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48"/>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1" r:id="rId26"/>
    <p:sldId id="280" r:id="rId27"/>
    <p:sldId id="282" r:id="rId28"/>
    <p:sldId id="283" r:id="rId29"/>
    <p:sldId id="284" r:id="rId30"/>
    <p:sldId id="285" r:id="rId31"/>
    <p:sldId id="286" r:id="rId32"/>
    <p:sldId id="287" r:id="rId33"/>
    <p:sldId id="288" r:id="rId34"/>
    <p:sldId id="289" r:id="rId35"/>
    <p:sldId id="290" r:id="rId36"/>
    <p:sldId id="292" r:id="rId37"/>
    <p:sldId id="293" r:id="rId38"/>
    <p:sldId id="291" r:id="rId39"/>
    <p:sldId id="294" r:id="rId40"/>
    <p:sldId id="295" r:id="rId41"/>
    <p:sldId id="296" r:id="rId42"/>
    <p:sldId id="299" r:id="rId43"/>
    <p:sldId id="300" r:id="rId44"/>
    <p:sldId id="302" r:id="rId45"/>
    <p:sldId id="303" r:id="rId46"/>
    <p:sldId id="304" r:id="rId47"/>
    <p:sldId id="308" r:id="rId48"/>
    <p:sldId id="305" r:id="rId49"/>
    <p:sldId id="306" r:id="rId50"/>
    <p:sldId id="307" r:id="rId51"/>
    <p:sldId id="301" r:id="rId52"/>
    <p:sldId id="297" r:id="rId53"/>
    <p:sldId id="298" r:id="rId54"/>
    <p:sldId id="309" r:id="rId55"/>
    <p:sldId id="310" r:id="rId56"/>
    <p:sldId id="311" r:id="rId57"/>
    <p:sldId id="320" r:id="rId58"/>
    <p:sldId id="312" r:id="rId59"/>
    <p:sldId id="313" r:id="rId60"/>
    <p:sldId id="321" r:id="rId61"/>
    <p:sldId id="314" r:id="rId62"/>
    <p:sldId id="315" r:id="rId63"/>
    <p:sldId id="316" r:id="rId64"/>
    <p:sldId id="317" r:id="rId65"/>
    <p:sldId id="318" r:id="rId66"/>
    <p:sldId id="319"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63" r:id="rId100"/>
    <p:sldId id="355" r:id="rId101"/>
    <p:sldId id="356" r:id="rId102"/>
    <p:sldId id="358" r:id="rId103"/>
    <p:sldId id="357" r:id="rId104"/>
    <p:sldId id="360" r:id="rId105"/>
    <p:sldId id="359" r:id="rId106"/>
    <p:sldId id="361" r:id="rId107"/>
    <p:sldId id="362" r:id="rId108"/>
    <p:sldId id="364" r:id="rId109"/>
    <p:sldId id="366" r:id="rId110"/>
    <p:sldId id="367" r:id="rId111"/>
    <p:sldId id="368" r:id="rId112"/>
    <p:sldId id="369" r:id="rId113"/>
    <p:sldId id="370"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9" r:id="rId140"/>
    <p:sldId id="397" r:id="rId141"/>
    <p:sldId id="398" r:id="rId142"/>
    <p:sldId id="400" r:id="rId143"/>
    <p:sldId id="401" r:id="rId144"/>
    <p:sldId id="402" r:id="rId145"/>
    <p:sldId id="403" r:id="rId146"/>
    <p:sldId id="322" r:id="rId14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9E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54"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AEAA1-3F8B-40A1-AD97-9302447CA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010BF4-5DCB-4BB5-B27C-55EEAB90E929}">
      <dgm:prSet/>
      <dgm:spPr/>
      <dgm:t>
        <a:bodyPr/>
        <a:lstStyle/>
        <a:p>
          <a:pPr>
            <a:defRPr b="1"/>
          </a:pPr>
          <a:r>
            <a:rPr lang="en-GB" b="1"/>
            <a:t>Education</a:t>
          </a:r>
          <a:endParaRPr lang="en-US"/>
        </a:p>
      </dgm:t>
    </dgm:pt>
    <dgm:pt modelId="{6D2D1A5C-0741-4E05-8798-429A1833023B}" type="parTrans" cxnId="{B4E7A48E-0BC9-4094-B206-D7F295F006A6}">
      <dgm:prSet/>
      <dgm:spPr/>
      <dgm:t>
        <a:bodyPr/>
        <a:lstStyle/>
        <a:p>
          <a:endParaRPr lang="en-US"/>
        </a:p>
      </dgm:t>
    </dgm:pt>
    <dgm:pt modelId="{0D27F8AA-899E-431F-B373-BF98368BEC72}" type="sibTrans" cxnId="{B4E7A48E-0BC9-4094-B206-D7F295F006A6}">
      <dgm:prSet/>
      <dgm:spPr/>
      <dgm:t>
        <a:bodyPr/>
        <a:lstStyle/>
        <a:p>
          <a:endParaRPr lang="en-US"/>
        </a:p>
      </dgm:t>
    </dgm:pt>
    <dgm:pt modelId="{284C83CD-04F7-48FA-A059-389A5929D4DC}">
      <dgm:prSet/>
      <dgm:spPr/>
      <dgm:t>
        <a:bodyPr/>
        <a:lstStyle/>
        <a:p>
          <a:r>
            <a:rPr lang="en-GB"/>
            <a:t>B.A. English Philology, University of Salamanca, Spain (2006-2011).</a:t>
          </a:r>
          <a:endParaRPr lang="en-US"/>
        </a:p>
      </dgm:t>
    </dgm:pt>
    <dgm:pt modelId="{87E561A8-AF44-41A4-84DA-151900FF3B31}" type="parTrans" cxnId="{A899F926-769F-4CAA-8F79-D04107A5343E}">
      <dgm:prSet/>
      <dgm:spPr/>
      <dgm:t>
        <a:bodyPr/>
        <a:lstStyle/>
        <a:p>
          <a:endParaRPr lang="en-US"/>
        </a:p>
      </dgm:t>
    </dgm:pt>
    <dgm:pt modelId="{F3380134-7C5F-45A5-9505-91256C7BA3A6}" type="sibTrans" cxnId="{A899F926-769F-4CAA-8F79-D04107A5343E}">
      <dgm:prSet/>
      <dgm:spPr/>
      <dgm:t>
        <a:bodyPr/>
        <a:lstStyle/>
        <a:p>
          <a:endParaRPr lang="en-US"/>
        </a:p>
      </dgm:t>
    </dgm:pt>
    <dgm:pt modelId="{DE9B40B6-84B7-47CF-8B0F-EA1F1299F478}">
      <dgm:prSet/>
      <dgm:spPr/>
      <dgm:t>
        <a:bodyPr/>
        <a:lstStyle/>
        <a:p>
          <a:r>
            <a:rPr lang="en-GB"/>
            <a:t>M.A. Spanish Studies, University of Virginia, USA (2011-2013).</a:t>
          </a:r>
          <a:endParaRPr lang="en-US"/>
        </a:p>
      </dgm:t>
    </dgm:pt>
    <dgm:pt modelId="{437D4D24-DB24-4073-B637-A5B19DCDEBCE}" type="parTrans" cxnId="{3E4326B1-29C4-4ECA-80BB-D144C283FD4F}">
      <dgm:prSet/>
      <dgm:spPr/>
      <dgm:t>
        <a:bodyPr/>
        <a:lstStyle/>
        <a:p>
          <a:endParaRPr lang="en-US"/>
        </a:p>
      </dgm:t>
    </dgm:pt>
    <dgm:pt modelId="{DF73029E-E08F-49CF-ACF2-D690A7EB5AE7}" type="sibTrans" cxnId="{3E4326B1-29C4-4ECA-80BB-D144C283FD4F}">
      <dgm:prSet/>
      <dgm:spPr/>
      <dgm:t>
        <a:bodyPr/>
        <a:lstStyle/>
        <a:p>
          <a:endParaRPr lang="en-US"/>
        </a:p>
      </dgm:t>
    </dgm:pt>
    <dgm:pt modelId="{17EC346C-35B8-4863-9092-8C77D5C819CF}">
      <dgm:prSet/>
      <dgm:spPr/>
      <dgm:t>
        <a:bodyPr/>
        <a:lstStyle/>
        <a:p>
          <a:r>
            <a:rPr lang="en-GB"/>
            <a:t>PhD Hispanic Languages and Literatures, University of California, Berkeley (2013-2019).</a:t>
          </a:r>
          <a:endParaRPr lang="en-US"/>
        </a:p>
      </dgm:t>
    </dgm:pt>
    <dgm:pt modelId="{038D39D4-7D13-40F6-9572-1B06E0041F8F}" type="parTrans" cxnId="{FC7033B4-7576-45BC-8BF1-2D5E7F3E6FD6}">
      <dgm:prSet/>
      <dgm:spPr/>
      <dgm:t>
        <a:bodyPr/>
        <a:lstStyle/>
        <a:p>
          <a:endParaRPr lang="en-US"/>
        </a:p>
      </dgm:t>
    </dgm:pt>
    <dgm:pt modelId="{61D6227B-74D9-44DE-BF2E-5D0FD97B9DDD}" type="sibTrans" cxnId="{FC7033B4-7576-45BC-8BF1-2D5E7F3E6FD6}">
      <dgm:prSet/>
      <dgm:spPr/>
      <dgm:t>
        <a:bodyPr/>
        <a:lstStyle/>
        <a:p>
          <a:endParaRPr lang="en-US"/>
        </a:p>
      </dgm:t>
    </dgm:pt>
    <dgm:pt modelId="{0D328D53-F05F-4D89-AB4B-EE00F419FD72}">
      <dgm:prSet/>
      <dgm:spPr/>
      <dgm:t>
        <a:bodyPr/>
        <a:lstStyle/>
        <a:p>
          <a:pPr>
            <a:defRPr b="1"/>
          </a:pPr>
          <a:r>
            <a:rPr lang="en-GB" b="1"/>
            <a:t>Work Experience</a:t>
          </a:r>
          <a:endParaRPr lang="en-US"/>
        </a:p>
      </dgm:t>
    </dgm:pt>
    <dgm:pt modelId="{00E0DC27-CE54-4B8B-A2C0-C4E642479F41}" type="parTrans" cxnId="{196E2E12-80A1-4D9F-95F7-61BECE0560AD}">
      <dgm:prSet/>
      <dgm:spPr/>
      <dgm:t>
        <a:bodyPr/>
        <a:lstStyle/>
        <a:p>
          <a:endParaRPr lang="en-US"/>
        </a:p>
      </dgm:t>
    </dgm:pt>
    <dgm:pt modelId="{F360B68D-64D0-45DF-BA52-AFEF7EB305D6}" type="sibTrans" cxnId="{196E2E12-80A1-4D9F-95F7-61BECE0560AD}">
      <dgm:prSet/>
      <dgm:spPr/>
      <dgm:t>
        <a:bodyPr/>
        <a:lstStyle/>
        <a:p>
          <a:endParaRPr lang="en-US"/>
        </a:p>
      </dgm:t>
    </dgm:pt>
    <dgm:pt modelId="{0B7DA9A8-0205-4B66-8B33-A38284398829}">
      <dgm:prSet/>
      <dgm:spPr/>
      <dgm:t>
        <a:bodyPr/>
        <a:lstStyle/>
        <a:p>
          <a:r>
            <a:rPr lang="en-GB"/>
            <a:t>Data Science Post-doctoral researcher, Technical University of Munich (2019-2021).</a:t>
          </a:r>
          <a:endParaRPr lang="en-US"/>
        </a:p>
      </dgm:t>
    </dgm:pt>
    <dgm:pt modelId="{ED44ABCF-9EAA-4395-95CD-6E9DAF29D496}" type="parTrans" cxnId="{C9A7EF35-C39F-4F3E-9D61-ECB18C68FEEA}">
      <dgm:prSet/>
      <dgm:spPr/>
      <dgm:t>
        <a:bodyPr/>
        <a:lstStyle/>
        <a:p>
          <a:endParaRPr lang="en-US"/>
        </a:p>
      </dgm:t>
    </dgm:pt>
    <dgm:pt modelId="{42BBCC8F-751E-46D4-9EFA-E9202684FF5F}" type="sibTrans" cxnId="{C9A7EF35-C39F-4F3E-9D61-ECB18C68FEEA}">
      <dgm:prSet/>
      <dgm:spPr/>
      <dgm:t>
        <a:bodyPr/>
        <a:lstStyle/>
        <a:p>
          <a:endParaRPr lang="en-US"/>
        </a:p>
      </dgm:t>
    </dgm:pt>
    <dgm:pt modelId="{64CFD429-F024-482B-B706-DCBEF50D93C4}">
      <dgm:prSet/>
      <dgm:spPr/>
      <dgm:t>
        <a:bodyPr/>
        <a:lstStyle/>
        <a:p>
          <a:r>
            <a:rPr lang="en-GB"/>
            <a:t>Data Science Post-doctoral researcher, Institute of Computational Linguistics, UZH (2021-2023).</a:t>
          </a:r>
          <a:endParaRPr lang="en-US"/>
        </a:p>
      </dgm:t>
    </dgm:pt>
    <dgm:pt modelId="{9C36F0DA-77AB-49FC-9856-E75CA21BFBEB}" type="parTrans" cxnId="{4D9D3434-4D1B-4CCB-9284-3AE102E3DBB1}">
      <dgm:prSet/>
      <dgm:spPr/>
      <dgm:t>
        <a:bodyPr/>
        <a:lstStyle/>
        <a:p>
          <a:endParaRPr lang="en-US"/>
        </a:p>
      </dgm:t>
    </dgm:pt>
    <dgm:pt modelId="{384799A9-2A1D-4D97-B824-F7288F4A33A2}" type="sibTrans" cxnId="{4D9D3434-4D1B-4CCB-9284-3AE102E3DBB1}">
      <dgm:prSet/>
      <dgm:spPr/>
      <dgm:t>
        <a:bodyPr/>
        <a:lstStyle/>
        <a:p>
          <a:endParaRPr lang="en-US"/>
        </a:p>
      </dgm:t>
    </dgm:pt>
    <dgm:pt modelId="{7121975E-549D-4D3B-8ED8-467308A00FA5}">
      <dgm:prSet/>
      <dgm:spPr/>
      <dgm:t>
        <a:bodyPr/>
        <a:lstStyle/>
        <a:p>
          <a:r>
            <a:rPr lang="en-GB"/>
            <a:t>Lecturer, IT Zentrale Informatik, University of Zurich (2023-). </a:t>
          </a:r>
          <a:endParaRPr lang="en-US"/>
        </a:p>
      </dgm:t>
    </dgm:pt>
    <dgm:pt modelId="{B9270C00-0357-4020-A216-F53456720BCA}" type="parTrans" cxnId="{878EF558-B829-4517-A02E-376A3B60AD20}">
      <dgm:prSet/>
      <dgm:spPr/>
      <dgm:t>
        <a:bodyPr/>
        <a:lstStyle/>
        <a:p>
          <a:endParaRPr lang="en-US"/>
        </a:p>
      </dgm:t>
    </dgm:pt>
    <dgm:pt modelId="{8D075F78-21DD-43E8-BA56-47B61A253251}" type="sibTrans" cxnId="{878EF558-B829-4517-A02E-376A3B60AD20}">
      <dgm:prSet/>
      <dgm:spPr/>
      <dgm:t>
        <a:bodyPr/>
        <a:lstStyle/>
        <a:p>
          <a:endParaRPr lang="en-US"/>
        </a:p>
      </dgm:t>
    </dgm:pt>
    <dgm:pt modelId="{13CAAAF7-5608-4C6A-8744-E447F072CA5E}">
      <dgm:prSet/>
      <dgm:spPr/>
      <dgm:t>
        <a:bodyPr/>
        <a:lstStyle/>
        <a:p>
          <a:pPr>
            <a:defRPr b="1"/>
          </a:pPr>
          <a:r>
            <a:rPr lang="en-GB" b="1"/>
            <a:t>Areas of Research</a:t>
          </a:r>
          <a:endParaRPr lang="en-US"/>
        </a:p>
      </dgm:t>
    </dgm:pt>
    <dgm:pt modelId="{4D9B4598-3480-400B-92FB-F736CD7D2C9D}" type="parTrans" cxnId="{37C06545-7C46-4A87-81DE-B16948228F91}">
      <dgm:prSet/>
      <dgm:spPr/>
      <dgm:t>
        <a:bodyPr/>
        <a:lstStyle/>
        <a:p>
          <a:endParaRPr lang="en-US"/>
        </a:p>
      </dgm:t>
    </dgm:pt>
    <dgm:pt modelId="{BEAC3586-FA06-4F3D-9383-B9BC9BFE6395}" type="sibTrans" cxnId="{37C06545-7C46-4A87-81DE-B16948228F91}">
      <dgm:prSet/>
      <dgm:spPr/>
      <dgm:t>
        <a:bodyPr/>
        <a:lstStyle/>
        <a:p>
          <a:endParaRPr lang="en-US"/>
        </a:p>
      </dgm:t>
    </dgm:pt>
    <dgm:pt modelId="{483E6333-A6FA-4F46-B306-7C573D0547E3}">
      <dgm:prSet/>
      <dgm:spPr/>
      <dgm:t>
        <a:bodyPr/>
        <a:lstStyle/>
        <a:p>
          <a:r>
            <a:rPr lang="en-GB"/>
            <a:t>Digital Humanities</a:t>
          </a:r>
          <a:endParaRPr lang="en-US"/>
        </a:p>
      </dgm:t>
    </dgm:pt>
    <dgm:pt modelId="{6CC9DF28-9A42-49F3-91D0-D49A4FA3376E}" type="parTrans" cxnId="{ACCC76D8-566F-4A23-BA4A-D52CA7F933D5}">
      <dgm:prSet/>
      <dgm:spPr/>
      <dgm:t>
        <a:bodyPr/>
        <a:lstStyle/>
        <a:p>
          <a:endParaRPr lang="en-US"/>
        </a:p>
      </dgm:t>
    </dgm:pt>
    <dgm:pt modelId="{EBF394FB-B02F-4731-BECD-E1BCA9ADF7DC}" type="sibTrans" cxnId="{ACCC76D8-566F-4A23-BA4A-D52CA7F933D5}">
      <dgm:prSet/>
      <dgm:spPr/>
      <dgm:t>
        <a:bodyPr/>
        <a:lstStyle/>
        <a:p>
          <a:endParaRPr lang="en-US"/>
        </a:p>
      </dgm:t>
    </dgm:pt>
    <dgm:pt modelId="{90BB8908-04CB-47C8-9FD9-9101FC3118E3}">
      <dgm:prSet/>
      <dgm:spPr/>
      <dgm:t>
        <a:bodyPr/>
        <a:lstStyle/>
        <a:p>
          <a:r>
            <a:rPr lang="en-GB"/>
            <a:t>Computational Social Science</a:t>
          </a:r>
          <a:endParaRPr lang="en-US"/>
        </a:p>
      </dgm:t>
    </dgm:pt>
    <dgm:pt modelId="{C5539C8A-A435-4E9C-91A8-8BAA975CA8C4}" type="parTrans" cxnId="{36062DEA-6512-4BE3-8827-308975F35DDA}">
      <dgm:prSet/>
      <dgm:spPr/>
      <dgm:t>
        <a:bodyPr/>
        <a:lstStyle/>
        <a:p>
          <a:endParaRPr lang="en-US"/>
        </a:p>
      </dgm:t>
    </dgm:pt>
    <dgm:pt modelId="{0DF5742C-D0D6-4C86-B942-E18D0E9DB283}" type="sibTrans" cxnId="{36062DEA-6512-4BE3-8827-308975F35DDA}">
      <dgm:prSet/>
      <dgm:spPr/>
      <dgm:t>
        <a:bodyPr/>
        <a:lstStyle/>
        <a:p>
          <a:endParaRPr lang="en-US"/>
        </a:p>
      </dgm:t>
    </dgm:pt>
    <dgm:pt modelId="{C0F58F98-CFB8-4DC0-87FD-7C3B47AD4CEB}">
      <dgm:prSet/>
      <dgm:spPr/>
      <dgm:t>
        <a:bodyPr/>
        <a:lstStyle/>
        <a:p>
          <a:r>
            <a:rPr lang="en-GB"/>
            <a:t>Media and Communication Studies.</a:t>
          </a:r>
          <a:endParaRPr lang="en-US"/>
        </a:p>
      </dgm:t>
    </dgm:pt>
    <dgm:pt modelId="{75017446-D11D-4881-8C3D-D62288A2138B}" type="parTrans" cxnId="{5D35AD7A-4E6F-4CA4-AD9F-BBE116908C0A}">
      <dgm:prSet/>
      <dgm:spPr/>
      <dgm:t>
        <a:bodyPr/>
        <a:lstStyle/>
        <a:p>
          <a:endParaRPr lang="en-US"/>
        </a:p>
      </dgm:t>
    </dgm:pt>
    <dgm:pt modelId="{F91B2878-9D4A-4FA2-B280-7D0F0EC9080C}" type="sibTrans" cxnId="{5D35AD7A-4E6F-4CA4-AD9F-BBE116908C0A}">
      <dgm:prSet/>
      <dgm:spPr/>
      <dgm:t>
        <a:bodyPr/>
        <a:lstStyle/>
        <a:p>
          <a:endParaRPr lang="en-US"/>
        </a:p>
      </dgm:t>
    </dgm:pt>
    <dgm:pt modelId="{00069CC0-8935-4948-8C01-FBAD25438745}" type="pres">
      <dgm:prSet presAssocID="{5B9AEAA1-3F8B-40A1-AD97-9302447CA8C1}" presName="root" presStyleCnt="0">
        <dgm:presLayoutVars>
          <dgm:dir/>
          <dgm:resizeHandles val="exact"/>
        </dgm:presLayoutVars>
      </dgm:prSet>
      <dgm:spPr/>
    </dgm:pt>
    <dgm:pt modelId="{B1114CDB-8BBD-439B-89D6-5ECF365DF51F}" type="pres">
      <dgm:prSet presAssocID="{07010BF4-5DCB-4BB5-B27C-55EEAB90E929}" presName="compNode" presStyleCnt="0"/>
      <dgm:spPr/>
    </dgm:pt>
    <dgm:pt modelId="{4C8D8527-93D1-489B-8E09-AC593CC1F28E}" type="pres">
      <dgm:prSet presAssocID="{07010BF4-5DCB-4BB5-B27C-55EEAB90E9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97EEDE85-4C5F-49F6-A48C-D072FC203112}" type="pres">
      <dgm:prSet presAssocID="{07010BF4-5DCB-4BB5-B27C-55EEAB90E929}" presName="iconSpace" presStyleCnt="0"/>
      <dgm:spPr/>
    </dgm:pt>
    <dgm:pt modelId="{DF038734-F0DA-47E6-9BD8-398D66E86C7F}" type="pres">
      <dgm:prSet presAssocID="{07010BF4-5DCB-4BB5-B27C-55EEAB90E929}" presName="parTx" presStyleLbl="revTx" presStyleIdx="0" presStyleCnt="6">
        <dgm:presLayoutVars>
          <dgm:chMax val="0"/>
          <dgm:chPref val="0"/>
        </dgm:presLayoutVars>
      </dgm:prSet>
      <dgm:spPr/>
    </dgm:pt>
    <dgm:pt modelId="{A248B353-3199-4F5A-A51E-5D59E505ADFC}" type="pres">
      <dgm:prSet presAssocID="{07010BF4-5DCB-4BB5-B27C-55EEAB90E929}" presName="txSpace" presStyleCnt="0"/>
      <dgm:spPr/>
    </dgm:pt>
    <dgm:pt modelId="{6945EF41-B1B0-40B7-963A-5E303E4A5DA3}" type="pres">
      <dgm:prSet presAssocID="{07010BF4-5DCB-4BB5-B27C-55EEAB90E929}" presName="desTx" presStyleLbl="revTx" presStyleIdx="1" presStyleCnt="6">
        <dgm:presLayoutVars/>
      </dgm:prSet>
      <dgm:spPr/>
    </dgm:pt>
    <dgm:pt modelId="{766D1EE1-F3C6-49BB-93E2-F50DF6D820D8}" type="pres">
      <dgm:prSet presAssocID="{0D27F8AA-899E-431F-B373-BF98368BEC72}" presName="sibTrans" presStyleCnt="0"/>
      <dgm:spPr/>
    </dgm:pt>
    <dgm:pt modelId="{34A5EBE0-4AEE-4A6B-9867-7B4CDAC4DAD5}" type="pres">
      <dgm:prSet presAssocID="{0D328D53-F05F-4D89-AB4B-EE00F419FD72}" presName="compNode" presStyleCnt="0"/>
      <dgm:spPr/>
    </dgm:pt>
    <dgm:pt modelId="{930B42C6-9095-4509-8045-F1BC55596EE5}" type="pres">
      <dgm:prSet presAssocID="{0D328D53-F05F-4D89-AB4B-EE00F419FD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2A421CD8-8BAA-44B5-938F-74BC07BB8C2A}" type="pres">
      <dgm:prSet presAssocID="{0D328D53-F05F-4D89-AB4B-EE00F419FD72}" presName="iconSpace" presStyleCnt="0"/>
      <dgm:spPr/>
    </dgm:pt>
    <dgm:pt modelId="{8AB36773-71C8-45F6-9A97-D0D5353FCBE0}" type="pres">
      <dgm:prSet presAssocID="{0D328D53-F05F-4D89-AB4B-EE00F419FD72}" presName="parTx" presStyleLbl="revTx" presStyleIdx="2" presStyleCnt="6">
        <dgm:presLayoutVars>
          <dgm:chMax val="0"/>
          <dgm:chPref val="0"/>
        </dgm:presLayoutVars>
      </dgm:prSet>
      <dgm:spPr/>
    </dgm:pt>
    <dgm:pt modelId="{BD1C8218-124D-4204-AF5D-F7DB01F39950}" type="pres">
      <dgm:prSet presAssocID="{0D328D53-F05F-4D89-AB4B-EE00F419FD72}" presName="txSpace" presStyleCnt="0"/>
      <dgm:spPr/>
    </dgm:pt>
    <dgm:pt modelId="{9B213DB7-C23B-4D9C-A293-02F47CD99616}" type="pres">
      <dgm:prSet presAssocID="{0D328D53-F05F-4D89-AB4B-EE00F419FD72}" presName="desTx" presStyleLbl="revTx" presStyleIdx="3" presStyleCnt="6">
        <dgm:presLayoutVars/>
      </dgm:prSet>
      <dgm:spPr/>
    </dgm:pt>
    <dgm:pt modelId="{BCE5DD22-8415-4C9D-AED3-B950A3567227}" type="pres">
      <dgm:prSet presAssocID="{F360B68D-64D0-45DF-BA52-AFEF7EB305D6}" presName="sibTrans" presStyleCnt="0"/>
      <dgm:spPr/>
    </dgm:pt>
    <dgm:pt modelId="{99217D11-B7AE-43EB-A2CD-B44FB54FD4DE}" type="pres">
      <dgm:prSet presAssocID="{13CAAAF7-5608-4C6A-8744-E447F072CA5E}" presName="compNode" presStyleCnt="0"/>
      <dgm:spPr/>
    </dgm:pt>
    <dgm:pt modelId="{710BFFE1-87BD-4E19-8972-6AD01A945430}" type="pres">
      <dgm:prSet presAssocID="{13CAAAF7-5608-4C6A-8744-E447F072CA5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0B8F6B98-3CC7-4598-836C-DDCFBF12C5FC}" type="pres">
      <dgm:prSet presAssocID="{13CAAAF7-5608-4C6A-8744-E447F072CA5E}" presName="iconSpace" presStyleCnt="0"/>
      <dgm:spPr/>
    </dgm:pt>
    <dgm:pt modelId="{5008928B-C160-4F70-B821-1D01C6A43D51}" type="pres">
      <dgm:prSet presAssocID="{13CAAAF7-5608-4C6A-8744-E447F072CA5E}" presName="parTx" presStyleLbl="revTx" presStyleIdx="4" presStyleCnt="6">
        <dgm:presLayoutVars>
          <dgm:chMax val="0"/>
          <dgm:chPref val="0"/>
        </dgm:presLayoutVars>
      </dgm:prSet>
      <dgm:spPr/>
    </dgm:pt>
    <dgm:pt modelId="{71171EFB-0CD9-42F3-A642-31D6EA59062C}" type="pres">
      <dgm:prSet presAssocID="{13CAAAF7-5608-4C6A-8744-E447F072CA5E}" presName="txSpace" presStyleCnt="0"/>
      <dgm:spPr/>
    </dgm:pt>
    <dgm:pt modelId="{26DEB54E-5DAB-490A-8523-23DE6879A5AE}" type="pres">
      <dgm:prSet presAssocID="{13CAAAF7-5608-4C6A-8744-E447F072CA5E}" presName="desTx" presStyleLbl="revTx" presStyleIdx="5" presStyleCnt="6">
        <dgm:presLayoutVars/>
      </dgm:prSet>
      <dgm:spPr/>
    </dgm:pt>
  </dgm:ptLst>
  <dgm:cxnLst>
    <dgm:cxn modelId="{196E2E12-80A1-4D9F-95F7-61BECE0560AD}" srcId="{5B9AEAA1-3F8B-40A1-AD97-9302447CA8C1}" destId="{0D328D53-F05F-4D89-AB4B-EE00F419FD72}" srcOrd="1" destOrd="0" parTransId="{00E0DC27-CE54-4B8B-A2C0-C4E642479F41}" sibTransId="{F360B68D-64D0-45DF-BA52-AFEF7EB305D6}"/>
    <dgm:cxn modelId="{0E284D16-2C45-4DCE-B9D0-C9326675EDE0}" type="presOf" srcId="{64CFD429-F024-482B-B706-DCBEF50D93C4}" destId="{9B213DB7-C23B-4D9C-A293-02F47CD99616}" srcOrd="0" destOrd="1" presId="urn:microsoft.com/office/officeart/2018/5/layout/CenteredIconLabelDescriptionList"/>
    <dgm:cxn modelId="{E7B5E923-4CEB-4066-A0B6-735204FCE3D0}" type="presOf" srcId="{7121975E-549D-4D3B-8ED8-467308A00FA5}" destId="{9B213DB7-C23B-4D9C-A293-02F47CD99616}" srcOrd="0" destOrd="2" presId="urn:microsoft.com/office/officeart/2018/5/layout/CenteredIconLabelDescriptionList"/>
    <dgm:cxn modelId="{E43A0024-B0BC-43E3-B563-C686C0BB302C}" type="presOf" srcId="{07010BF4-5DCB-4BB5-B27C-55EEAB90E929}" destId="{DF038734-F0DA-47E6-9BD8-398D66E86C7F}" srcOrd="0" destOrd="0" presId="urn:microsoft.com/office/officeart/2018/5/layout/CenteredIconLabelDescriptionList"/>
    <dgm:cxn modelId="{A899F926-769F-4CAA-8F79-D04107A5343E}" srcId="{07010BF4-5DCB-4BB5-B27C-55EEAB90E929}" destId="{284C83CD-04F7-48FA-A059-389A5929D4DC}" srcOrd="0" destOrd="0" parTransId="{87E561A8-AF44-41A4-84DA-151900FF3B31}" sibTransId="{F3380134-7C5F-45A5-9505-91256C7BA3A6}"/>
    <dgm:cxn modelId="{4D9D3434-4D1B-4CCB-9284-3AE102E3DBB1}" srcId="{0D328D53-F05F-4D89-AB4B-EE00F419FD72}" destId="{64CFD429-F024-482B-B706-DCBEF50D93C4}" srcOrd="1" destOrd="0" parTransId="{9C36F0DA-77AB-49FC-9856-E75CA21BFBEB}" sibTransId="{384799A9-2A1D-4D97-B824-F7288F4A33A2}"/>
    <dgm:cxn modelId="{C9A7EF35-C39F-4F3E-9D61-ECB18C68FEEA}" srcId="{0D328D53-F05F-4D89-AB4B-EE00F419FD72}" destId="{0B7DA9A8-0205-4B66-8B33-A38284398829}" srcOrd="0" destOrd="0" parTransId="{ED44ABCF-9EAA-4395-95CD-6E9DAF29D496}" sibTransId="{42BBCC8F-751E-46D4-9EFA-E9202684FF5F}"/>
    <dgm:cxn modelId="{5062AD37-4E75-418E-B83E-96B2F0D019E5}" type="presOf" srcId="{DE9B40B6-84B7-47CF-8B0F-EA1F1299F478}" destId="{6945EF41-B1B0-40B7-963A-5E303E4A5DA3}" srcOrd="0" destOrd="1" presId="urn:microsoft.com/office/officeart/2018/5/layout/CenteredIconLabelDescriptionList"/>
    <dgm:cxn modelId="{F36F2645-A685-49C5-8EE9-7E641E85CCF5}" type="presOf" srcId="{5B9AEAA1-3F8B-40A1-AD97-9302447CA8C1}" destId="{00069CC0-8935-4948-8C01-FBAD25438745}" srcOrd="0" destOrd="0" presId="urn:microsoft.com/office/officeart/2018/5/layout/CenteredIconLabelDescriptionList"/>
    <dgm:cxn modelId="{37C06545-7C46-4A87-81DE-B16948228F91}" srcId="{5B9AEAA1-3F8B-40A1-AD97-9302447CA8C1}" destId="{13CAAAF7-5608-4C6A-8744-E447F072CA5E}" srcOrd="2" destOrd="0" parTransId="{4D9B4598-3480-400B-92FB-F736CD7D2C9D}" sibTransId="{BEAC3586-FA06-4F3D-9383-B9BC9BFE6395}"/>
    <dgm:cxn modelId="{7EAADE46-9BD9-44E6-9452-94E2180FAB18}" type="presOf" srcId="{13CAAAF7-5608-4C6A-8744-E447F072CA5E}" destId="{5008928B-C160-4F70-B821-1D01C6A43D51}" srcOrd="0" destOrd="0" presId="urn:microsoft.com/office/officeart/2018/5/layout/CenteredIconLabelDescriptionList"/>
    <dgm:cxn modelId="{309E0A67-9450-4426-B8B6-6B59E835AE7A}" type="presOf" srcId="{17EC346C-35B8-4863-9092-8C77D5C819CF}" destId="{6945EF41-B1B0-40B7-963A-5E303E4A5DA3}" srcOrd="0" destOrd="2" presId="urn:microsoft.com/office/officeart/2018/5/layout/CenteredIconLabelDescriptionList"/>
    <dgm:cxn modelId="{3E9BA46B-CBDE-4628-B99B-AC1AACBC061D}" type="presOf" srcId="{483E6333-A6FA-4F46-B306-7C573D0547E3}" destId="{26DEB54E-5DAB-490A-8523-23DE6879A5AE}" srcOrd="0" destOrd="0" presId="urn:microsoft.com/office/officeart/2018/5/layout/CenteredIconLabelDescriptionList"/>
    <dgm:cxn modelId="{3D972B6D-7F50-4D72-AC6C-06B5F98639C6}" type="presOf" srcId="{90BB8908-04CB-47C8-9FD9-9101FC3118E3}" destId="{26DEB54E-5DAB-490A-8523-23DE6879A5AE}" srcOrd="0" destOrd="1" presId="urn:microsoft.com/office/officeart/2018/5/layout/CenteredIconLabelDescriptionList"/>
    <dgm:cxn modelId="{878EF558-B829-4517-A02E-376A3B60AD20}" srcId="{0D328D53-F05F-4D89-AB4B-EE00F419FD72}" destId="{7121975E-549D-4D3B-8ED8-467308A00FA5}" srcOrd="2" destOrd="0" parTransId="{B9270C00-0357-4020-A216-F53456720BCA}" sibTransId="{8D075F78-21DD-43E8-BA56-47B61A253251}"/>
    <dgm:cxn modelId="{5D35AD7A-4E6F-4CA4-AD9F-BBE116908C0A}" srcId="{13CAAAF7-5608-4C6A-8744-E447F072CA5E}" destId="{C0F58F98-CFB8-4DC0-87FD-7C3B47AD4CEB}" srcOrd="2" destOrd="0" parTransId="{75017446-D11D-4881-8C3D-D62288A2138B}" sibTransId="{F91B2878-9D4A-4FA2-B280-7D0F0EC9080C}"/>
    <dgm:cxn modelId="{B4E7A48E-0BC9-4094-B206-D7F295F006A6}" srcId="{5B9AEAA1-3F8B-40A1-AD97-9302447CA8C1}" destId="{07010BF4-5DCB-4BB5-B27C-55EEAB90E929}" srcOrd="0" destOrd="0" parTransId="{6D2D1A5C-0741-4E05-8798-429A1833023B}" sibTransId="{0D27F8AA-899E-431F-B373-BF98368BEC72}"/>
    <dgm:cxn modelId="{CF2A95AC-BA4E-4452-B20F-F515A9439C96}" type="presOf" srcId="{C0F58F98-CFB8-4DC0-87FD-7C3B47AD4CEB}" destId="{26DEB54E-5DAB-490A-8523-23DE6879A5AE}" srcOrd="0" destOrd="2" presId="urn:microsoft.com/office/officeart/2018/5/layout/CenteredIconLabelDescriptionList"/>
    <dgm:cxn modelId="{3E4326B1-29C4-4ECA-80BB-D144C283FD4F}" srcId="{07010BF4-5DCB-4BB5-B27C-55EEAB90E929}" destId="{DE9B40B6-84B7-47CF-8B0F-EA1F1299F478}" srcOrd="1" destOrd="0" parTransId="{437D4D24-DB24-4073-B637-A5B19DCDEBCE}" sibTransId="{DF73029E-E08F-49CF-ACF2-D690A7EB5AE7}"/>
    <dgm:cxn modelId="{6BB845B1-E289-4113-9BA8-C192EF1C5116}" type="presOf" srcId="{284C83CD-04F7-48FA-A059-389A5929D4DC}" destId="{6945EF41-B1B0-40B7-963A-5E303E4A5DA3}" srcOrd="0" destOrd="0" presId="urn:microsoft.com/office/officeart/2018/5/layout/CenteredIconLabelDescriptionList"/>
    <dgm:cxn modelId="{FC7033B4-7576-45BC-8BF1-2D5E7F3E6FD6}" srcId="{07010BF4-5DCB-4BB5-B27C-55EEAB90E929}" destId="{17EC346C-35B8-4863-9092-8C77D5C819CF}" srcOrd="2" destOrd="0" parTransId="{038D39D4-7D13-40F6-9572-1B06E0041F8F}" sibTransId="{61D6227B-74D9-44DE-BF2E-5D0FD97B9DDD}"/>
    <dgm:cxn modelId="{832F02BD-9B8C-48C1-9F6B-CFB72C1540EB}" type="presOf" srcId="{0D328D53-F05F-4D89-AB4B-EE00F419FD72}" destId="{8AB36773-71C8-45F6-9A97-D0D5353FCBE0}" srcOrd="0" destOrd="0" presId="urn:microsoft.com/office/officeart/2018/5/layout/CenteredIconLabelDescriptionList"/>
    <dgm:cxn modelId="{ACCC76D8-566F-4A23-BA4A-D52CA7F933D5}" srcId="{13CAAAF7-5608-4C6A-8744-E447F072CA5E}" destId="{483E6333-A6FA-4F46-B306-7C573D0547E3}" srcOrd="0" destOrd="0" parTransId="{6CC9DF28-9A42-49F3-91D0-D49A4FA3376E}" sibTransId="{EBF394FB-B02F-4731-BECD-E1BCA9ADF7DC}"/>
    <dgm:cxn modelId="{1777C5DB-5C2A-4279-8CC3-6A48EF744B71}" type="presOf" srcId="{0B7DA9A8-0205-4B66-8B33-A38284398829}" destId="{9B213DB7-C23B-4D9C-A293-02F47CD99616}" srcOrd="0" destOrd="0" presId="urn:microsoft.com/office/officeart/2018/5/layout/CenteredIconLabelDescriptionList"/>
    <dgm:cxn modelId="{36062DEA-6512-4BE3-8827-308975F35DDA}" srcId="{13CAAAF7-5608-4C6A-8744-E447F072CA5E}" destId="{90BB8908-04CB-47C8-9FD9-9101FC3118E3}" srcOrd="1" destOrd="0" parTransId="{C5539C8A-A435-4E9C-91A8-8BAA975CA8C4}" sibTransId="{0DF5742C-D0D6-4C86-B942-E18D0E9DB283}"/>
    <dgm:cxn modelId="{10E8E75C-70B1-4FCE-B52D-69E6E9D61529}" type="presParOf" srcId="{00069CC0-8935-4948-8C01-FBAD25438745}" destId="{B1114CDB-8BBD-439B-89D6-5ECF365DF51F}" srcOrd="0" destOrd="0" presId="urn:microsoft.com/office/officeart/2018/5/layout/CenteredIconLabelDescriptionList"/>
    <dgm:cxn modelId="{B32EE0DE-65D1-4B15-A0BB-610ACBBE4A42}" type="presParOf" srcId="{B1114CDB-8BBD-439B-89D6-5ECF365DF51F}" destId="{4C8D8527-93D1-489B-8E09-AC593CC1F28E}" srcOrd="0" destOrd="0" presId="urn:microsoft.com/office/officeart/2018/5/layout/CenteredIconLabelDescriptionList"/>
    <dgm:cxn modelId="{AF0F9ABE-D4CF-4FEB-ABA9-BC069BA78405}" type="presParOf" srcId="{B1114CDB-8BBD-439B-89D6-5ECF365DF51F}" destId="{97EEDE85-4C5F-49F6-A48C-D072FC203112}" srcOrd="1" destOrd="0" presId="urn:microsoft.com/office/officeart/2018/5/layout/CenteredIconLabelDescriptionList"/>
    <dgm:cxn modelId="{3B438808-A7F4-45EA-B42C-0A3B0BD1DC62}" type="presParOf" srcId="{B1114CDB-8BBD-439B-89D6-5ECF365DF51F}" destId="{DF038734-F0DA-47E6-9BD8-398D66E86C7F}" srcOrd="2" destOrd="0" presId="urn:microsoft.com/office/officeart/2018/5/layout/CenteredIconLabelDescriptionList"/>
    <dgm:cxn modelId="{5DBC4CA1-C413-480E-AC1D-E5CA8805CE8B}" type="presParOf" srcId="{B1114CDB-8BBD-439B-89D6-5ECF365DF51F}" destId="{A248B353-3199-4F5A-A51E-5D59E505ADFC}" srcOrd="3" destOrd="0" presId="urn:microsoft.com/office/officeart/2018/5/layout/CenteredIconLabelDescriptionList"/>
    <dgm:cxn modelId="{6C62CF96-E7C5-474C-B6F8-6512C595C150}" type="presParOf" srcId="{B1114CDB-8BBD-439B-89D6-5ECF365DF51F}" destId="{6945EF41-B1B0-40B7-963A-5E303E4A5DA3}" srcOrd="4" destOrd="0" presId="urn:microsoft.com/office/officeart/2018/5/layout/CenteredIconLabelDescriptionList"/>
    <dgm:cxn modelId="{5F3A34B0-DEA7-49DD-8196-07B7B17FB670}" type="presParOf" srcId="{00069CC0-8935-4948-8C01-FBAD25438745}" destId="{766D1EE1-F3C6-49BB-93E2-F50DF6D820D8}" srcOrd="1" destOrd="0" presId="urn:microsoft.com/office/officeart/2018/5/layout/CenteredIconLabelDescriptionList"/>
    <dgm:cxn modelId="{86E78798-A33C-43DB-AF9C-5D0D1E4A9D05}" type="presParOf" srcId="{00069CC0-8935-4948-8C01-FBAD25438745}" destId="{34A5EBE0-4AEE-4A6B-9867-7B4CDAC4DAD5}" srcOrd="2" destOrd="0" presId="urn:microsoft.com/office/officeart/2018/5/layout/CenteredIconLabelDescriptionList"/>
    <dgm:cxn modelId="{54535F6A-1E5D-42B7-8788-2072B0C30A0D}" type="presParOf" srcId="{34A5EBE0-4AEE-4A6B-9867-7B4CDAC4DAD5}" destId="{930B42C6-9095-4509-8045-F1BC55596EE5}" srcOrd="0" destOrd="0" presId="urn:microsoft.com/office/officeart/2018/5/layout/CenteredIconLabelDescriptionList"/>
    <dgm:cxn modelId="{0BEEDC6F-B4F1-4299-95AA-5473952F5A6C}" type="presParOf" srcId="{34A5EBE0-4AEE-4A6B-9867-7B4CDAC4DAD5}" destId="{2A421CD8-8BAA-44B5-938F-74BC07BB8C2A}" srcOrd="1" destOrd="0" presId="urn:microsoft.com/office/officeart/2018/5/layout/CenteredIconLabelDescriptionList"/>
    <dgm:cxn modelId="{F2F5C2A1-1A6C-47E2-B3F9-E7557A2AD51D}" type="presParOf" srcId="{34A5EBE0-4AEE-4A6B-9867-7B4CDAC4DAD5}" destId="{8AB36773-71C8-45F6-9A97-D0D5353FCBE0}" srcOrd="2" destOrd="0" presId="urn:microsoft.com/office/officeart/2018/5/layout/CenteredIconLabelDescriptionList"/>
    <dgm:cxn modelId="{0968A046-6039-437D-9026-630B86152265}" type="presParOf" srcId="{34A5EBE0-4AEE-4A6B-9867-7B4CDAC4DAD5}" destId="{BD1C8218-124D-4204-AF5D-F7DB01F39950}" srcOrd="3" destOrd="0" presId="urn:microsoft.com/office/officeart/2018/5/layout/CenteredIconLabelDescriptionList"/>
    <dgm:cxn modelId="{84AAA240-C669-4632-9C23-E7453CAA7F18}" type="presParOf" srcId="{34A5EBE0-4AEE-4A6B-9867-7B4CDAC4DAD5}" destId="{9B213DB7-C23B-4D9C-A293-02F47CD99616}" srcOrd="4" destOrd="0" presId="urn:microsoft.com/office/officeart/2018/5/layout/CenteredIconLabelDescriptionList"/>
    <dgm:cxn modelId="{4B888830-9BA5-45EC-BBFE-F68267709CCC}" type="presParOf" srcId="{00069CC0-8935-4948-8C01-FBAD25438745}" destId="{BCE5DD22-8415-4C9D-AED3-B950A3567227}" srcOrd="3" destOrd="0" presId="urn:microsoft.com/office/officeart/2018/5/layout/CenteredIconLabelDescriptionList"/>
    <dgm:cxn modelId="{34E6A59B-3B77-48F0-AA53-FE6FD505EDC0}" type="presParOf" srcId="{00069CC0-8935-4948-8C01-FBAD25438745}" destId="{99217D11-B7AE-43EB-A2CD-B44FB54FD4DE}" srcOrd="4" destOrd="0" presId="urn:microsoft.com/office/officeart/2018/5/layout/CenteredIconLabelDescriptionList"/>
    <dgm:cxn modelId="{AAFC057C-2892-4E47-9E1B-3B058C892263}" type="presParOf" srcId="{99217D11-B7AE-43EB-A2CD-B44FB54FD4DE}" destId="{710BFFE1-87BD-4E19-8972-6AD01A945430}" srcOrd="0" destOrd="0" presId="urn:microsoft.com/office/officeart/2018/5/layout/CenteredIconLabelDescriptionList"/>
    <dgm:cxn modelId="{AAD82BD8-BE51-49EF-9FD0-158FBDF5AFFF}" type="presParOf" srcId="{99217D11-B7AE-43EB-A2CD-B44FB54FD4DE}" destId="{0B8F6B98-3CC7-4598-836C-DDCFBF12C5FC}" srcOrd="1" destOrd="0" presId="urn:microsoft.com/office/officeart/2018/5/layout/CenteredIconLabelDescriptionList"/>
    <dgm:cxn modelId="{62821FFA-DA8D-457F-A59F-3F7ED6E0DD99}" type="presParOf" srcId="{99217D11-B7AE-43EB-A2CD-B44FB54FD4DE}" destId="{5008928B-C160-4F70-B821-1D01C6A43D51}" srcOrd="2" destOrd="0" presId="urn:microsoft.com/office/officeart/2018/5/layout/CenteredIconLabelDescriptionList"/>
    <dgm:cxn modelId="{B4EC0D33-A0DE-40E4-B838-86968D067AD3}" type="presParOf" srcId="{99217D11-B7AE-43EB-A2CD-B44FB54FD4DE}" destId="{71171EFB-0CD9-42F3-A642-31D6EA59062C}" srcOrd="3" destOrd="0" presId="urn:microsoft.com/office/officeart/2018/5/layout/CenteredIconLabelDescriptionList"/>
    <dgm:cxn modelId="{783E792F-EF78-4395-8B62-3EA4C6C7424E}" type="presParOf" srcId="{99217D11-B7AE-43EB-A2CD-B44FB54FD4DE}" destId="{26DEB54E-5DAB-490A-8523-23DE6879A5A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A17A0C-EFCC-400D-9819-320980A60D23}" type="doc">
      <dgm:prSet loTypeId="urn:microsoft.com/office/officeart/2005/8/layout/cycle6" loCatId="cycle" qsTypeId="urn:microsoft.com/office/officeart/2005/8/quickstyle/simple1" qsCatId="simple" csTypeId="urn:microsoft.com/office/officeart/2005/8/colors/colorful5" csCatId="colorful" phldr="1"/>
      <dgm:spPr/>
      <dgm:t>
        <a:bodyPr/>
        <a:lstStyle/>
        <a:p>
          <a:endParaRPr lang="en-US"/>
        </a:p>
      </dgm:t>
    </dgm:pt>
    <dgm:pt modelId="{4F2B246B-6170-4964-938D-4AFD8C0A731C}">
      <dgm:prSet/>
      <dgm:spPr/>
      <dgm:t>
        <a:bodyPr/>
        <a:lstStyle/>
        <a:p>
          <a:r>
            <a:rPr lang="es-ES" b="1" i="1"/>
            <a:t>…and what about you?</a:t>
          </a:r>
          <a:endParaRPr lang="en-US"/>
        </a:p>
      </dgm:t>
    </dgm:pt>
    <dgm:pt modelId="{7E5C0AEE-8148-49BB-8700-94440BA5662F}" type="parTrans" cxnId="{46D164E5-22BB-4977-B7A8-771FF2F43523}">
      <dgm:prSet/>
      <dgm:spPr/>
      <dgm:t>
        <a:bodyPr/>
        <a:lstStyle/>
        <a:p>
          <a:endParaRPr lang="en-US"/>
        </a:p>
      </dgm:t>
    </dgm:pt>
    <dgm:pt modelId="{76E3398E-BB9D-4ECC-AB5B-DEB1F7BC9533}" type="sibTrans" cxnId="{46D164E5-22BB-4977-B7A8-771FF2F43523}">
      <dgm:prSet/>
      <dgm:spPr/>
      <dgm:t>
        <a:bodyPr/>
        <a:lstStyle/>
        <a:p>
          <a:endParaRPr lang="en-US"/>
        </a:p>
      </dgm:t>
    </dgm:pt>
    <dgm:pt modelId="{68765E1C-F5FE-4FC1-B8EF-41AA78E2E261}">
      <dgm:prSet/>
      <dgm:spPr/>
      <dgm:t>
        <a:bodyPr/>
        <a:lstStyle/>
        <a:p>
          <a:r>
            <a:rPr lang="es-ES" b="1"/>
            <a:t>PLEASE INTRODUCE YOURSELF! </a:t>
          </a:r>
          <a:r>
            <a:rPr lang="es-ES" b="1">
              <a:sym typeface="Wingdings" panose="05000000000000000000" pitchFamily="2" charset="2"/>
            </a:rPr>
            <a:t></a:t>
          </a:r>
          <a:endParaRPr lang="en-US"/>
        </a:p>
      </dgm:t>
    </dgm:pt>
    <dgm:pt modelId="{C62C023F-B576-4DE6-B13A-5A1F04319C32}" type="parTrans" cxnId="{67A97079-0240-4550-B21D-B77AA475292E}">
      <dgm:prSet/>
      <dgm:spPr/>
      <dgm:t>
        <a:bodyPr/>
        <a:lstStyle/>
        <a:p>
          <a:endParaRPr lang="en-US"/>
        </a:p>
      </dgm:t>
    </dgm:pt>
    <dgm:pt modelId="{0784E68C-732C-4D1D-BFE9-7BD7ED604A74}" type="sibTrans" cxnId="{67A97079-0240-4550-B21D-B77AA475292E}">
      <dgm:prSet/>
      <dgm:spPr/>
      <dgm:t>
        <a:bodyPr/>
        <a:lstStyle/>
        <a:p>
          <a:endParaRPr lang="en-US"/>
        </a:p>
      </dgm:t>
    </dgm:pt>
    <dgm:pt modelId="{9880ECD3-F333-4F72-9CE1-EFA3EA652FE3}" type="pres">
      <dgm:prSet presAssocID="{F0A17A0C-EFCC-400D-9819-320980A60D23}" presName="cycle" presStyleCnt="0">
        <dgm:presLayoutVars>
          <dgm:dir/>
          <dgm:resizeHandles val="exact"/>
        </dgm:presLayoutVars>
      </dgm:prSet>
      <dgm:spPr/>
    </dgm:pt>
    <dgm:pt modelId="{D9A24E6C-1593-41F4-A8C6-8B21F2D4B546}" type="pres">
      <dgm:prSet presAssocID="{4F2B246B-6170-4964-938D-4AFD8C0A731C}" presName="node" presStyleLbl="node1" presStyleIdx="0" presStyleCnt="2">
        <dgm:presLayoutVars>
          <dgm:bulletEnabled val="1"/>
        </dgm:presLayoutVars>
      </dgm:prSet>
      <dgm:spPr/>
    </dgm:pt>
    <dgm:pt modelId="{872991BE-601A-4412-98BD-10556CD47586}" type="pres">
      <dgm:prSet presAssocID="{4F2B246B-6170-4964-938D-4AFD8C0A731C}" presName="spNode" presStyleCnt="0"/>
      <dgm:spPr/>
    </dgm:pt>
    <dgm:pt modelId="{C83FE817-5677-4A77-83F2-9DC743D2C8F1}" type="pres">
      <dgm:prSet presAssocID="{76E3398E-BB9D-4ECC-AB5B-DEB1F7BC9533}" presName="sibTrans" presStyleLbl="sibTrans1D1" presStyleIdx="0" presStyleCnt="2"/>
      <dgm:spPr/>
    </dgm:pt>
    <dgm:pt modelId="{8FC22042-F870-4377-920A-974831457A96}" type="pres">
      <dgm:prSet presAssocID="{68765E1C-F5FE-4FC1-B8EF-41AA78E2E261}" presName="node" presStyleLbl="node1" presStyleIdx="1" presStyleCnt="2">
        <dgm:presLayoutVars>
          <dgm:bulletEnabled val="1"/>
        </dgm:presLayoutVars>
      </dgm:prSet>
      <dgm:spPr/>
    </dgm:pt>
    <dgm:pt modelId="{DC5D6FA6-FB4C-470B-84A5-EA13CB355B32}" type="pres">
      <dgm:prSet presAssocID="{68765E1C-F5FE-4FC1-B8EF-41AA78E2E261}" presName="spNode" presStyleCnt="0"/>
      <dgm:spPr/>
    </dgm:pt>
    <dgm:pt modelId="{6FCB954E-B953-4B3F-915A-173665107C86}" type="pres">
      <dgm:prSet presAssocID="{0784E68C-732C-4D1D-BFE9-7BD7ED604A74}" presName="sibTrans" presStyleLbl="sibTrans1D1" presStyleIdx="1" presStyleCnt="2"/>
      <dgm:spPr/>
    </dgm:pt>
  </dgm:ptLst>
  <dgm:cxnLst>
    <dgm:cxn modelId="{B422E422-FAD8-4B37-8D2C-2DC687C762C6}" type="presOf" srcId="{68765E1C-F5FE-4FC1-B8EF-41AA78E2E261}" destId="{8FC22042-F870-4377-920A-974831457A96}" srcOrd="0" destOrd="0" presId="urn:microsoft.com/office/officeart/2005/8/layout/cycle6"/>
    <dgm:cxn modelId="{16E76829-1620-4D04-ACBB-DA495FD833EA}" type="presOf" srcId="{4F2B246B-6170-4964-938D-4AFD8C0A731C}" destId="{D9A24E6C-1593-41F4-A8C6-8B21F2D4B546}" srcOrd="0" destOrd="0" presId="urn:microsoft.com/office/officeart/2005/8/layout/cycle6"/>
    <dgm:cxn modelId="{9A33934B-4B04-42CC-9FA7-30E8B7CBCA94}" type="presOf" srcId="{F0A17A0C-EFCC-400D-9819-320980A60D23}" destId="{9880ECD3-F333-4F72-9CE1-EFA3EA652FE3}" srcOrd="0" destOrd="0" presId="urn:microsoft.com/office/officeart/2005/8/layout/cycle6"/>
    <dgm:cxn modelId="{67A97079-0240-4550-B21D-B77AA475292E}" srcId="{F0A17A0C-EFCC-400D-9819-320980A60D23}" destId="{68765E1C-F5FE-4FC1-B8EF-41AA78E2E261}" srcOrd="1" destOrd="0" parTransId="{C62C023F-B576-4DE6-B13A-5A1F04319C32}" sibTransId="{0784E68C-732C-4D1D-BFE9-7BD7ED604A74}"/>
    <dgm:cxn modelId="{8E8C49A1-736F-4494-B283-2C81D51E6DA4}" type="presOf" srcId="{76E3398E-BB9D-4ECC-AB5B-DEB1F7BC9533}" destId="{C83FE817-5677-4A77-83F2-9DC743D2C8F1}" srcOrd="0" destOrd="0" presId="urn:microsoft.com/office/officeart/2005/8/layout/cycle6"/>
    <dgm:cxn modelId="{26D731BF-0B5E-4D21-BEA7-8F505519351B}" type="presOf" srcId="{0784E68C-732C-4D1D-BFE9-7BD7ED604A74}" destId="{6FCB954E-B953-4B3F-915A-173665107C86}" srcOrd="0" destOrd="0" presId="urn:microsoft.com/office/officeart/2005/8/layout/cycle6"/>
    <dgm:cxn modelId="{46D164E5-22BB-4977-B7A8-771FF2F43523}" srcId="{F0A17A0C-EFCC-400D-9819-320980A60D23}" destId="{4F2B246B-6170-4964-938D-4AFD8C0A731C}" srcOrd="0" destOrd="0" parTransId="{7E5C0AEE-8148-49BB-8700-94440BA5662F}" sibTransId="{76E3398E-BB9D-4ECC-AB5B-DEB1F7BC9533}"/>
    <dgm:cxn modelId="{0B466DF2-9601-4F52-A163-DB9CE4423248}" type="presParOf" srcId="{9880ECD3-F333-4F72-9CE1-EFA3EA652FE3}" destId="{D9A24E6C-1593-41F4-A8C6-8B21F2D4B546}" srcOrd="0" destOrd="0" presId="urn:microsoft.com/office/officeart/2005/8/layout/cycle6"/>
    <dgm:cxn modelId="{2518FFE7-2303-4F67-A16C-116E6C9C3D0B}" type="presParOf" srcId="{9880ECD3-F333-4F72-9CE1-EFA3EA652FE3}" destId="{872991BE-601A-4412-98BD-10556CD47586}" srcOrd="1" destOrd="0" presId="urn:microsoft.com/office/officeart/2005/8/layout/cycle6"/>
    <dgm:cxn modelId="{AA324E45-144B-4CB5-87D2-B867B85D8966}" type="presParOf" srcId="{9880ECD3-F333-4F72-9CE1-EFA3EA652FE3}" destId="{C83FE817-5677-4A77-83F2-9DC743D2C8F1}" srcOrd="2" destOrd="0" presId="urn:microsoft.com/office/officeart/2005/8/layout/cycle6"/>
    <dgm:cxn modelId="{42B94249-B2DE-4845-8664-97A4283F19CE}" type="presParOf" srcId="{9880ECD3-F333-4F72-9CE1-EFA3EA652FE3}" destId="{8FC22042-F870-4377-920A-974831457A96}" srcOrd="3" destOrd="0" presId="urn:microsoft.com/office/officeart/2005/8/layout/cycle6"/>
    <dgm:cxn modelId="{7265AADF-B245-4353-906D-52F64840AC6A}" type="presParOf" srcId="{9880ECD3-F333-4F72-9CE1-EFA3EA652FE3}" destId="{DC5D6FA6-FB4C-470B-84A5-EA13CB355B32}" srcOrd="4" destOrd="0" presId="urn:microsoft.com/office/officeart/2005/8/layout/cycle6"/>
    <dgm:cxn modelId="{20358FF4-0D50-49CD-98E8-AC43DCCEABF0}" type="presParOf" srcId="{9880ECD3-F333-4F72-9CE1-EFA3EA652FE3}" destId="{6FCB954E-B953-4B3F-915A-173665107C86}"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91FE5F-BAC6-43E1-9E06-761BC5E2B3D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EF6387C-2FD9-432A-95E5-BBCA45F82F16}">
      <dgm:prSet/>
      <dgm:spPr/>
      <dgm:t>
        <a:bodyPr/>
        <a:lstStyle/>
        <a:p>
          <a:r>
            <a:rPr lang="es-ES" dirty="0"/>
            <a:t>Can </a:t>
          </a:r>
          <a:r>
            <a:rPr lang="es-ES" dirty="0" err="1"/>
            <a:t>we</a:t>
          </a:r>
          <a:r>
            <a:rPr lang="es-ES" dirty="0"/>
            <a:t> </a:t>
          </a:r>
          <a:r>
            <a:rPr lang="es-ES" dirty="0" err="1"/>
            <a:t>find</a:t>
          </a:r>
          <a:r>
            <a:rPr lang="es-ES" dirty="0"/>
            <a:t> </a:t>
          </a:r>
          <a:r>
            <a:rPr lang="es-ES" dirty="0" err="1"/>
            <a:t>any</a:t>
          </a:r>
          <a:r>
            <a:rPr lang="es-ES" dirty="0"/>
            <a:t> </a:t>
          </a:r>
          <a:r>
            <a:rPr lang="es-ES" dirty="0" err="1"/>
            <a:t>patterns</a:t>
          </a:r>
          <a:r>
            <a:rPr lang="es-ES" dirty="0"/>
            <a:t> in </a:t>
          </a:r>
          <a:r>
            <a:rPr lang="es-ES" dirty="0" err="1"/>
            <a:t>terms</a:t>
          </a:r>
          <a:r>
            <a:rPr lang="es-ES" dirty="0"/>
            <a:t> </a:t>
          </a:r>
          <a:r>
            <a:rPr lang="es-ES" dirty="0" err="1"/>
            <a:t>of</a:t>
          </a:r>
          <a:r>
            <a:rPr lang="es-ES" dirty="0"/>
            <a:t> </a:t>
          </a:r>
          <a:r>
            <a:rPr lang="es-ES" b="1" dirty="0" err="1">
              <a:solidFill>
                <a:srgbClr val="00B0F0"/>
              </a:solidFill>
            </a:rPr>
            <a:t>gender</a:t>
          </a:r>
          <a:r>
            <a:rPr lang="es-ES" dirty="0"/>
            <a:t> (i.e. </a:t>
          </a:r>
          <a:r>
            <a:rPr lang="es-ES" dirty="0" err="1"/>
            <a:t>female</a:t>
          </a:r>
          <a:r>
            <a:rPr lang="es-ES" dirty="0"/>
            <a:t> vs. male </a:t>
          </a:r>
          <a:r>
            <a:rPr lang="es-ES" dirty="0" err="1"/>
            <a:t>authors</a:t>
          </a:r>
          <a:r>
            <a:rPr lang="es-ES" dirty="0"/>
            <a:t>) </a:t>
          </a:r>
          <a:r>
            <a:rPr lang="es-ES" dirty="0" err="1"/>
            <a:t>or</a:t>
          </a:r>
          <a:r>
            <a:rPr lang="es-ES" dirty="0"/>
            <a:t> </a:t>
          </a:r>
          <a:r>
            <a:rPr lang="es-ES" b="1" dirty="0">
              <a:solidFill>
                <a:srgbClr val="00B0F0"/>
              </a:solidFill>
            </a:rPr>
            <a:t>country</a:t>
          </a:r>
          <a:r>
            <a:rPr lang="es-ES" dirty="0"/>
            <a:t> (UK vs. USA)? </a:t>
          </a:r>
          <a:endParaRPr lang="en-US" dirty="0"/>
        </a:p>
      </dgm:t>
    </dgm:pt>
    <dgm:pt modelId="{E14BDAA9-2222-4BB7-A439-030F406E7361}" type="parTrans" cxnId="{F6FA2BE7-5886-4F31-9A63-F601A7889840}">
      <dgm:prSet/>
      <dgm:spPr/>
      <dgm:t>
        <a:bodyPr/>
        <a:lstStyle/>
        <a:p>
          <a:endParaRPr lang="en-US"/>
        </a:p>
      </dgm:t>
    </dgm:pt>
    <dgm:pt modelId="{257D6396-1BFB-447C-9CDB-4E743967C959}" type="sibTrans" cxnId="{F6FA2BE7-5886-4F31-9A63-F601A7889840}">
      <dgm:prSet/>
      <dgm:spPr/>
      <dgm:t>
        <a:bodyPr/>
        <a:lstStyle/>
        <a:p>
          <a:endParaRPr lang="en-US"/>
        </a:p>
      </dgm:t>
    </dgm:pt>
    <dgm:pt modelId="{22E3C76E-9C29-493F-B4CD-E117B16E4D03}">
      <dgm:prSet/>
      <dgm:spPr/>
      <dgm:t>
        <a:bodyPr/>
        <a:lstStyle/>
        <a:p>
          <a:r>
            <a:rPr lang="es-ES" dirty="0" err="1"/>
            <a:t>We</a:t>
          </a:r>
          <a:r>
            <a:rPr lang="es-ES" dirty="0"/>
            <a:t> </a:t>
          </a:r>
          <a:r>
            <a:rPr lang="es-ES" dirty="0" err="1"/>
            <a:t>will</a:t>
          </a:r>
          <a:r>
            <a:rPr lang="es-ES" dirty="0"/>
            <a:t> use </a:t>
          </a:r>
          <a:r>
            <a:rPr lang="es-ES" b="1" dirty="0" err="1">
              <a:solidFill>
                <a:srgbClr val="FF0000"/>
              </a:solidFill>
            </a:rPr>
            <a:t>Numpy</a:t>
          </a:r>
          <a:r>
            <a:rPr lang="es-ES" b="1" dirty="0">
              <a:solidFill>
                <a:srgbClr val="FF0000"/>
              </a:solidFill>
            </a:rPr>
            <a:t>,</a:t>
          </a:r>
          <a:r>
            <a:rPr lang="es-ES" b="1" dirty="0"/>
            <a:t> </a:t>
          </a:r>
          <a:r>
            <a:rPr lang="es-ES" b="1" dirty="0">
              <a:solidFill>
                <a:srgbClr val="FF0000"/>
              </a:solidFill>
            </a:rPr>
            <a:t>Pandas,</a:t>
          </a:r>
          <a:r>
            <a:rPr lang="es-ES" b="1" dirty="0"/>
            <a:t> </a:t>
          </a:r>
          <a:r>
            <a:rPr lang="es-ES" dirty="0"/>
            <a:t>and </a:t>
          </a:r>
          <a:r>
            <a:rPr lang="es-ES" b="1" dirty="0" err="1">
              <a:solidFill>
                <a:srgbClr val="FF0000"/>
              </a:solidFill>
            </a:rPr>
            <a:t>Seaborn</a:t>
          </a:r>
          <a:r>
            <a:rPr lang="es-ES" dirty="0">
              <a:solidFill>
                <a:srgbClr val="FF0000"/>
              </a:solidFill>
            </a:rPr>
            <a:t> </a:t>
          </a:r>
          <a:r>
            <a:rPr lang="es-ES" dirty="0" err="1"/>
            <a:t>to</a:t>
          </a:r>
          <a:r>
            <a:rPr lang="es-ES" dirty="0"/>
            <a:t> </a:t>
          </a:r>
          <a:r>
            <a:rPr lang="es-ES" dirty="0" err="1"/>
            <a:t>answer</a:t>
          </a:r>
          <a:r>
            <a:rPr lang="es-ES" dirty="0"/>
            <a:t> </a:t>
          </a:r>
          <a:r>
            <a:rPr lang="es-ES" dirty="0" err="1"/>
            <a:t>those</a:t>
          </a:r>
          <a:r>
            <a:rPr lang="es-ES" dirty="0"/>
            <a:t> </a:t>
          </a:r>
          <a:r>
            <a:rPr lang="es-ES" dirty="0" err="1"/>
            <a:t>questions</a:t>
          </a:r>
          <a:r>
            <a:rPr lang="es-ES" dirty="0"/>
            <a:t>!</a:t>
          </a:r>
          <a:endParaRPr lang="en-US" dirty="0"/>
        </a:p>
      </dgm:t>
    </dgm:pt>
    <dgm:pt modelId="{7E9A937A-51F4-4E8B-A61A-EB75CA015655}" type="parTrans" cxnId="{218D63F5-1D67-47EA-9D46-5296DD3CD16F}">
      <dgm:prSet/>
      <dgm:spPr/>
      <dgm:t>
        <a:bodyPr/>
        <a:lstStyle/>
        <a:p>
          <a:endParaRPr lang="en-US"/>
        </a:p>
      </dgm:t>
    </dgm:pt>
    <dgm:pt modelId="{985B7AA0-20B1-4797-89F2-1E41D4B5C71C}" type="sibTrans" cxnId="{218D63F5-1D67-47EA-9D46-5296DD3CD16F}">
      <dgm:prSet/>
      <dgm:spPr/>
      <dgm:t>
        <a:bodyPr/>
        <a:lstStyle/>
        <a:p>
          <a:endParaRPr lang="en-US"/>
        </a:p>
      </dgm:t>
    </dgm:pt>
    <dgm:pt modelId="{8490FC32-00D6-4A1A-BF6B-BF40AB98748F}" type="pres">
      <dgm:prSet presAssocID="{3791FE5F-BAC6-43E1-9E06-761BC5E2B3D3}" presName="hierChild1" presStyleCnt="0">
        <dgm:presLayoutVars>
          <dgm:chPref val="1"/>
          <dgm:dir/>
          <dgm:animOne val="branch"/>
          <dgm:animLvl val="lvl"/>
          <dgm:resizeHandles/>
        </dgm:presLayoutVars>
      </dgm:prSet>
      <dgm:spPr/>
    </dgm:pt>
    <dgm:pt modelId="{71A6B8EA-1099-4A98-B83B-1F1D9BCD73D3}" type="pres">
      <dgm:prSet presAssocID="{6EF6387C-2FD9-432A-95E5-BBCA45F82F16}" presName="hierRoot1" presStyleCnt="0"/>
      <dgm:spPr/>
    </dgm:pt>
    <dgm:pt modelId="{EFFDE362-5892-4315-9608-9370DCFF4C6B}" type="pres">
      <dgm:prSet presAssocID="{6EF6387C-2FD9-432A-95E5-BBCA45F82F16}" presName="composite" presStyleCnt="0"/>
      <dgm:spPr/>
    </dgm:pt>
    <dgm:pt modelId="{7138890F-A548-4A4F-99DD-D72BB351C831}" type="pres">
      <dgm:prSet presAssocID="{6EF6387C-2FD9-432A-95E5-BBCA45F82F16}" presName="background" presStyleLbl="node0" presStyleIdx="0" presStyleCnt="2"/>
      <dgm:spPr/>
    </dgm:pt>
    <dgm:pt modelId="{1149989A-A93F-4E36-8670-A2C93F6D558B}" type="pres">
      <dgm:prSet presAssocID="{6EF6387C-2FD9-432A-95E5-BBCA45F82F16}" presName="text" presStyleLbl="fgAcc0" presStyleIdx="0" presStyleCnt="2" custLinFactNeighborX="139" custLinFactNeighborY="-1255">
        <dgm:presLayoutVars>
          <dgm:chPref val="3"/>
        </dgm:presLayoutVars>
      </dgm:prSet>
      <dgm:spPr/>
    </dgm:pt>
    <dgm:pt modelId="{62B49147-2370-4CC1-A202-0C9335D065E5}" type="pres">
      <dgm:prSet presAssocID="{6EF6387C-2FD9-432A-95E5-BBCA45F82F16}" presName="hierChild2" presStyleCnt="0"/>
      <dgm:spPr/>
    </dgm:pt>
    <dgm:pt modelId="{DA6BD604-D67A-4EFA-9E45-3895015FCF8C}" type="pres">
      <dgm:prSet presAssocID="{22E3C76E-9C29-493F-B4CD-E117B16E4D03}" presName="hierRoot1" presStyleCnt="0"/>
      <dgm:spPr/>
    </dgm:pt>
    <dgm:pt modelId="{8FEB974D-B2F2-453E-8ACA-CB8D3A116C0A}" type="pres">
      <dgm:prSet presAssocID="{22E3C76E-9C29-493F-B4CD-E117B16E4D03}" presName="composite" presStyleCnt="0"/>
      <dgm:spPr/>
    </dgm:pt>
    <dgm:pt modelId="{B36B91E3-1059-4619-88AF-E96D5BD3623F}" type="pres">
      <dgm:prSet presAssocID="{22E3C76E-9C29-493F-B4CD-E117B16E4D03}" presName="background" presStyleLbl="node0" presStyleIdx="1" presStyleCnt="2"/>
      <dgm:spPr/>
    </dgm:pt>
    <dgm:pt modelId="{AB72053A-B6B7-4003-91C9-FF8070B031E5}" type="pres">
      <dgm:prSet presAssocID="{22E3C76E-9C29-493F-B4CD-E117B16E4D03}" presName="text" presStyleLbl="fgAcc0" presStyleIdx="1" presStyleCnt="2">
        <dgm:presLayoutVars>
          <dgm:chPref val="3"/>
        </dgm:presLayoutVars>
      </dgm:prSet>
      <dgm:spPr/>
    </dgm:pt>
    <dgm:pt modelId="{5CEB9E29-44DB-4726-AF17-BBE7B95B9FF0}" type="pres">
      <dgm:prSet presAssocID="{22E3C76E-9C29-493F-B4CD-E117B16E4D03}" presName="hierChild2" presStyleCnt="0"/>
      <dgm:spPr/>
    </dgm:pt>
  </dgm:ptLst>
  <dgm:cxnLst>
    <dgm:cxn modelId="{567D9682-81FD-4ADE-A359-7215C7E29644}" type="presOf" srcId="{22E3C76E-9C29-493F-B4CD-E117B16E4D03}" destId="{AB72053A-B6B7-4003-91C9-FF8070B031E5}" srcOrd="0" destOrd="0" presId="urn:microsoft.com/office/officeart/2005/8/layout/hierarchy1"/>
    <dgm:cxn modelId="{2A9720A9-1335-4311-B5FB-33C47C365574}" type="presOf" srcId="{3791FE5F-BAC6-43E1-9E06-761BC5E2B3D3}" destId="{8490FC32-00D6-4A1A-BF6B-BF40AB98748F}" srcOrd="0" destOrd="0" presId="urn:microsoft.com/office/officeart/2005/8/layout/hierarchy1"/>
    <dgm:cxn modelId="{F6FA2BE7-5886-4F31-9A63-F601A7889840}" srcId="{3791FE5F-BAC6-43E1-9E06-761BC5E2B3D3}" destId="{6EF6387C-2FD9-432A-95E5-BBCA45F82F16}" srcOrd="0" destOrd="0" parTransId="{E14BDAA9-2222-4BB7-A439-030F406E7361}" sibTransId="{257D6396-1BFB-447C-9CDB-4E743967C959}"/>
    <dgm:cxn modelId="{218D63F5-1D67-47EA-9D46-5296DD3CD16F}" srcId="{3791FE5F-BAC6-43E1-9E06-761BC5E2B3D3}" destId="{22E3C76E-9C29-493F-B4CD-E117B16E4D03}" srcOrd="1" destOrd="0" parTransId="{7E9A937A-51F4-4E8B-A61A-EB75CA015655}" sibTransId="{985B7AA0-20B1-4797-89F2-1E41D4B5C71C}"/>
    <dgm:cxn modelId="{BD8DB5FC-6D17-43A0-B49D-4979A28DDEAA}" type="presOf" srcId="{6EF6387C-2FD9-432A-95E5-BBCA45F82F16}" destId="{1149989A-A93F-4E36-8670-A2C93F6D558B}" srcOrd="0" destOrd="0" presId="urn:microsoft.com/office/officeart/2005/8/layout/hierarchy1"/>
    <dgm:cxn modelId="{14C86DF0-A674-4EF2-9516-6B7C9CE1AC66}" type="presParOf" srcId="{8490FC32-00D6-4A1A-BF6B-BF40AB98748F}" destId="{71A6B8EA-1099-4A98-B83B-1F1D9BCD73D3}" srcOrd="0" destOrd="0" presId="urn:microsoft.com/office/officeart/2005/8/layout/hierarchy1"/>
    <dgm:cxn modelId="{4F97858D-0A05-497C-B1A8-2B35DE725DB3}" type="presParOf" srcId="{71A6B8EA-1099-4A98-B83B-1F1D9BCD73D3}" destId="{EFFDE362-5892-4315-9608-9370DCFF4C6B}" srcOrd="0" destOrd="0" presId="urn:microsoft.com/office/officeart/2005/8/layout/hierarchy1"/>
    <dgm:cxn modelId="{EC9948AA-EFD1-44CB-9A6E-BD73098151CA}" type="presParOf" srcId="{EFFDE362-5892-4315-9608-9370DCFF4C6B}" destId="{7138890F-A548-4A4F-99DD-D72BB351C831}" srcOrd="0" destOrd="0" presId="urn:microsoft.com/office/officeart/2005/8/layout/hierarchy1"/>
    <dgm:cxn modelId="{54AC87C3-EF13-4B2D-8E07-E664D1973712}" type="presParOf" srcId="{EFFDE362-5892-4315-9608-9370DCFF4C6B}" destId="{1149989A-A93F-4E36-8670-A2C93F6D558B}" srcOrd="1" destOrd="0" presId="urn:microsoft.com/office/officeart/2005/8/layout/hierarchy1"/>
    <dgm:cxn modelId="{ECA195AF-766F-4221-B40C-9C6D3BCADFCF}" type="presParOf" srcId="{71A6B8EA-1099-4A98-B83B-1F1D9BCD73D3}" destId="{62B49147-2370-4CC1-A202-0C9335D065E5}" srcOrd="1" destOrd="0" presId="urn:microsoft.com/office/officeart/2005/8/layout/hierarchy1"/>
    <dgm:cxn modelId="{16DD6EE2-3983-4088-A597-504C7999DF0A}" type="presParOf" srcId="{8490FC32-00D6-4A1A-BF6B-BF40AB98748F}" destId="{DA6BD604-D67A-4EFA-9E45-3895015FCF8C}" srcOrd="1" destOrd="0" presId="urn:microsoft.com/office/officeart/2005/8/layout/hierarchy1"/>
    <dgm:cxn modelId="{7BA5FE9A-EDC3-48DF-A528-736623671371}" type="presParOf" srcId="{DA6BD604-D67A-4EFA-9E45-3895015FCF8C}" destId="{8FEB974D-B2F2-453E-8ACA-CB8D3A116C0A}" srcOrd="0" destOrd="0" presId="urn:microsoft.com/office/officeart/2005/8/layout/hierarchy1"/>
    <dgm:cxn modelId="{AA1AF66A-E89B-4FF8-BEFE-064305649BDA}" type="presParOf" srcId="{8FEB974D-B2F2-453E-8ACA-CB8D3A116C0A}" destId="{B36B91E3-1059-4619-88AF-E96D5BD3623F}" srcOrd="0" destOrd="0" presId="urn:microsoft.com/office/officeart/2005/8/layout/hierarchy1"/>
    <dgm:cxn modelId="{0B11C665-0AA4-46C7-9859-AF760ADEA3B3}" type="presParOf" srcId="{8FEB974D-B2F2-453E-8ACA-CB8D3A116C0A}" destId="{AB72053A-B6B7-4003-91C9-FF8070B031E5}" srcOrd="1" destOrd="0" presId="urn:microsoft.com/office/officeart/2005/8/layout/hierarchy1"/>
    <dgm:cxn modelId="{E462C23E-BFB3-4858-901D-D6A28F46566D}" type="presParOf" srcId="{DA6BD604-D67A-4EFA-9E45-3895015FCF8C}" destId="{5CEB9E29-44DB-4726-AF17-BBE7B95B9FF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70B04E-47CE-4645-A2FA-B7DF01D9A4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42FF75-11CE-4986-83B8-71AED0CA9FF2}">
      <dgm:prSet/>
      <dgm:spPr/>
      <dgm:t>
        <a:bodyPr/>
        <a:lstStyle/>
        <a:p>
          <a:r>
            <a:rPr lang="en-GB" dirty="0"/>
            <a:t>Simple syntax</a:t>
          </a:r>
          <a:endParaRPr lang="en-US" dirty="0"/>
        </a:p>
      </dgm:t>
    </dgm:pt>
    <dgm:pt modelId="{4968B6AA-E267-42CD-A4AA-5E32F24F2EA7}" type="parTrans" cxnId="{663C0EB7-F5A1-4660-A808-8035A559308E}">
      <dgm:prSet/>
      <dgm:spPr/>
      <dgm:t>
        <a:bodyPr/>
        <a:lstStyle/>
        <a:p>
          <a:endParaRPr lang="en-US"/>
        </a:p>
      </dgm:t>
    </dgm:pt>
    <dgm:pt modelId="{AF134F02-BF9E-426B-A1CE-411C470192F1}" type="sibTrans" cxnId="{663C0EB7-F5A1-4660-A808-8035A559308E}">
      <dgm:prSet/>
      <dgm:spPr/>
      <dgm:t>
        <a:bodyPr/>
        <a:lstStyle/>
        <a:p>
          <a:endParaRPr lang="en-US"/>
        </a:p>
      </dgm:t>
    </dgm:pt>
    <dgm:pt modelId="{69038C9D-0CAF-4637-9412-C9322043C4DE}">
      <dgm:prSet/>
      <dgm:spPr/>
      <dgm:t>
        <a:bodyPr/>
        <a:lstStyle/>
        <a:p>
          <a:r>
            <a:rPr lang="en-GB" dirty="0"/>
            <a:t>Cross-platform (</a:t>
          </a:r>
          <a:r>
            <a:rPr lang="en-GB" dirty="0" err="1"/>
            <a:t>Jupyter</a:t>
          </a:r>
          <a:r>
            <a:rPr lang="en-GB" dirty="0"/>
            <a:t> Notebooks, Spyder, </a:t>
          </a:r>
          <a:r>
            <a:rPr lang="en-GB" dirty="0" err="1"/>
            <a:t>Pycharm</a:t>
          </a:r>
          <a:r>
            <a:rPr lang="en-GB" dirty="0"/>
            <a:t>…).</a:t>
          </a:r>
          <a:endParaRPr lang="en-US" dirty="0"/>
        </a:p>
      </dgm:t>
    </dgm:pt>
    <dgm:pt modelId="{CFF3A585-67FD-4266-B40D-3EAE421A6AF5}" type="parTrans" cxnId="{91BBE36A-BEA6-4CB6-9F1E-4F8734860444}">
      <dgm:prSet/>
      <dgm:spPr/>
      <dgm:t>
        <a:bodyPr/>
        <a:lstStyle/>
        <a:p>
          <a:endParaRPr lang="en-US"/>
        </a:p>
      </dgm:t>
    </dgm:pt>
    <dgm:pt modelId="{B88C6C58-C2D8-415B-885B-B2DB8AF7BE88}" type="sibTrans" cxnId="{91BBE36A-BEA6-4CB6-9F1E-4F8734860444}">
      <dgm:prSet/>
      <dgm:spPr/>
      <dgm:t>
        <a:bodyPr/>
        <a:lstStyle/>
        <a:p>
          <a:endParaRPr lang="en-US"/>
        </a:p>
      </dgm:t>
    </dgm:pt>
    <dgm:pt modelId="{BC732C0B-59D4-4DF7-B718-00C3C6EF3959}">
      <dgm:prSet/>
      <dgm:spPr/>
      <dgm:t>
        <a:bodyPr/>
        <a:lstStyle/>
        <a:p>
          <a:r>
            <a:rPr lang="en-GB"/>
            <a:t>Many libraries available (nltk, pandas, numpy…).</a:t>
          </a:r>
          <a:endParaRPr lang="en-US"/>
        </a:p>
      </dgm:t>
    </dgm:pt>
    <dgm:pt modelId="{40AFF327-5638-4D60-B31F-C9B22DEB7D33}" type="parTrans" cxnId="{8355CC61-19AA-4D15-AA95-CF77F91FE5AB}">
      <dgm:prSet/>
      <dgm:spPr/>
      <dgm:t>
        <a:bodyPr/>
        <a:lstStyle/>
        <a:p>
          <a:endParaRPr lang="en-US"/>
        </a:p>
      </dgm:t>
    </dgm:pt>
    <dgm:pt modelId="{E7A09B1B-CE75-4CE3-8438-1480BBB21D44}" type="sibTrans" cxnId="{8355CC61-19AA-4D15-AA95-CF77F91FE5AB}">
      <dgm:prSet/>
      <dgm:spPr/>
      <dgm:t>
        <a:bodyPr/>
        <a:lstStyle/>
        <a:p>
          <a:endParaRPr lang="en-US"/>
        </a:p>
      </dgm:t>
    </dgm:pt>
    <dgm:pt modelId="{7C8FDAAE-3049-4324-BDAA-D2A63F9A4F02}" type="pres">
      <dgm:prSet presAssocID="{E270B04E-47CE-4645-A2FA-B7DF01D9A49C}" presName="root" presStyleCnt="0">
        <dgm:presLayoutVars>
          <dgm:dir/>
          <dgm:resizeHandles val="exact"/>
        </dgm:presLayoutVars>
      </dgm:prSet>
      <dgm:spPr/>
    </dgm:pt>
    <dgm:pt modelId="{B03F4FE1-08FE-45D1-8B43-AD21D1D18294}" type="pres">
      <dgm:prSet presAssocID="{DB42FF75-11CE-4986-83B8-71AED0CA9FF2}" presName="compNode" presStyleCnt="0"/>
      <dgm:spPr/>
    </dgm:pt>
    <dgm:pt modelId="{BC8BE86D-54D9-4DD7-AC57-7EF6B0B1A71E}" type="pres">
      <dgm:prSet presAssocID="{DB42FF75-11CE-4986-83B8-71AED0CA9FF2}" presName="bgRect" presStyleLbl="bgShp" presStyleIdx="0" presStyleCnt="3"/>
      <dgm:spPr/>
    </dgm:pt>
    <dgm:pt modelId="{840A7FF3-CC86-483D-B39E-B7D15B09AE6C}" type="pres">
      <dgm:prSet presAssocID="{DB42FF75-11CE-4986-83B8-71AED0CA9F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A26E395-600F-4B37-B8D8-00E92CDBC122}" type="pres">
      <dgm:prSet presAssocID="{DB42FF75-11CE-4986-83B8-71AED0CA9FF2}" presName="spaceRect" presStyleCnt="0"/>
      <dgm:spPr/>
    </dgm:pt>
    <dgm:pt modelId="{ABC9F29A-913C-4020-9ED7-DC7D8DFF1F42}" type="pres">
      <dgm:prSet presAssocID="{DB42FF75-11CE-4986-83B8-71AED0CA9FF2}" presName="parTx" presStyleLbl="revTx" presStyleIdx="0" presStyleCnt="3">
        <dgm:presLayoutVars>
          <dgm:chMax val="0"/>
          <dgm:chPref val="0"/>
        </dgm:presLayoutVars>
      </dgm:prSet>
      <dgm:spPr/>
    </dgm:pt>
    <dgm:pt modelId="{320D7A78-602B-4323-AF5E-7FFD5ADFDE00}" type="pres">
      <dgm:prSet presAssocID="{AF134F02-BF9E-426B-A1CE-411C470192F1}" presName="sibTrans" presStyleCnt="0"/>
      <dgm:spPr/>
    </dgm:pt>
    <dgm:pt modelId="{A1BBE377-3B71-4885-A6FB-AE3C9FA0E2D5}" type="pres">
      <dgm:prSet presAssocID="{69038C9D-0CAF-4637-9412-C9322043C4DE}" presName="compNode" presStyleCnt="0"/>
      <dgm:spPr/>
    </dgm:pt>
    <dgm:pt modelId="{B4F4DE0B-A19B-478A-B50D-915AFCEAE939}" type="pres">
      <dgm:prSet presAssocID="{69038C9D-0CAF-4637-9412-C9322043C4DE}" presName="bgRect" presStyleLbl="bgShp" presStyleIdx="1" presStyleCnt="3"/>
      <dgm:spPr/>
    </dgm:pt>
    <dgm:pt modelId="{570978A8-8487-4033-B899-6B8290F038ED}" type="pres">
      <dgm:prSet presAssocID="{69038C9D-0CAF-4637-9412-C9322043C4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bolt"/>
        </a:ext>
      </dgm:extLst>
    </dgm:pt>
    <dgm:pt modelId="{8074C9CC-6962-4FDD-B487-8F6D3006F16B}" type="pres">
      <dgm:prSet presAssocID="{69038C9D-0CAF-4637-9412-C9322043C4DE}" presName="spaceRect" presStyleCnt="0"/>
      <dgm:spPr/>
    </dgm:pt>
    <dgm:pt modelId="{A9152E56-5266-4A94-9BBB-448A43205856}" type="pres">
      <dgm:prSet presAssocID="{69038C9D-0CAF-4637-9412-C9322043C4DE}" presName="parTx" presStyleLbl="revTx" presStyleIdx="1" presStyleCnt="3">
        <dgm:presLayoutVars>
          <dgm:chMax val="0"/>
          <dgm:chPref val="0"/>
        </dgm:presLayoutVars>
      </dgm:prSet>
      <dgm:spPr/>
    </dgm:pt>
    <dgm:pt modelId="{5D4ED0E6-0F6E-4164-89A5-408B29CF7B03}" type="pres">
      <dgm:prSet presAssocID="{B88C6C58-C2D8-415B-885B-B2DB8AF7BE88}" presName="sibTrans" presStyleCnt="0"/>
      <dgm:spPr/>
    </dgm:pt>
    <dgm:pt modelId="{36150986-D5D6-4A8A-9E97-DD2475DB9153}" type="pres">
      <dgm:prSet presAssocID="{BC732C0B-59D4-4DF7-B718-00C3C6EF3959}" presName="compNode" presStyleCnt="0"/>
      <dgm:spPr/>
    </dgm:pt>
    <dgm:pt modelId="{7106D814-9F96-4D04-BC40-417DE2441AD7}" type="pres">
      <dgm:prSet presAssocID="{BC732C0B-59D4-4DF7-B718-00C3C6EF3959}" presName="bgRect" presStyleLbl="bgShp" presStyleIdx="2" presStyleCnt="3"/>
      <dgm:spPr/>
    </dgm:pt>
    <dgm:pt modelId="{F4AF0E27-7DF5-4ED9-8778-C4D2077C8631}" type="pres">
      <dgm:prSet presAssocID="{BC732C0B-59D4-4DF7-B718-00C3C6EF39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5D413612-D8FF-4A72-9257-B730E6883C07}" type="pres">
      <dgm:prSet presAssocID="{BC732C0B-59D4-4DF7-B718-00C3C6EF3959}" presName="spaceRect" presStyleCnt="0"/>
      <dgm:spPr/>
    </dgm:pt>
    <dgm:pt modelId="{83ABDFCF-DE81-4436-93E3-AB1AB6580D22}" type="pres">
      <dgm:prSet presAssocID="{BC732C0B-59D4-4DF7-B718-00C3C6EF3959}" presName="parTx" presStyleLbl="revTx" presStyleIdx="2" presStyleCnt="3">
        <dgm:presLayoutVars>
          <dgm:chMax val="0"/>
          <dgm:chPref val="0"/>
        </dgm:presLayoutVars>
      </dgm:prSet>
      <dgm:spPr/>
    </dgm:pt>
  </dgm:ptLst>
  <dgm:cxnLst>
    <dgm:cxn modelId="{885E1000-17EF-4840-AF54-E39804EECF87}" type="presOf" srcId="{69038C9D-0CAF-4637-9412-C9322043C4DE}" destId="{A9152E56-5266-4A94-9BBB-448A43205856}" srcOrd="0" destOrd="0" presId="urn:microsoft.com/office/officeart/2018/2/layout/IconVerticalSolidList"/>
    <dgm:cxn modelId="{01E50D1A-4F4C-411C-95B8-5111A8EC3114}" type="presOf" srcId="{BC732C0B-59D4-4DF7-B718-00C3C6EF3959}" destId="{83ABDFCF-DE81-4436-93E3-AB1AB6580D22}" srcOrd="0" destOrd="0" presId="urn:microsoft.com/office/officeart/2018/2/layout/IconVerticalSolidList"/>
    <dgm:cxn modelId="{8355CC61-19AA-4D15-AA95-CF77F91FE5AB}" srcId="{E270B04E-47CE-4645-A2FA-B7DF01D9A49C}" destId="{BC732C0B-59D4-4DF7-B718-00C3C6EF3959}" srcOrd="2" destOrd="0" parTransId="{40AFF327-5638-4D60-B31F-C9B22DEB7D33}" sibTransId="{E7A09B1B-CE75-4CE3-8438-1480BBB21D44}"/>
    <dgm:cxn modelId="{91BBE36A-BEA6-4CB6-9F1E-4F8734860444}" srcId="{E270B04E-47CE-4645-A2FA-B7DF01D9A49C}" destId="{69038C9D-0CAF-4637-9412-C9322043C4DE}" srcOrd="1" destOrd="0" parTransId="{CFF3A585-67FD-4266-B40D-3EAE421A6AF5}" sibTransId="{B88C6C58-C2D8-415B-885B-B2DB8AF7BE88}"/>
    <dgm:cxn modelId="{DD5B607F-71B6-48D4-AE50-1A5C8620DD14}" type="presOf" srcId="{E270B04E-47CE-4645-A2FA-B7DF01D9A49C}" destId="{7C8FDAAE-3049-4324-BDAA-D2A63F9A4F02}" srcOrd="0" destOrd="0" presId="urn:microsoft.com/office/officeart/2018/2/layout/IconVerticalSolidList"/>
    <dgm:cxn modelId="{663C0EB7-F5A1-4660-A808-8035A559308E}" srcId="{E270B04E-47CE-4645-A2FA-B7DF01D9A49C}" destId="{DB42FF75-11CE-4986-83B8-71AED0CA9FF2}" srcOrd="0" destOrd="0" parTransId="{4968B6AA-E267-42CD-A4AA-5E32F24F2EA7}" sibTransId="{AF134F02-BF9E-426B-A1CE-411C470192F1}"/>
    <dgm:cxn modelId="{B54650CE-1DAE-4171-8EE0-0A6455C0B31C}" type="presOf" srcId="{DB42FF75-11CE-4986-83B8-71AED0CA9FF2}" destId="{ABC9F29A-913C-4020-9ED7-DC7D8DFF1F42}" srcOrd="0" destOrd="0" presId="urn:microsoft.com/office/officeart/2018/2/layout/IconVerticalSolidList"/>
    <dgm:cxn modelId="{9F4A4B39-EA55-4C19-A207-100FD04FFCBD}" type="presParOf" srcId="{7C8FDAAE-3049-4324-BDAA-D2A63F9A4F02}" destId="{B03F4FE1-08FE-45D1-8B43-AD21D1D18294}" srcOrd="0" destOrd="0" presId="urn:microsoft.com/office/officeart/2018/2/layout/IconVerticalSolidList"/>
    <dgm:cxn modelId="{BEE488E5-EE9E-4EB5-AE81-80EEA6C29BF8}" type="presParOf" srcId="{B03F4FE1-08FE-45D1-8B43-AD21D1D18294}" destId="{BC8BE86D-54D9-4DD7-AC57-7EF6B0B1A71E}" srcOrd="0" destOrd="0" presId="urn:microsoft.com/office/officeart/2018/2/layout/IconVerticalSolidList"/>
    <dgm:cxn modelId="{18E30718-8249-431B-B330-D170385924A7}" type="presParOf" srcId="{B03F4FE1-08FE-45D1-8B43-AD21D1D18294}" destId="{840A7FF3-CC86-483D-B39E-B7D15B09AE6C}" srcOrd="1" destOrd="0" presId="urn:microsoft.com/office/officeart/2018/2/layout/IconVerticalSolidList"/>
    <dgm:cxn modelId="{83C489C3-F61E-47DB-98AA-0696CF6C3703}" type="presParOf" srcId="{B03F4FE1-08FE-45D1-8B43-AD21D1D18294}" destId="{8A26E395-600F-4B37-B8D8-00E92CDBC122}" srcOrd="2" destOrd="0" presId="urn:microsoft.com/office/officeart/2018/2/layout/IconVerticalSolidList"/>
    <dgm:cxn modelId="{FB25B6A0-612A-4A8F-B361-3C6699BE3D37}" type="presParOf" srcId="{B03F4FE1-08FE-45D1-8B43-AD21D1D18294}" destId="{ABC9F29A-913C-4020-9ED7-DC7D8DFF1F42}" srcOrd="3" destOrd="0" presId="urn:microsoft.com/office/officeart/2018/2/layout/IconVerticalSolidList"/>
    <dgm:cxn modelId="{17CF36C8-45AB-43EE-B3D8-8E0D949C20C3}" type="presParOf" srcId="{7C8FDAAE-3049-4324-BDAA-D2A63F9A4F02}" destId="{320D7A78-602B-4323-AF5E-7FFD5ADFDE00}" srcOrd="1" destOrd="0" presId="urn:microsoft.com/office/officeart/2018/2/layout/IconVerticalSolidList"/>
    <dgm:cxn modelId="{49F58B53-84F6-48EA-AEE8-CCEADA31EB65}" type="presParOf" srcId="{7C8FDAAE-3049-4324-BDAA-D2A63F9A4F02}" destId="{A1BBE377-3B71-4885-A6FB-AE3C9FA0E2D5}" srcOrd="2" destOrd="0" presId="urn:microsoft.com/office/officeart/2018/2/layout/IconVerticalSolidList"/>
    <dgm:cxn modelId="{2F4B871D-44A9-4349-97CE-4B979D6591D4}" type="presParOf" srcId="{A1BBE377-3B71-4885-A6FB-AE3C9FA0E2D5}" destId="{B4F4DE0B-A19B-478A-B50D-915AFCEAE939}" srcOrd="0" destOrd="0" presId="urn:microsoft.com/office/officeart/2018/2/layout/IconVerticalSolidList"/>
    <dgm:cxn modelId="{F5C1FBC4-F00E-4960-98EA-69BD77A0347C}" type="presParOf" srcId="{A1BBE377-3B71-4885-A6FB-AE3C9FA0E2D5}" destId="{570978A8-8487-4033-B899-6B8290F038ED}" srcOrd="1" destOrd="0" presId="urn:microsoft.com/office/officeart/2018/2/layout/IconVerticalSolidList"/>
    <dgm:cxn modelId="{D16F16F9-2C80-497A-AC2F-3F4D37E8501B}" type="presParOf" srcId="{A1BBE377-3B71-4885-A6FB-AE3C9FA0E2D5}" destId="{8074C9CC-6962-4FDD-B487-8F6D3006F16B}" srcOrd="2" destOrd="0" presId="urn:microsoft.com/office/officeart/2018/2/layout/IconVerticalSolidList"/>
    <dgm:cxn modelId="{7ACB3819-EFBB-41C4-A5DB-41B98374A515}" type="presParOf" srcId="{A1BBE377-3B71-4885-A6FB-AE3C9FA0E2D5}" destId="{A9152E56-5266-4A94-9BBB-448A43205856}" srcOrd="3" destOrd="0" presId="urn:microsoft.com/office/officeart/2018/2/layout/IconVerticalSolidList"/>
    <dgm:cxn modelId="{F8E2A4C3-808B-47B2-B893-33F80677CC44}" type="presParOf" srcId="{7C8FDAAE-3049-4324-BDAA-D2A63F9A4F02}" destId="{5D4ED0E6-0F6E-4164-89A5-408B29CF7B03}" srcOrd="3" destOrd="0" presId="urn:microsoft.com/office/officeart/2018/2/layout/IconVerticalSolidList"/>
    <dgm:cxn modelId="{E3DCADC3-64B7-4732-A6BF-82C998C2EDAC}" type="presParOf" srcId="{7C8FDAAE-3049-4324-BDAA-D2A63F9A4F02}" destId="{36150986-D5D6-4A8A-9E97-DD2475DB9153}" srcOrd="4" destOrd="0" presId="urn:microsoft.com/office/officeart/2018/2/layout/IconVerticalSolidList"/>
    <dgm:cxn modelId="{5F153C1F-8EA3-4D49-8919-14D245FC4315}" type="presParOf" srcId="{36150986-D5D6-4A8A-9E97-DD2475DB9153}" destId="{7106D814-9F96-4D04-BC40-417DE2441AD7}" srcOrd="0" destOrd="0" presId="urn:microsoft.com/office/officeart/2018/2/layout/IconVerticalSolidList"/>
    <dgm:cxn modelId="{78D17A44-382D-4690-85D1-056BCB6BE4D0}" type="presParOf" srcId="{36150986-D5D6-4A8A-9E97-DD2475DB9153}" destId="{F4AF0E27-7DF5-4ED9-8778-C4D2077C8631}" srcOrd="1" destOrd="0" presId="urn:microsoft.com/office/officeart/2018/2/layout/IconVerticalSolidList"/>
    <dgm:cxn modelId="{D23E7B96-9631-4228-9C55-2E0FF7860A2D}" type="presParOf" srcId="{36150986-D5D6-4A8A-9E97-DD2475DB9153}" destId="{5D413612-D8FF-4A72-9257-B730E6883C07}" srcOrd="2" destOrd="0" presId="urn:microsoft.com/office/officeart/2018/2/layout/IconVerticalSolidList"/>
    <dgm:cxn modelId="{713F848D-AE4E-4B2A-A85D-CD2C7084098E}" type="presParOf" srcId="{36150986-D5D6-4A8A-9E97-DD2475DB9153}" destId="{83ABDFCF-DE81-4436-93E3-AB1AB6580D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D8527-93D1-489B-8E09-AC593CC1F28E}">
      <dsp:nvSpPr>
        <dsp:cNvPr id="0" name=""/>
        <dsp:cNvSpPr/>
      </dsp:nvSpPr>
      <dsp:spPr>
        <a:xfrm>
          <a:off x="1068651" y="93458"/>
          <a:ext cx="1141743" cy="1141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38734-F0DA-47E6-9BD8-398D66E86C7F}">
      <dsp:nvSpPr>
        <dsp:cNvPr id="0" name=""/>
        <dsp:cNvSpPr/>
      </dsp:nvSpPr>
      <dsp:spPr>
        <a:xfrm>
          <a:off x="8461"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Education</a:t>
          </a:r>
          <a:endParaRPr lang="en-US" sz="2800" kern="1200"/>
        </a:p>
      </dsp:txBody>
      <dsp:txXfrm>
        <a:off x="8461" y="1416981"/>
        <a:ext cx="3262123" cy="489318"/>
      </dsp:txXfrm>
    </dsp:sp>
    <dsp:sp modelId="{6945EF41-B1B0-40B7-963A-5E303E4A5DA3}">
      <dsp:nvSpPr>
        <dsp:cNvPr id="0" name=""/>
        <dsp:cNvSpPr/>
      </dsp:nvSpPr>
      <dsp:spPr>
        <a:xfrm>
          <a:off x="8461"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 English Philology, University of Salamanca, Spain (2006-2011).</a:t>
          </a:r>
          <a:endParaRPr lang="en-US" sz="1700" kern="1200"/>
        </a:p>
        <a:p>
          <a:pPr marL="0" lvl="0" indent="0" algn="ctr" defTabSz="755650">
            <a:lnSpc>
              <a:spcPct val="90000"/>
            </a:lnSpc>
            <a:spcBef>
              <a:spcPct val="0"/>
            </a:spcBef>
            <a:spcAft>
              <a:spcPct val="35000"/>
            </a:spcAft>
            <a:buNone/>
          </a:pPr>
          <a:r>
            <a:rPr lang="en-GB" sz="1700" kern="1200"/>
            <a:t>M.A. Spanish Studies, University of Virginia, USA (2011-2013).</a:t>
          </a:r>
          <a:endParaRPr lang="en-US" sz="1700" kern="1200"/>
        </a:p>
        <a:p>
          <a:pPr marL="0" lvl="0" indent="0" algn="ctr" defTabSz="755650">
            <a:lnSpc>
              <a:spcPct val="90000"/>
            </a:lnSpc>
            <a:spcBef>
              <a:spcPct val="0"/>
            </a:spcBef>
            <a:spcAft>
              <a:spcPct val="35000"/>
            </a:spcAft>
            <a:buNone/>
          </a:pPr>
          <a:r>
            <a:rPr lang="en-GB" sz="1700" kern="1200"/>
            <a:t>PhD Hispanic Languages and Literatures, University of California, Berkeley (2013-2019).</a:t>
          </a:r>
          <a:endParaRPr lang="en-US" sz="1700" kern="1200"/>
        </a:p>
      </dsp:txBody>
      <dsp:txXfrm>
        <a:off x="8461" y="1990849"/>
        <a:ext cx="3262123" cy="2330046"/>
      </dsp:txXfrm>
    </dsp:sp>
    <dsp:sp modelId="{930B42C6-9095-4509-8045-F1BC55596EE5}">
      <dsp:nvSpPr>
        <dsp:cNvPr id="0" name=""/>
        <dsp:cNvSpPr/>
      </dsp:nvSpPr>
      <dsp:spPr>
        <a:xfrm>
          <a:off x="4901646" y="93458"/>
          <a:ext cx="1141743" cy="1141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B36773-71C8-45F6-9A97-D0D5353FCBE0}">
      <dsp:nvSpPr>
        <dsp:cNvPr id="0" name=""/>
        <dsp:cNvSpPr/>
      </dsp:nvSpPr>
      <dsp:spPr>
        <a:xfrm>
          <a:off x="3841456"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Work Experience</a:t>
          </a:r>
          <a:endParaRPr lang="en-US" sz="2800" kern="1200"/>
        </a:p>
      </dsp:txBody>
      <dsp:txXfrm>
        <a:off x="3841456" y="1416981"/>
        <a:ext cx="3262123" cy="489318"/>
      </dsp:txXfrm>
    </dsp:sp>
    <dsp:sp modelId="{9B213DB7-C23B-4D9C-A293-02F47CD99616}">
      <dsp:nvSpPr>
        <dsp:cNvPr id="0" name=""/>
        <dsp:cNvSpPr/>
      </dsp:nvSpPr>
      <dsp:spPr>
        <a:xfrm>
          <a:off x="3841456"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Data Science Post-doctoral researcher, Technical University of Munich (2019-2021).</a:t>
          </a:r>
          <a:endParaRPr lang="en-US" sz="1700" kern="1200"/>
        </a:p>
        <a:p>
          <a:pPr marL="0" lvl="0" indent="0" algn="ctr" defTabSz="755650">
            <a:lnSpc>
              <a:spcPct val="90000"/>
            </a:lnSpc>
            <a:spcBef>
              <a:spcPct val="0"/>
            </a:spcBef>
            <a:spcAft>
              <a:spcPct val="35000"/>
            </a:spcAft>
            <a:buNone/>
          </a:pPr>
          <a:r>
            <a:rPr lang="en-GB" sz="1700" kern="1200"/>
            <a:t>Data Science Post-doctoral researcher, Institute of Computational Linguistics, UZH (2021-2023).</a:t>
          </a:r>
          <a:endParaRPr lang="en-US" sz="1700" kern="1200"/>
        </a:p>
        <a:p>
          <a:pPr marL="0" lvl="0" indent="0" algn="ctr" defTabSz="755650">
            <a:lnSpc>
              <a:spcPct val="90000"/>
            </a:lnSpc>
            <a:spcBef>
              <a:spcPct val="0"/>
            </a:spcBef>
            <a:spcAft>
              <a:spcPct val="35000"/>
            </a:spcAft>
            <a:buNone/>
          </a:pPr>
          <a:r>
            <a:rPr lang="en-GB" sz="1700" kern="1200"/>
            <a:t>Lecturer, IT Zentrale Informatik, University of Zurich (2023-). </a:t>
          </a:r>
          <a:endParaRPr lang="en-US" sz="1700" kern="1200"/>
        </a:p>
      </dsp:txBody>
      <dsp:txXfrm>
        <a:off x="3841456" y="1990849"/>
        <a:ext cx="3262123" cy="2330046"/>
      </dsp:txXfrm>
    </dsp:sp>
    <dsp:sp modelId="{710BFFE1-87BD-4E19-8972-6AD01A945430}">
      <dsp:nvSpPr>
        <dsp:cNvPr id="0" name=""/>
        <dsp:cNvSpPr/>
      </dsp:nvSpPr>
      <dsp:spPr>
        <a:xfrm>
          <a:off x="8734642" y="93458"/>
          <a:ext cx="1141743" cy="1141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08928B-C160-4F70-B821-1D01C6A43D51}">
      <dsp:nvSpPr>
        <dsp:cNvPr id="0" name=""/>
        <dsp:cNvSpPr/>
      </dsp:nvSpPr>
      <dsp:spPr>
        <a:xfrm>
          <a:off x="7674452"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Areas of Research</a:t>
          </a:r>
          <a:endParaRPr lang="en-US" sz="2800" kern="1200"/>
        </a:p>
      </dsp:txBody>
      <dsp:txXfrm>
        <a:off x="7674452" y="1416981"/>
        <a:ext cx="3262123" cy="489318"/>
      </dsp:txXfrm>
    </dsp:sp>
    <dsp:sp modelId="{26DEB54E-5DAB-490A-8523-23DE6879A5AE}">
      <dsp:nvSpPr>
        <dsp:cNvPr id="0" name=""/>
        <dsp:cNvSpPr/>
      </dsp:nvSpPr>
      <dsp:spPr>
        <a:xfrm>
          <a:off x="7674452"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Digital Humanities</a:t>
          </a:r>
          <a:endParaRPr lang="en-US" sz="1700" kern="1200"/>
        </a:p>
        <a:p>
          <a:pPr marL="0" lvl="0" indent="0" algn="ctr" defTabSz="755650">
            <a:lnSpc>
              <a:spcPct val="90000"/>
            </a:lnSpc>
            <a:spcBef>
              <a:spcPct val="0"/>
            </a:spcBef>
            <a:spcAft>
              <a:spcPct val="35000"/>
            </a:spcAft>
            <a:buNone/>
          </a:pPr>
          <a:r>
            <a:rPr lang="en-GB" sz="1700" kern="1200"/>
            <a:t>Computational Social Science</a:t>
          </a:r>
          <a:endParaRPr lang="en-US" sz="1700" kern="1200"/>
        </a:p>
        <a:p>
          <a:pPr marL="0" lvl="0" indent="0" algn="ctr" defTabSz="755650">
            <a:lnSpc>
              <a:spcPct val="90000"/>
            </a:lnSpc>
            <a:spcBef>
              <a:spcPct val="0"/>
            </a:spcBef>
            <a:spcAft>
              <a:spcPct val="35000"/>
            </a:spcAft>
            <a:buNone/>
          </a:pPr>
          <a:r>
            <a:rPr lang="en-GB" sz="1700" kern="1200"/>
            <a:t>Media and Communication Studies.</a:t>
          </a:r>
          <a:endParaRPr lang="en-US" sz="1700" kern="1200"/>
        </a:p>
      </dsp:txBody>
      <dsp:txXfrm>
        <a:off x="7674452" y="1990849"/>
        <a:ext cx="3262123" cy="2330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A24E6C-1593-41F4-A8C6-8B21F2D4B546}">
      <dsp:nvSpPr>
        <dsp:cNvPr id="0" name=""/>
        <dsp:cNvSpPr/>
      </dsp:nvSpPr>
      <dsp:spPr>
        <a:xfrm>
          <a:off x="1396857" y="1050197"/>
          <a:ext cx="3028744" cy="19686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b="1" i="1" kern="1200"/>
            <a:t>…and what about you?</a:t>
          </a:r>
          <a:endParaRPr lang="en-US" sz="2900" kern="1200"/>
        </a:p>
      </dsp:txBody>
      <dsp:txXfrm>
        <a:off x="1492960" y="1146300"/>
        <a:ext cx="2836538" cy="1776478"/>
      </dsp:txXfrm>
    </dsp:sp>
    <dsp:sp modelId="{C83FE817-5677-4A77-83F2-9DC743D2C8F1}">
      <dsp:nvSpPr>
        <dsp:cNvPr id="0" name=""/>
        <dsp:cNvSpPr/>
      </dsp:nvSpPr>
      <dsp:spPr>
        <a:xfrm>
          <a:off x="2911230" y="364626"/>
          <a:ext cx="3339827" cy="3339827"/>
        </a:xfrm>
        <a:custGeom>
          <a:avLst/>
          <a:gdLst/>
          <a:ahLst/>
          <a:cxnLst/>
          <a:rect l="0" t="0" r="0" b="0"/>
          <a:pathLst>
            <a:path>
              <a:moveTo>
                <a:pt x="337035" y="663907"/>
              </a:moveTo>
              <a:arcTo wR="1669913" hR="1669913" stAng="13022648" swAng="6354703"/>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FC22042-F870-4377-920A-974831457A96}">
      <dsp:nvSpPr>
        <dsp:cNvPr id="0" name=""/>
        <dsp:cNvSpPr/>
      </dsp:nvSpPr>
      <dsp:spPr>
        <a:xfrm>
          <a:off x="4736685" y="1050197"/>
          <a:ext cx="3028744" cy="1968684"/>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b="1" kern="1200"/>
            <a:t>PLEASE INTRODUCE YOURSELF! </a:t>
          </a:r>
          <a:r>
            <a:rPr lang="es-ES" sz="2900" b="1" kern="1200">
              <a:sym typeface="Wingdings" panose="05000000000000000000" pitchFamily="2" charset="2"/>
            </a:rPr>
            <a:t></a:t>
          </a:r>
          <a:endParaRPr lang="en-US" sz="2900" kern="1200"/>
        </a:p>
      </dsp:txBody>
      <dsp:txXfrm>
        <a:off x="4832788" y="1146300"/>
        <a:ext cx="2836538" cy="1776478"/>
      </dsp:txXfrm>
    </dsp:sp>
    <dsp:sp modelId="{6FCB954E-B953-4B3F-915A-173665107C86}">
      <dsp:nvSpPr>
        <dsp:cNvPr id="0" name=""/>
        <dsp:cNvSpPr/>
      </dsp:nvSpPr>
      <dsp:spPr>
        <a:xfrm>
          <a:off x="2911230" y="364626"/>
          <a:ext cx="3339827" cy="3339827"/>
        </a:xfrm>
        <a:custGeom>
          <a:avLst/>
          <a:gdLst/>
          <a:ahLst/>
          <a:cxnLst/>
          <a:rect l="0" t="0" r="0" b="0"/>
          <a:pathLst>
            <a:path>
              <a:moveTo>
                <a:pt x="3002791" y="2675920"/>
              </a:moveTo>
              <a:arcTo wR="1669913" hR="1669913" stAng="2222648" swAng="6354703"/>
            </a:path>
          </a:pathLst>
        </a:custGeom>
        <a:noFill/>
        <a:ln w="6350" cap="flat" cmpd="sng" algn="ctr">
          <a:solidFill>
            <a:schemeClr val="accent5">
              <a:hueOff val="9114327"/>
              <a:satOff val="-4104"/>
              <a:lumOff val="-5097"/>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8890F-A548-4A4F-99DD-D72BB351C831}">
      <dsp:nvSpPr>
        <dsp:cNvPr id="0" name=""/>
        <dsp:cNvSpPr/>
      </dsp:nvSpPr>
      <dsp:spPr>
        <a:xfrm>
          <a:off x="7417" y="358203"/>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9989A-A93F-4E36-8670-A2C93F6D558B}">
      <dsp:nvSpPr>
        <dsp:cNvPr id="0" name=""/>
        <dsp:cNvSpPr/>
      </dsp:nvSpPr>
      <dsp:spPr>
        <a:xfrm>
          <a:off x="499456" y="82564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Can </a:t>
          </a:r>
          <a:r>
            <a:rPr lang="es-ES" sz="3000" kern="1200" dirty="0" err="1"/>
            <a:t>we</a:t>
          </a:r>
          <a:r>
            <a:rPr lang="es-ES" sz="3000" kern="1200" dirty="0"/>
            <a:t> </a:t>
          </a:r>
          <a:r>
            <a:rPr lang="es-ES" sz="3000" kern="1200" dirty="0" err="1"/>
            <a:t>find</a:t>
          </a:r>
          <a:r>
            <a:rPr lang="es-ES" sz="3000" kern="1200" dirty="0"/>
            <a:t> </a:t>
          </a:r>
          <a:r>
            <a:rPr lang="es-ES" sz="3000" kern="1200" dirty="0" err="1"/>
            <a:t>any</a:t>
          </a:r>
          <a:r>
            <a:rPr lang="es-ES" sz="3000" kern="1200" dirty="0"/>
            <a:t> </a:t>
          </a:r>
          <a:r>
            <a:rPr lang="es-ES" sz="3000" kern="1200" dirty="0" err="1"/>
            <a:t>patterns</a:t>
          </a:r>
          <a:r>
            <a:rPr lang="es-ES" sz="3000" kern="1200" dirty="0"/>
            <a:t> in </a:t>
          </a:r>
          <a:r>
            <a:rPr lang="es-ES" sz="3000" kern="1200" dirty="0" err="1"/>
            <a:t>terms</a:t>
          </a:r>
          <a:r>
            <a:rPr lang="es-ES" sz="3000" kern="1200" dirty="0"/>
            <a:t> </a:t>
          </a:r>
          <a:r>
            <a:rPr lang="es-ES" sz="3000" kern="1200" dirty="0" err="1"/>
            <a:t>of</a:t>
          </a:r>
          <a:r>
            <a:rPr lang="es-ES" sz="3000" kern="1200" dirty="0"/>
            <a:t> </a:t>
          </a:r>
          <a:r>
            <a:rPr lang="es-ES" sz="3000" b="1" kern="1200" dirty="0" err="1">
              <a:solidFill>
                <a:srgbClr val="00B0F0"/>
              </a:solidFill>
            </a:rPr>
            <a:t>gender</a:t>
          </a:r>
          <a:r>
            <a:rPr lang="es-ES" sz="3000" kern="1200" dirty="0"/>
            <a:t> (i.e. </a:t>
          </a:r>
          <a:r>
            <a:rPr lang="es-ES" sz="3000" kern="1200" dirty="0" err="1"/>
            <a:t>female</a:t>
          </a:r>
          <a:r>
            <a:rPr lang="es-ES" sz="3000" kern="1200" dirty="0"/>
            <a:t> vs. male </a:t>
          </a:r>
          <a:r>
            <a:rPr lang="es-ES" sz="3000" kern="1200" dirty="0" err="1"/>
            <a:t>authors</a:t>
          </a:r>
          <a:r>
            <a:rPr lang="es-ES" sz="3000" kern="1200" dirty="0"/>
            <a:t>) </a:t>
          </a:r>
          <a:r>
            <a:rPr lang="es-ES" sz="3000" kern="1200" dirty="0" err="1"/>
            <a:t>or</a:t>
          </a:r>
          <a:r>
            <a:rPr lang="es-ES" sz="3000" kern="1200" dirty="0"/>
            <a:t> </a:t>
          </a:r>
          <a:r>
            <a:rPr lang="es-ES" sz="3000" b="1" kern="1200" dirty="0">
              <a:solidFill>
                <a:srgbClr val="00B0F0"/>
              </a:solidFill>
            </a:rPr>
            <a:t>country</a:t>
          </a:r>
          <a:r>
            <a:rPr lang="es-ES" sz="3000" kern="1200" dirty="0"/>
            <a:t> (UK vs. USA)? </a:t>
          </a:r>
          <a:endParaRPr lang="en-US" sz="3000" kern="1200" dirty="0"/>
        </a:p>
      </dsp:txBody>
      <dsp:txXfrm>
        <a:off x="581817" y="908002"/>
        <a:ext cx="4263632" cy="2647282"/>
      </dsp:txXfrm>
    </dsp:sp>
    <dsp:sp modelId="{B36B91E3-1059-4619-88AF-E96D5BD3623F}">
      <dsp:nvSpPr>
        <dsp:cNvPr id="0" name=""/>
        <dsp:cNvSpPr/>
      </dsp:nvSpPr>
      <dsp:spPr>
        <a:xfrm>
          <a:off x="5413694" y="393494"/>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72053A-B6B7-4003-91C9-FF8070B031E5}">
      <dsp:nvSpPr>
        <dsp:cNvPr id="0" name=""/>
        <dsp:cNvSpPr/>
      </dsp:nvSpPr>
      <dsp:spPr>
        <a:xfrm>
          <a:off x="5905734" y="86093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err="1"/>
            <a:t>We</a:t>
          </a:r>
          <a:r>
            <a:rPr lang="es-ES" sz="3000" kern="1200" dirty="0"/>
            <a:t> </a:t>
          </a:r>
          <a:r>
            <a:rPr lang="es-ES" sz="3000" kern="1200" dirty="0" err="1"/>
            <a:t>will</a:t>
          </a:r>
          <a:r>
            <a:rPr lang="es-ES" sz="3000" kern="1200" dirty="0"/>
            <a:t> use </a:t>
          </a:r>
          <a:r>
            <a:rPr lang="es-ES" sz="3000" b="1" kern="1200" dirty="0" err="1">
              <a:solidFill>
                <a:srgbClr val="FF0000"/>
              </a:solidFill>
            </a:rPr>
            <a:t>Numpy</a:t>
          </a:r>
          <a:r>
            <a:rPr lang="es-ES" sz="3000" b="1" kern="1200" dirty="0">
              <a:solidFill>
                <a:srgbClr val="FF0000"/>
              </a:solidFill>
            </a:rPr>
            <a:t>,</a:t>
          </a:r>
          <a:r>
            <a:rPr lang="es-ES" sz="3000" b="1" kern="1200" dirty="0"/>
            <a:t> </a:t>
          </a:r>
          <a:r>
            <a:rPr lang="es-ES" sz="3000" b="1" kern="1200" dirty="0">
              <a:solidFill>
                <a:srgbClr val="FF0000"/>
              </a:solidFill>
            </a:rPr>
            <a:t>Pandas,</a:t>
          </a:r>
          <a:r>
            <a:rPr lang="es-ES" sz="3000" b="1" kern="1200" dirty="0"/>
            <a:t> </a:t>
          </a:r>
          <a:r>
            <a:rPr lang="es-ES" sz="3000" kern="1200" dirty="0"/>
            <a:t>and </a:t>
          </a:r>
          <a:r>
            <a:rPr lang="es-ES" sz="3000" b="1" kern="1200" dirty="0" err="1">
              <a:solidFill>
                <a:srgbClr val="FF0000"/>
              </a:solidFill>
            </a:rPr>
            <a:t>Seaborn</a:t>
          </a:r>
          <a:r>
            <a:rPr lang="es-ES" sz="3000" kern="1200" dirty="0">
              <a:solidFill>
                <a:srgbClr val="FF0000"/>
              </a:solidFill>
            </a:rPr>
            <a:t> </a:t>
          </a:r>
          <a:r>
            <a:rPr lang="es-ES" sz="3000" kern="1200" dirty="0" err="1"/>
            <a:t>to</a:t>
          </a:r>
          <a:r>
            <a:rPr lang="es-ES" sz="3000" kern="1200" dirty="0"/>
            <a:t> </a:t>
          </a:r>
          <a:r>
            <a:rPr lang="es-ES" sz="3000" kern="1200" dirty="0" err="1"/>
            <a:t>answer</a:t>
          </a:r>
          <a:r>
            <a:rPr lang="es-ES" sz="3000" kern="1200" dirty="0"/>
            <a:t> </a:t>
          </a:r>
          <a:r>
            <a:rPr lang="es-ES" sz="3000" kern="1200" dirty="0" err="1"/>
            <a:t>those</a:t>
          </a:r>
          <a:r>
            <a:rPr lang="es-ES" sz="3000" kern="1200" dirty="0"/>
            <a:t> </a:t>
          </a:r>
          <a:r>
            <a:rPr lang="es-ES" sz="3000" kern="1200" dirty="0" err="1"/>
            <a:t>questions</a:t>
          </a:r>
          <a:r>
            <a:rPr lang="es-ES" sz="3000" kern="1200" dirty="0"/>
            <a:t>!</a:t>
          </a:r>
          <a:endParaRPr lang="en-US" sz="3000" kern="1200" dirty="0"/>
        </a:p>
      </dsp:txBody>
      <dsp:txXfrm>
        <a:off x="5988095" y="943292"/>
        <a:ext cx="4263632" cy="26472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BE86D-54D9-4DD7-AC57-7EF6B0B1A71E}">
      <dsp:nvSpPr>
        <dsp:cNvPr id="0" name=""/>
        <dsp:cNvSpPr/>
      </dsp:nvSpPr>
      <dsp:spPr>
        <a:xfrm>
          <a:off x="0" y="629"/>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A7FF3-CC86-483D-B39E-B7D15B09AE6C}">
      <dsp:nvSpPr>
        <dsp:cNvPr id="0" name=""/>
        <dsp:cNvSpPr/>
      </dsp:nvSpPr>
      <dsp:spPr>
        <a:xfrm>
          <a:off x="445607" y="332073"/>
          <a:ext cx="810195" cy="810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9F29A-913C-4020-9ED7-DC7D8DFF1F42}">
      <dsp:nvSpPr>
        <dsp:cNvPr id="0" name=""/>
        <dsp:cNvSpPr/>
      </dsp:nvSpPr>
      <dsp:spPr>
        <a:xfrm>
          <a:off x="1701410" y="629"/>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Simple syntax</a:t>
          </a:r>
          <a:endParaRPr lang="en-US" sz="2500" kern="1200" dirty="0"/>
        </a:p>
      </dsp:txBody>
      <dsp:txXfrm>
        <a:off x="1701410" y="629"/>
        <a:ext cx="5416507" cy="1473082"/>
      </dsp:txXfrm>
    </dsp:sp>
    <dsp:sp modelId="{B4F4DE0B-A19B-478A-B50D-915AFCEAE939}">
      <dsp:nvSpPr>
        <dsp:cNvPr id="0" name=""/>
        <dsp:cNvSpPr/>
      </dsp:nvSpPr>
      <dsp:spPr>
        <a:xfrm>
          <a:off x="0" y="1841983"/>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978A8-8487-4033-B899-6B8290F038ED}">
      <dsp:nvSpPr>
        <dsp:cNvPr id="0" name=""/>
        <dsp:cNvSpPr/>
      </dsp:nvSpPr>
      <dsp:spPr>
        <a:xfrm>
          <a:off x="445607" y="2173426"/>
          <a:ext cx="810195" cy="810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52E56-5266-4A94-9BBB-448A43205856}">
      <dsp:nvSpPr>
        <dsp:cNvPr id="0" name=""/>
        <dsp:cNvSpPr/>
      </dsp:nvSpPr>
      <dsp:spPr>
        <a:xfrm>
          <a:off x="1701410" y="1841983"/>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Cross-platform (</a:t>
          </a:r>
          <a:r>
            <a:rPr lang="en-GB" sz="2500" kern="1200" dirty="0" err="1"/>
            <a:t>Jupyter</a:t>
          </a:r>
          <a:r>
            <a:rPr lang="en-GB" sz="2500" kern="1200" dirty="0"/>
            <a:t> Notebooks, Spyder, </a:t>
          </a:r>
          <a:r>
            <a:rPr lang="en-GB" sz="2500" kern="1200" dirty="0" err="1"/>
            <a:t>Pycharm</a:t>
          </a:r>
          <a:r>
            <a:rPr lang="en-GB" sz="2500" kern="1200" dirty="0"/>
            <a:t>…).</a:t>
          </a:r>
          <a:endParaRPr lang="en-US" sz="2500" kern="1200" dirty="0"/>
        </a:p>
      </dsp:txBody>
      <dsp:txXfrm>
        <a:off x="1701410" y="1841983"/>
        <a:ext cx="5416507" cy="1473082"/>
      </dsp:txXfrm>
    </dsp:sp>
    <dsp:sp modelId="{7106D814-9F96-4D04-BC40-417DE2441AD7}">
      <dsp:nvSpPr>
        <dsp:cNvPr id="0" name=""/>
        <dsp:cNvSpPr/>
      </dsp:nvSpPr>
      <dsp:spPr>
        <a:xfrm>
          <a:off x="0" y="3683336"/>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F0E27-7DF5-4ED9-8778-C4D2077C8631}">
      <dsp:nvSpPr>
        <dsp:cNvPr id="0" name=""/>
        <dsp:cNvSpPr/>
      </dsp:nvSpPr>
      <dsp:spPr>
        <a:xfrm>
          <a:off x="445607" y="4014780"/>
          <a:ext cx="810195" cy="810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BDFCF-DE81-4436-93E3-AB1AB6580D22}">
      <dsp:nvSpPr>
        <dsp:cNvPr id="0" name=""/>
        <dsp:cNvSpPr/>
      </dsp:nvSpPr>
      <dsp:spPr>
        <a:xfrm>
          <a:off x="1701410" y="3683336"/>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a:t>Many libraries available (nltk, pandas, numpy…).</a:t>
          </a:r>
          <a:endParaRPr lang="en-US" sz="2500" kern="1200"/>
        </a:p>
      </dsp:txBody>
      <dsp:txXfrm>
        <a:off x="1701410" y="3683336"/>
        <a:ext cx="5416507" cy="147308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581AD-AA93-4EE9-B88E-6D41D94E2DF9}" type="datetimeFigureOut">
              <a:rPr lang="es-ES" smtClean="0"/>
              <a:t>05/12/2025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DB56F0-11AF-40D5-8357-56215FE46F61}" type="slidenum">
              <a:rPr lang="es-ES" smtClean="0"/>
              <a:t>‹Nº›</a:t>
            </a:fld>
            <a:endParaRPr lang="es-ES"/>
          </a:p>
        </p:txBody>
      </p:sp>
    </p:spTree>
    <p:extLst>
      <p:ext uri="{BB962C8B-B14F-4D97-AF65-F5344CB8AC3E}">
        <p14:creationId xmlns:p14="http://schemas.microsoft.com/office/powerpoint/2010/main" val="425665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5</a:t>
            </a:fld>
            <a:endParaRPr lang="es-ES"/>
          </a:p>
        </p:txBody>
      </p:sp>
    </p:spTree>
    <p:extLst>
      <p:ext uri="{BB962C8B-B14F-4D97-AF65-F5344CB8AC3E}">
        <p14:creationId xmlns:p14="http://schemas.microsoft.com/office/powerpoint/2010/main" val="34868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9</a:t>
            </a:fld>
            <a:endParaRPr lang="es-ES"/>
          </a:p>
        </p:txBody>
      </p:sp>
    </p:spTree>
    <p:extLst>
      <p:ext uri="{BB962C8B-B14F-4D97-AF65-F5344CB8AC3E}">
        <p14:creationId xmlns:p14="http://schemas.microsoft.com/office/powerpoint/2010/main" val="2928645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93</a:t>
            </a:fld>
            <a:endParaRPr lang="es-ES"/>
          </a:p>
        </p:txBody>
      </p:sp>
    </p:spTree>
    <p:extLst>
      <p:ext uri="{BB962C8B-B14F-4D97-AF65-F5344CB8AC3E}">
        <p14:creationId xmlns:p14="http://schemas.microsoft.com/office/powerpoint/2010/main" val="336231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121</a:t>
            </a:fld>
            <a:endParaRPr lang="es-ES"/>
          </a:p>
        </p:txBody>
      </p:sp>
    </p:spTree>
    <p:extLst>
      <p:ext uri="{BB962C8B-B14F-4D97-AF65-F5344CB8AC3E}">
        <p14:creationId xmlns:p14="http://schemas.microsoft.com/office/powerpoint/2010/main" val="368279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71019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720652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64602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133008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65422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323272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528484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48702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99815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973693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371572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391358692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91.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181.png"/></Relationships>
</file>

<file path=ppt/slides/_rels/slide1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hyperlink" Target="https://www.kaggle.com/datasets" TargetMode="External"/><Relationship Id="rId3" Type="http://schemas.openxmlformats.org/officeDocument/2006/relationships/hyperlink" Target="https://opendata.swiss/en/" TargetMode="External"/><Relationship Id="rId7" Type="http://schemas.openxmlformats.org/officeDocument/2006/relationships/hyperlink" Target="https://data.worldbank.org/" TargetMode="External"/><Relationship Id="rId2" Type="http://schemas.openxmlformats.org/officeDocument/2006/relationships/hyperlink" Target="https://www.bfs.admin.ch/bfs/en/home/services/research/swiss-stats-explorer.html" TargetMode="External"/><Relationship Id="rId1" Type="http://schemas.openxmlformats.org/officeDocument/2006/relationships/slideLayout" Target="../slideLayouts/slideLayout2.xml"/><Relationship Id="rId6" Type="http://schemas.openxmlformats.org/officeDocument/2006/relationships/hyperlink" Target="http://apps.who.int/gho/data/node.home" TargetMode="External"/><Relationship Id="rId11" Type="http://schemas.openxmlformats.org/officeDocument/2006/relationships/hyperlink" Target="https://github.com/fivethirtyeight/data" TargetMode="External"/><Relationship Id="rId5" Type="http://schemas.openxmlformats.org/officeDocument/2006/relationships/hyperlink" Target="http://data.un.org/" TargetMode="External"/><Relationship Id="rId10" Type="http://schemas.openxmlformats.org/officeDocument/2006/relationships/hyperlink" Target="https://data.nasa.gov/" TargetMode="External"/><Relationship Id="rId4" Type="http://schemas.openxmlformats.org/officeDocument/2006/relationships/hyperlink" Target="https://www.stadt-zuerich.ch/opendata.secure.html" TargetMode="External"/><Relationship Id="rId9" Type="http://schemas.openxmlformats.org/officeDocument/2006/relationships/hyperlink" Target="http://opendata.cern.ch/"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matplotlib.org/"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s://gitlab.uzh.ch/zi-it-training/appd/appd_dp_hs22/-/tree/main?ref_type=head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gitlab.uzh.ch/zi-it-training/appb/appb7-fs24/-/blob/main/Exercises/Day%202/Extra%20information%20on%20Dictionaries.ipynb?ref_type=heads"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hyperlink" Target="https://wesmckinney.com/book/python-basics.html#semantics_everything_objec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composingprograms.com/"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hyperlink" Target="https://medium.com/@pradgya/data-science-practical-no-12b6fd885113"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16.png"/><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33.png"/><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91.png"/><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pandas.pydata.org/docs/user_guide/10min.html"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1D12D7-AC94-9EEF-0618-A9A28F2EEB1D}"/>
              </a:ext>
            </a:extLst>
          </p:cNvPr>
          <p:cNvSpPr>
            <a:spLocks noGrp="1"/>
          </p:cNvSpPr>
          <p:nvPr>
            <p:ph type="ctrTitle"/>
          </p:nvPr>
        </p:nvSpPr>
        <p:spPr>
          <a:xfrm>
            <a:off x="7168896" y="1129554"/>
            <a:ext cx="4361688" cy="3475236"/>
          </a:xfrm>
        </p:spPr>
        <p:txBody>
          <a:bodyPr>
            <a:normAutofit/>
          </a:bodyPr>
          <a:lstStyle/>
          <a:p>
            <a:pPr algn="l"/>
            <a:r>
              <a:rPr lang="es-ES" sz="5400"/>
              <a:t>Python: Data Analysis Essentials</a:t>
            </a:r>
          </a:p>
        </p:txBody>
      </p:sp>
      <p:sp>
        <p:nvSpPr>
          <p:cNvPr id="3" name="Subtítulo 2">
            <a:extLst>
              <a:ext uri="{FF2B5EF4-FFF2-40B4-BE49-F238E27FC236}">
                <a16:creationId xmlns:a16="http://schemas.microsoft.com/office/drawing/2014/main" id="{79EC8700-7B0E-7B09-66C3-DB60B5FA3893}"/>
              </a:ext>
            </a:extLst>
          </p:cNvPr>
          <p:cNvSpPr>
            <a:spLocks noGrp="1"/>
          </p:cNvSpPr>
          <p:nvPr>
            <p:ph type="subTitle" idx="1"/>
          </p:nvPr>
        </p:nvSpPr>
        <p:spPr>
          <a:xfrm>
            <a:off x="6862049" y="5271386"/>
            <a:ext cx="4791948" cy="1184584"/>
          </a:xfrm>
        </p:spPr>
        <p:txBody>
          <a:bodyPr>
            <a:normAutofit/>
          </a:bodyPr>
          <a:lstStyle/>
          <a:p>
            <a:pPr algn="l"/>
            <a:r>
              <a:rPr lang="es-ES" b="1" dirty="0"/>
              <a:t>Instructor: </a:t>
            </a:r>
            <a:r>
              <a:rPr lang="es-ES" dirty="0"/>
              <a:t>Elena Fernández </a:t>
            </a:r>
            <a:r>
              <a:rPr lang="es-ES" dirty="0" err="1"/>
              <a:t>Fernández</a:t>
            </a:r>
            <a:endParaRPr lang="es-ES" dirty="0"/>
          </a:p>
        </p:txBody>
      </p:sp>
      <p:pic>
        <p:nvPicPr>
          <p:cNvPr id="4" name="Picture 3">
            <a:extLst>
              <a:ext uri="{FF2B5EF4-FFF2-40B4-BE49-F238E27FC236}">
                <a16:creationId xmlns:a16="http://schemas.microsoft.com/office/drawing/2014/main" id="{B63D6F82-E07B-8D69-1A7B-DC0ECACD4083}"/>
              </a:ext>
            </a:extLst>
          </p:cNvPr>
          <p:cNvPicPr>
            <a:picLocks noChangeAspect="1"/>
          </p:cNvPicPr>
          <p:nvPr/>
        </p:nvPicPr>
        <p:blipFill>
          <a:blip r:embed="rId2"/>
          <a:srcRect l="28088"/>
          <a:stretch>
            <a:fillRect/>
          </a:stretch>
        </p:blipFill>
        <p:spPr>
          <a:xfrm>
            <a:off x="20" y="1"/>
            <a:ext cx="6575591" cy="6858000"/>
          </a:xfrm>
          <a:prstGeom prst="rect">
            <a:avLst/>
          </a:prstGeom>
        </p:spPr>
      </p:pic>
    </p:spTree>
    <p:extLst>
      <p:ext uri="{BB962C8B-B14F-4D97-AF65-F5344CB8AC3E}">
        <p14:creationId xmlns:p14="http://schemas.microsoft.com/office/powerpoint/2010/main" val="17870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F172B0-833E-0FB9-3F0D-548C9EC43CAF}"/>
              </a:ext>
            </a:extLst>
          </p:cNvPr>
          <p:cNvSpPr>
            <a:spLocks noGrp="1"/>
          </p:cNvSpPr>
          <p:nvPr>
            <p:ph type="title"/>
          </p:nvPr>
        </p:nvSpPr>
        <p:spPr/>
        <p:txBody>
          <a:bodyPr/>
          <a:lstStyle/>
          <a:p>
            <a:r>
              <a:rPr lang="en-GB" dirty="0"/>
              <a:t>Programming languages also have syntax</a:t>
            </a:r>
            <a:endParaRPr lang="es-ES" dirty="0"/>
          </a:p>
        </p:txBody>
      </p:sp>
      <p:sp>
        <p:nvSpPr>
          <p:cNvPr id="3" name="Marcador de contenido 2">
            <a:extLst>
              <a:ext uri="{FF2B5EF4-FFF2-40B4-BE49-F238E27FC236}">
                <a16:creationId xmlns:a16="http://schemas.microsoft.com/office/drawing/2014/main" id="{29283DC7-5A9A-7522-11A8-F176A9710D20}"/>
              </a:ext>
            </a:extLst>
          </p:cNvPr>
          <p:cNvSpPr>
            <a:spLocks noGrp="1"/>
          </p:cNvSpPr>
          <p:nvPr>
            <p:ph idx="1"/>
          </p:nvPr>
        </p:nvSpPr>
        <p:spPr/>
        <p:txBody>
          <a:bodyPr/>
          <a:lstStyle/>
          <a:p>
            <a:r>
              <a:rPr lang="en-GB" dirty="0"/>
              <a:t>These three examples are “communicating” the same thing. </a:t>
            </a:r>
            <a:r>
              <a:rPr lang="en-GB" b="1" dirty="0"/>
              <a:t>Which one is the simplest?</a:t>
            </a:r>
            <a:endParaRPr lang="en-CH" b="1" dirty="0"/>
          </a:p>
          <a:p>
            <a:endParaRPr lang="es-ES" dirty="0"/>
          </a:p>
        </p:txBody>
      </p:sp>
      <p:pic>
        <p:nvPicPr>
          <p:cNvPr id="4" name="Picture 4" descr="Graphical user interface, text, application, email&#10;&#10;Description automatically generated">
            <a:extLst>
              <a:ext uri="{FF2B5EF4-FFF2-40B4-BE49-F238E27FC236}">
                <a16:creationId xmlns:a16="http://schemas.microsoft.com/office/drawing/2014/main" id="{431E990B-17CE-DB0D-AC25-1261B1783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876" y="2874793"/>
            <a:ext cx="5010407" cy="3302170"/>
          </a:xfrm>
          <a:prstGeom prst="rect">
            <a:avLst/>
          </a:prstGeom>
        </p:spPr>
      </p:pic>
      <p:pic>
        <p:nvPicPr>
          <p:cNvPr id="5" name="Picture 8" descr="Graphical user interface, application, Teams&#10;&#10;Description automatically generated">
            <a:extLst>
              <a:ext uri="{FF2B5EF4-FFF2-40B4-BE49-F238E27FC236}">
                <a16:creationId xmlns:a16="http://schemas.microsoft.com/office/drawing/2014/main" id="{AEFA015C-1AD1-97ED-FD05-530F0BAF8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719" y="3848735"/>
            <a:ext cx="5759450" cy="1009650"/>
          </a:xfrm>
          <a:prstGeom prst="rect">
            <a:avLst/>
          </a:prstGeom>
        </p:spPr>
      </p:pic>
    </p:spTree>
    <p:extLst>
      <p:ext uri="{BB962C8B-B14F-4D97-AF65-F5344CB8AC3E}">
        <p14:creationId xmlns:p14="http://schemas.microsoft.com/office/powerpoint/2010/main" val="19300460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237EF5-D42D-82D6-D78C-9BEFE2B8F601}"/>
              </a:ext>
            </a:extLst>
          </p:cNvPr>
          <p:cNvSpPr>
            <a:spLocks noGrp="1"/>
          </p:cNvSpPr>
          <p:nvPr>
            <p:ph type="title"/>
          </p:nvPr>
        </p:nvSpPr>
        <p:spPr/>
        <p:txBody>
          <a:bodyPr/>
          <a:lstStyle/>
          <a:p>
            <a:r>
              <a:rPr lang="es-ES" dirty="0"/>
              <a:t>2. Pandas CSV </a:t>
            </a:r>
            <a:r>
              <a:rPr lang="es-ES" dirty="0" err="1"/>
              <a:t>Dataframes</a:t>
            </a:r>
            <a:r>
              <a:rPr lang="es-ES" dirty="0"/>
              <a:t> and Pandas Series</a:t>
            </a:r>
          </a:p>
        </p:txBody>
      </p:sp>
      <p:sp>
        <p:nvSpPr>
          <p:cNvPr id="3" name="Marcador de contenido 2">
            <a:extLst>
              <a:ext uri="{FF2B5EF4-FFF2-40B4-BE49-F238E27FC236}">
                <a16:creationId xmlns:a16="http://schemas.microsoft.com/office/drawing/2014/main" id="{5D8EF87D-96A6-CF59-56A8-299128F81ECD}"/>
              </a:ext>
            </a:extLst>
          </p:cNvPr>
          <p:cNvSpPr>
            <a:spLocks noGrp="1"/>
          </p:cNvSpPr>
          <p:nvPr>
            <p:ph idx="1"/>
          </p:nvPr>
        </p:nvSpPr>
        <p:spPr/>
        <p:txBody>
          <a:bodyPr/>
          <a:lstStyle/>
          <a:p>
            <a:r>
              <a:rPr lang="es-ES" dirty="0"/>
              <a:t>A Pandas CSV </a:t>
            </a:r>
            <a:r>
              <a:rPr lang="es-ES" dirty="0" err="1"/>
              <a:t>Dataframe</a:t>
            </a:r>
            <a:r>
              <a:rPr lang="es-ES" dirty="0"/>
              <a:t> (i.e. a 2 </a:t>
            </a:r>
            <a:r>
              <a:rPr lang="es-ES" dirty="0" err="1"/>
              <a:t>dim</a:t>
            </a:r>
            <a:r>
              <a:rPr lang="es-ES" dirty="0"/>
              <a:t> </a:t>
            </a:r>
            <a:r>
              <a:rPr lang="es-ES" dirty="0" err="1"/>
              <a:t>matrix</a:t>
            </a:r>
            <a:r>
              <a:rPr lang="es-ES" dirty="0"/>
              <a:t>) </a:t>
            </a:r>
            <a:r>
              <a:rPr lang="es-ES" dirty="0" err="1"/>
              <a:t>is</a:t>
            </a:r>
            <a:r>
              <a:rPr lang="es-ES" dirty="0"/>
              <a:t> </a:t>
            </a:r>
            <a:r>
              <a:rPr lang="es-ES" dirty="0" err="1"/>
              <a:t>just</a:t>
            </a:r>
            <a:r>
              <a:rPr lang="es-ES" dirty="0"/>
              <a:t> </a:t>
            </a:r>
            <a:r>
              <a:rPr lang="es-ES" dirty="0" err="1"/>
              <a:t>many</a:t>
            </a:r>
            <a:r>
              <a:rPr lang="es-ES" dirty="0"/>
              <a:t> Pandas Series (i.e. a 1 </a:t>
            </a:r>
            <a:r>
              <a:rPr lang="es-ES" dirty="0" err="1"/>
              <a:t>dim</a:t>
            </a:r>
            <a:r>
              <a:rPr lang="es-ES" dirty="0"/>
              <a:t> vector </a:t>
            </a:r>
            <a:r>
              <a:rPr lang="es-ES" dirty="0" err="1"/>
              <a:t>or</a:t>
            </a:r>
            <a:r>
              <a:rPr lang="es-ES" dirty="0"/>
              <a:t> array) + </a:t>
            </a:r>
            <a:r>
              <a:rPr lang="es-ES" dirty="0" err="1"/>
              <a:t>the</a:t>
            </a:r>
            <a:r>
              <a:rPr lang="es-ES" dirty="0"/>
              <a:t> </a:t>
            </a:r>
            <a:r>
              <a:rPr lang="es-ES" dirty="0" err="1"/>
              <a:t>name</a:t>
            </a:r>
            <a:r>
              <a:rPr lang="es-ES" dirty="0"/>
              <a:t> </a:t>
            </a:r>
            <a:r>
              <a:rPr lang="es-ES" dirty="0" err="1"/>
              <a:t>of</a:t>
            </a:r>
            <a:r>
              <a:rPr lang="es-ES" dirty="0"/>
              <a:t> a </a:t>
            </a:r>
            <a:r>
              <a:rPr lang="es-ES" dirty="0" err="1"/>
              <a:t>column</a:t>
            </a:r>
            <a:r>
              <a:rPr lang="es-ES" dirty="0"/>
              <a:t> </a:t>
            </a:r>
            <a:r>
              <a:rPr lang="es-ES" dirty="0" err="1"/>
              <a:t>piled</a:t>
            </a:r>
            <a:r>
              <a:rPr lang="es-ES" dirty="0"/>
              <a:t> </a:t>
            </a:r>
            <a:r>
              <a:rPr lang="es-ES" dirty="0" err="1"/>
              <a:t>together</a:t>
            </a:r>
            <a:r>
              <a:rPr lang="es-ES" dirty="0"/>
              <a:t>. </a:t>
            </a:r>
          </a:p>
        </p:txBody>
      </p:sp>
      <p:pic>
        <p:nvPicPr>
          <p:cNvPr id="8" name="Imagen 7">
            <a:extLst>
              <a:ext uri="{FF2B5EF4-FFF2-40B4-BE49-F238E27FC236}">
                <a16:creationId xmlns:a16="http://schemas.microsoft.com/office/drawing/2014/main" id="{DDB8CEC8-0D7F-40AF-97D9-7AC5D518CE59}"/>
              </a:ext>
            </a:extLst>
          </p:cNvPr>
          <p:cNvPicPr>
            <a:picLocks noChangeAspect="1"/>
          </p:cNvPicPr>
          <p:nvPr/>
        </p:nvPicPr>
        <p:blipFill>
          <a:blip r:embed="rId2"/>
          <a:stretch>
            <a:fillRect/>
          </a:stretch>
        </p:blipFill>
        <p:spPr>
          <a:xfrm>
            <a:off x="925774" y="3035554"/>
            <a:ext cx="10189991" cy="495347"/>
          </a:xfrm>
          <a:prstGeom prst="rect">
            <a:avLst/>
          </a:prstGeom>
        </p:spPr>
      </p:pic>
      <p:pic>
        <p:nvPicPr>
          <p:cNvPr id="9" name="Imagen 8">
            <a:extLst>
              <a:ext uri="{FF2B5EF4-FFF2-40B4-BE49-F238E27FC236}">
                <a16:creationId xmlns:a16="http://schemas.microsoft.com/office/drawing/2014/main" id="{46E1D454-8937-7221-F186-ADFCDBA469E9}"/>
              </a:ext>
            </a:extLst>
          </p:cNvPr>
          <p:cNvPicPr>
            <a:picLocks noChangeAspect="1"/>
          </p:cNvPicPr>
          <p:nvPr/>
        </p:nvPicPr>
        <p:blipFill>
          <a:blip r:embed="rId3"/>
          <a:stretch>
            <a:fillRect/>
          </a:stretch>
        </p:blipFill>
        <p:spPr>
          <a:xfrm>
            <a:off x="10482822" y="4261639"/>
            <a:ext cx="1566808" cy="499915"/>
          </a:xfrm>
          <a:prstGeom prst="rect">
            <a:avLst/>
          </a:prstGeom>
        </p:spPr>
      </p:pic>
    </p:spTree>
    <p:extLst>
      <p:ext uri="{BB962C8B-B14F-4D97-AF65-F5344CB8AC3E}">
        <p14:creationId xmlns:p14="http://schemas.microsoft.com/office/powerpoint/2010/main" val="14062811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FB1429-0B24-E2BF-F250-8256E648E557}"/>
              </a:ext>
            </a:extLst>
          </p:cNvPr>
          <p:cNvSpPr>
            <a:spLocks noGrp="1"/>
          </p:cNvSpPr>
          <p:nvPr>
            <p:ph type="title"/>
          </p:nvPr>
        </p:nvSpPr>
        <p:spPr/>
        <p:txBody>
          <a:bodyPr/>
          <a:lstStyle/>
          <a:p>
            <a:r>
              <a:rPr lang="es-ES" dirty="0"/>
              <a:t>3. </a:t>
            </a:r>
            <a:r>
              <a:rPr lang="es-ES" dirty="0" err="1"/>
              <a:t>Creating</a:t>
            </a:r>
            <a:r>
              <a:rPr lang="es-ES" dirty="0"/>
              <a:t> Pandas CSV </a:t>
            </a:r>
            <a:r>
              <a:rPr lang="es-ES" dirty="0" err="1"/>
              <a:t>Dataframes</a:t>
            </a:r>
            <a:endParaRPr lang="es-ES" dirty="0"/>
          </a:p>
        </p:txBody>
      </p:sp>
      <p:sp>
        <p:nvSpPr>
          <p:cNvPr id="3" name="Marcador de contenido 2">
            <a:extLst>
              <a:ext uri="{FF2B5EF4-FFF2-40B4-BE49-F238E27FC236}">
                <a16:creationId xmlns:a16="http://schemas.microsoft.com/office/drawing/2014/main" id="{2CD80D87-1411-B8EB-5760-D0EC3F25E99B}"/>
              </a:ext>
            </a:extLst>
          </p:cNvPr>
          <p:cNvSpPr>
            <a:spLocks noGrp="1"/>
          </p:cNvSpPr>
          <p:nvPr>
            <p:ph idx="1"/>
          </p:nvPr>
        </p:nvSpPr>
        <p:spPr/>
        <p:txBody>
          <a:bodyPr/>
          <a:lstStyle/>
          <a:p>
            <a:r>
              <a:rPr lang="es-ES" dirty="0" err="1"/>
              <a:t>There</a:t>
            </a:r>
            <a:r>
              <a:rPr lang="es-ES" dirty="0"/>
              <a:t> are </a:t>
            </a:r>
            <a:r>
              <a:rPr lang="es-ES" dirty="0" err="1"/>
              <a:t>many</a:t>
            </a:r>
            <a:r>
              <a:rPr lang="es-ES" dirty="0"/>
              <a:t> </a:t>
            </a:r>
            <a:r>
              <a:rPr lang="es-ES" dirty="0" err="1"/>
              <a:t>different</a:t>
            </a:r>
            <a:r>
              <a:rPr lang="es-ES" dirty="0"/>
              <a:t> </a:t>
            </a:r>
            <a:r>
              <a:rPr lang="es-ES" dirty="0" err="1"/>
              <a:t>ways</a:t>
            </a:r>
            <a:r>
              <a:rPr lang="es-ES" dirty="0"/>
              <a:t> </a:t>
            </a:r>
            <a:r>
              <a:rPr lang="es-ES" dirty="0" err="1"/>
              <a:t>of</a:t>
            </a:r>
            <a:r>
              <a:rPr lang="es-ES" dirty="0"/>
              <a:t> </a:t>
            </a:r>
            <a:r>
              <a:rPr lang="es-ES" dirty="0" err="1"/>
              <a:t>building</a:t>
            </a:r>
            <a:r>
              <a:rPr lang="es-ES" dirty="0"/>
              <a:t> a </a:t>
            </a:r>
            <a:r>
              <a:rPr lang="es-ES" dirty="0" err="1"/>
              <a:t>dataframe</a:t>
            </a:r>
            <a:r>
              <a:rPr lang="es-ES" dirty="0"/>
              <a:t>. </a:t>
            </a:r>
            <a:r>
              <a:rPr lang="es-ES" dirty="0" err="1"/>
              <a:t>We</a:t>
            </a:r>
            <a:r>
              <a:rPr lang="es-ES" dirty="0"/>
              <a:t> are </a:t>
            </a:r>
            <a:r>
              <a:rPr lang="es-ES" dirty="0" err="1"/>
              <a:t>going</a:t>
            </a:r>
            <a:r>
              <a:rPr lang="es-ES" dirty="0"/>
              <a:t> </a:t>
            </a:r>
            <a:r>
              <a:rPr lang="es-ES" dirty="0" err="1"/>
              <a:t>to</a:t>
            </a:r>
            <a:r>
              <a:rPr lang="es-ES" dirty="0"/>
              <a:t> </a:t>
            </a:r>
            <a:r>
              <a:rPr lang="es-ES" dirty="0" err="1"/>
              <a:t>learn</a:t>
            </a:r>
            <a:r>
              <a:rPr lang="es-ES" dirty="0"/>
              <a:t> </a:t>
            </a:r>
            <a:r>
              <a:rPr lang="es-ES" dirty="0" err="1"/>
              <a:t>three</a:t>
            </a:r>
            <a:r>
              <a:rPr lang="es-ES" dirty="0"/>
              <a:t>:</a:t>
            </a:r>
          </a:p>
          <a:p>
            <a:r>
              <a:rPr lang="es-ES" b="1" dirty="0" err="1">
                <a:solidFill>
                  <a:srgbClr val="00B0F0"/>
                </a:solidFill>
              </a:rPr>
              <a:t>First</a:t>
            </a:r>
            <a:r>
              <a:rPr lang="es-ES" b="1" dirty="0">
                <a:solidFill>
                  <a:srgbClr val="00B0F0"/>
                </a:solidFill>
              </a:rPr>
              <a:t> </a:t>
            </a:r>
            <a:r>
              <a:rPr lang="es-ES" b="1" dirty="0" err="1">
                <a:solidFill>
                  <a:srgbClr val="00B0F0"/>
                </a:solidFill>
              </a:rPr>
              <a:t>one</a:t>
            </a:r>
            <a:r>
              <a:rPr lang="es-ES" b="1" dirty="0">
                <a:solidFill>
                  <a:srgbClr val="00B0F0"/>
                </a:solidFill>
              </a:rPr>
              <a:t>: </a:t>
            </a:r>
            <a:r>
              <a:rPr lang="es-ES" dirty="0" err="1"/>
              <a:t>Using</a:t>
            </a:r>
            <a:r>
              <a:rPr lang="es-ES" dirty="0"/>
              <a:t> a </a:t>
            </a:r>
            <a:r>
              <a:rPr lang="es-ES" dirty="0" err="1"/>
              <a:t>dictionary</a:t>
            </a:r>
            <a:r>
              <a:rPr lang="es-ES" dirty="0"/>
              <a:t>. </a:t>
            </a:r>
            <a:r>
              <a:rPr lang="es-ES" dirty="0" err="1"/>
              <a:t>This</a:t>
            </a:r>
            <a:r>
              <a:rPr lang="es-ES" dirty="0"/>
              <a:t> can be done in </a:t>
            </a:r>
            <a:r>
              <a:rPr lang="es-ES" dirty="0" err="1"/>
              <a:t>two</a:t>
            </a:r>
            <a:r>
              <a:rPr lang="es-ES" dirty="0"/>
              <a:t> </a:t>
            </a:r>
            <a:r>
              <a:rPr lang="es-ES" dirty="0" err="1"/>
              <a:t>different</a:t>
            </a:r>
            <a:r>
              <a:rPr lang="es-ES" dirty="0"/>
              <a:t> </a:t>
            </a:r>
            <a:r>
              <a:rPr lang="es-ES" dirty="0" err="1"/>
              <a:t>ways</a:t>
            </a:r>
            <a:r>
              <a:rPr lang="es-ES" dirty="0"/>
              <a:t>.  A) </a:t>
            </a:r>
            <a:r>
              <a:rPr lang="es-ES" dirty="0" err="1"/>
              <a:t>Using</a:t>
            </a:r>
            <a:r>
              <a:rPr lang="es-ES" dirty="0"/>
              <a:t> a </a:t>
            </a:r>
            <a:r>
              <a:rPr lang="es-ES" dirty="0" err="1"/>
              <a:t>Dictionary</a:t>
            </a:r>
            <a:r>
              <a:rPr lang="es-ES" dirty="0"/>
              <a:t> </a:t>
            </a:r>
            <a:r>
              <a:rPr lang="es-ES" dirty="0" err="1"/>
              <a:t>wrapped</a:t>
            </a:r>
            <a:r>
              <a:rPr lang="es-ES" dirty="0"/>
              <a:t> </a:t>
            </a:r>
            <a:r>
              <a:rPr lang="es-ES" dirty="0" err="1"/>
              <a:t>by</a:t>
            </a:r>
            <a:r>
              <a:rPr lang="es-ES" dirty="0"/>
              <a:t> a </a:t>
            </a:r>
            <a:r>
              <a:rPr lang="es-ES" dirty="0" err="1"/>
              <a:t>list</a:t>
            </a:r>
            <a:r>
              <a:rPr lang="es-ES" dirty="0"/>
              <a:t>.</a:t>
            </a:r>
          </a:p>
        </p:txBody>
      </p:sp>
      <p:pic>
        <p:nvPicPr>
          <p:cNvPr id="4" name="Imagen 3">
            <a:extLst>
              <a:ext uri="{FF2B5EF4-FFF2-40B4-BE49-F238E27FC236}">
                <a16:creationId xmlns:a16="http://schemas.microsoft.com/office/drawing/2014/main" id="{DBFC28AC-ABFE-ECC3-BFA2-D06CD433F1F8}"/>
              </a:ext>
            </a:extLst>
          </p:cNvPr>
          <p:cNvPicPr>
            <a:picLocks noChangeAspect="1"/>
          </p:cNvPicPr>
          <p:nvPr/>
        </p:nvPicPr>
        <p:blipFill>
          <a:blip r:embed="rId2"/>
          <a:stretch>
            <a:fillRect/>
          </a:stretch>
        </p:blipFill>
        <p:spPr>
          <a:xfrm>
            <a:off x="884361" y="3355256"/>
            <a:ext cx="10110149" cy="2655800"/>
          </a:xfrm>
          <a:prstGeom prst="rect">
            <a:avLst/>
          </a:prstGeom>
        </p:spPr>
      </p:pic>
      <p:pic>
        <p:nvPicPr>
          <p:cNvPr id="5" name="Imagen 4">
            <a:extLst>
              <a:ext uri="{FF2B5EF4-FFF2-40B4-BE49-F238E27FC236}">
                <a16:creationId xmlns:a16="http://schemas.microsoft.com/office/drawing/2014/main" id="{7A09C112-67AA-8CF8-1D22-8B001CB84EB1}"/>
              </a:ext>
            </a:extLst>
          </p:cNvPr>
          <p:cNvPicPr>
            <a:picLocks noChangeAspect="1"/>
          </p:cNvPicPr>
          <p:nvPr/>
        </p:nvPicPr>
        <p:blipFill>
          <a:blip r:embed="rId3"/>
          <a:stretch>
            <a:fillRect/>
          </a:stretch>
        </p:blipFill>
        <p:spPr>
          <a:xfrm>
            <a:off x="9548957" y="544079"/>
            <a:ext cx="1566808" cy="499915"/>
          </a:xfrm>
          <a:prstGeom prst="rect">
            <a:avLst/>
          </a:prstGeom>
        </p:spPr>
      </p:pic>
    </p:spTree>
    <p:extLst>
      <p:ext uri="{BB962C8B-B14F-4D97-AF65-F5344CB8AC3E}">
        <p14:creationId xmlns:p14="http://schemas.microsoft.com/office/powerpoint/2010/main" val="35558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7ACE2FE-A135-9C67-13F4-08946B8B96BE}"/>
              </a:ext>
            </a:extLst>
          </p:cNvPr>
          <p:cNvSpPr>
            <a:spLocks noGrp="1"/>
          </p:cNvSpPr>
          <p:nvPr>
            <p:ph idx="1"/>
          </p:nvPr>
        </p:nvSpPr>
        <p:spPr>
          <a:xfrm>
            <a:off x="612647" y="1663908"/>
            <a:ext cx="10653579" cy="4645452"/>
          </a:xfrm>
        </p:spPr>
        <p:txBody>
          <a:bodyPr/>
          <a:lstStyle/>
          <a:p>
            <a:r>
              <a:rPr lang="es-ES" dirty="0"/>
              <a:t>B) </a:t>
            </a:r>
            <a:r>
              <a:rPr lang="es-ES" dirty="0" err="1"/>
              <a:t>Creating</a:t>
            </a:r>
            <a:r>
              <a:rPr lang="es-ES" dirty="0"/>
              <a:t> </a:t>
            </a:r>
            <a:r>
              <a:rPr lang="es-ES" dirty="0" err="1"/>
              <a:t>manually</a:t>
            </a:r>
            <a:r>
              <a:rPr lang="es-ES" dirty="0"/>
              <a:t> a </a:t>
            </a:r>
            <a:r>
              <a:rPr lang="es-ES" dirty="0" err="1"/>
              <a:t>dictionary</a:t>
            </a:r>
            <a:r>
              <a:rPr lang="es-ES" dirty="0"/>
              <a:t>, </a:t>
            </a:r>
            <a:r>
              <a:rPr lang="es-ES" dirty="0" err="1"/>
              <a:t>but</a:t>
            </a:r>
            <a:r>
              <a:rPr lang="es-ES" dirty="0"/>
              <a:t> </a:t>
            </a:r>
            <a:r>
              <a:rPr lang="es-ES" dirty="0" err="1"/>
              <a:t>making</a:t>
            </a:r>
            <a:r>
              <a:rPr lang="es-ES" dirty="0"/>
              <a:t> </a:t>
            </a:r>
            <a:r>
              <a:rPr lang="es-ES" dirty="0" err="1"/>
              <a:t>sure</a:t>
            </a:r>
            <a:r>
              <a:rPr lang="es-ES" dirty="0"/>
              <a:t> </a:t>
            </a:r>
            <a:r>
              <a:rPr lang="es-ES" dirty="0" err="1"/>
              <a:t>that</a:t>
            </a:r>
            <a:r>
              <a:rPr lang="es-ES" dirty="0"/>
              <a:t> </a:t>
            </a:r>
            <a:r>
              <a:rPr lang="es-ES" dirty="0" err="1"/>
              <a:t>the</a:t>
            </a:r>
            <a:r>
              <a:rPr lang="es-ES" dirty="0"/>
              <a:t> series </a:t>
            </a:r>
            <a:r>
              <a:rPr lang="es-ES" dirty="0" err="1"/>
              <a:t>values</a:t>
            </a:r>
            <a:r>
              <a:rPr lang="es-ES" dirty="0"/>
              <a:t> (</a:t>
            </a:r>
            <a:r>
              <a:rPr lang="es-ES" dirty="0" err="1"/>
              <a:t>remember</a:t>
            </a:r>
            <a:r>
              <a:rPr lang="es-ES" dirty="0"/>
              <a:t> </a:t>
            </a:r>
            <a:r>
              <a:rPr lang="es-ES" dirty="0" err="1"/>
              <a:t>the</a:t>
            </a:r>
            <a:r>
              <a:rPr lang="es-ES" dirty="0"/>
              <a:t> </a:t>
            </a:r>
            <a:r>
              <a:rPr lang="es-ES" dirty="0" err="1"/>
              <a:t>structure</a:t>
            </a:r>
            <a:r>
              <a:rPr lang="es-ES" dirty="0"/>
              <a:t> “col1”: series) are </a:t>
            </a:r>
            <a:r>
              <a:rPr lang="es-ES" dirty="0" err="1"/>
              <a:t>either</a:t>
            </a:r>
            <a:r>
              <a:rPr lang="es-ES" dirty="0"/>
              <a:t> a </a:t>
            </a:r>
            <a:r>
              <a:rPr lang="es-ES" dirty="0" err="1"/>
              <a:t>list</a:t>
            </a:r>
            <a:r>
              <a:rPr lang="es-ES" dirty="0"/>
              <a:t> </a:t>
            </a:r>
            <a:r>
              <a:rPr lang="es-ES" dirty="0" err="1"/>
              <a:t>or</a:t>
            </a:r>
            <a:r>
              <a:rPr lang="es-ES" dirty="0"/>
              <a:t> a pandas series.</a:t>
            </a:r>
          </a:p>
        </p:txBody>
      </p:sp>
      <p:pic>
        <p:nvPicPr>
          <p:cNvPr id="5" name="Imagen 4">
            <a:extLst>
              <a:ext uri="{FF2B5EF4-FFF2-40B4-BE49-F238E27FC236}">
                <a16:creationId xmlns:a16="http://schemas.microsoft.com/office/drawing/2014/main" id="{580371C8-DB51-02C3-5D40-517C28781D3B}"/>
              </a:ext>
            </a:extLst>
          </p:cNvPr>
          <p:cNvPicPr>
            <a:picLocks noChangeAspect="1"/>
          </p:cNvPicPr>
          <p:nvPr/>
        </p:nvPicPr>
        <p:blipFill>
          <a:blip r:embed="rId2"/>
          <a:stretch>
            <a:fillRect/>
          </a:stretch>
        </p:blipFill>
        <p:spPr>
          <a:xfrm>
            <a:off x="856672" y="2808849"/>
            <a:ext cx="10649158" cy="2385243"/>
          </a:xfrm>
          <a:prstGeom prst="rect">
            <a:avLst/>
          </a:prstGeom>
        </p:spPr>
      </p:pic>
      <p:pic>
        <p:nvPicPr>
          <p:cNvPr id="6" name="Imagen 5">
            <a:extLst>
              <a:ext uri="{FF2B5EF4-FFF2-40B4-BE49-F238E27FC236}">
                <a16:creationId xmlns:a16="http://schemas.microsoft.com/office/drawing/2014/main" id="{7503330B-01BC-1BE7-14E8-5FA29529C69E}"/>
              </a:ext>
            </a:extLst>
          </p:cNvPr>
          <p:cNvPicPr>
            <a:picLocks noChangeAspect="1"/>
          </p:cNvPicPr>
          <p:nvPr/>
        </p:nvPicPr>
        <p:blipFill>
          <a:blip r:embed="rId3"/>
          <a:stretch>
            <a:fillRect/>
          </a:stretch>
        </p:blipFill>
        <p:spPr>
          <a:xfrm>
            <a:off x="9399055" y="591522"/>
            <a:ext cx="1566808" cy="499915"/>
          </a:xfrm>
          <a:prstGeom prst="rect">
            <a:avLst/>
          </a:prstGeom>
        </p:spPr>
      </p:pic>
    </p:spTree>
    <p:extLst>
      <p:ext uri="{BB962C8B-B14F-4D97-AF65-F5344CB8AC3E}">
        <p14:creationId xmlns:p14="http://schemas.microsoft.com/office/powerpoint/2010/main" val="37811754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8290736-78A9-E40A-14F4-E327B84CF52F}"/>
              </a:ext>
            </a:extLst>
          </p:cNvPr>
          <p:cNvSpPr>
            <a:spLocks noGrp="1"/>
          </p:cNvSpPr>
          <p:nvPr>
            <p:ph idx="1"/>
          </p:nvPr>
        </p:nvSpPr>
        <p:spPr>
          <a:xfrm>
            <a:off x="612647" y="419725"/>
            <a:ext cx="10653579" cy="5889635"/>
          </a:xfrm>
        </p:spPr>
        <p:txBody>
          <a:bodyPr/>
          <a:lstStyle/>
          <a:p>
            <a:r>
              <a:rPr lang="es-ES" b="1">
                <a:solidFill>
                  <a:srgbClr val="00B0F0"/>
                </a:solidFill>
              </a:rPr>
              <a:t>Second one</a:t>
            </a:r>
            <a:r>
              <a:rPr lang="es-ES"/>
              <a:t>. Using a Pandas Series (or a list) + the name of a column. </a:t>
            </a:r>
          </a:p>
          <a:p>
            <a:endParaRPr lang="es-ES" dirty="0"/>
          </a:p>
        </p:txBody>
      </p:sp>
      <p:pic>
        <p:nvPicPr>
          <p:cNvPr id="5" name="Imagen 4">
            <a:extLst>
              <a:ext uri="{FF2B5EF4-FFF2-40B4-BE49-F238E27FC236}">
                <a16:creationId xmlns:a16="http://schemas.microsoft.com/office/drawing/2014/main" id="{753206B2-E7A6-E1D2-61CD-CCD6EFE11FF6}"/>
              </a:ext>
            </a:extLst>
          </p:cNvPr>
          <p:cNvPicPr>
            <a:picLocks noChangeAspect="1"/>
          </p:cNvPicPr>
          <p:nvPr/>
        </p:nvPicPr>
        <p:blipFill>
          <a:blip r:embed="rId2"/>
          <a:stretch>
            <a:fillRect/>
          </a:stretch>
        </p:blipFill>
        <p:spPr>
          <a:xfrm>
            <a:off x="1249728" y="1014915"/>
            <a:ext cx="8988553" cy="5423360"/>
          </a:xfrm>
          <a:prstGeom prst="rect">
            <a:avLst/>
          </a:prstGeom>
        </p:spPr>
      </p:pic>
      <p:pic>
        <p:nvPicPr>
          <p:cNvPr id="6" name="Imagen 5">
            <a:extLst>
              <a:ext uri="{FF2B5EF4-FFF2-40B4-BE49-F238E27FC236}">
                <a16:creationId xmlns:a16="http://schemas.microsoft.com/office/drawing/2014/main" id="{05EFFE56-B37A-6D59-238C-784DAA454218}"/>
              </a:ext>
            </a:extLst>
          </p:cNvPr>
          <p:cNvPicPr>
            <a:picLocks noChangeAspect="1"/>
          </p:cNvPicPr>
          <p:nvPr/>
        </p:nvPicPr>
        <p:blipFill>
          <a:blip r:embed="rId3"/>
          <a:stretch>
            <a:fillRect/>
          </a:stretch>
        </p:blipFill>
        <p:spPr>
          <a:xfrm>
            <a:off x="10238281" y="386085"/>
            <a:ext cx="1566808" cy="499915"/>
          </a:xfrm>
          <a:prstGeom prst="rect">
            <a:avLst/>
          </a:prstGeom>
        </p:spPr>
      </p:pic>
    </p:spTree>
    <p:extLst>
      <p:ext uri="{BB962C8B-B14F-4D97-AF65-F5344CB8AC3E}">
        <p14:creationId xmlns:p14="http://schemas.microsoft.com/office/powerpoint/2010/main" val="9867715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64DF70-D669-9B27-DCBA-58EBFE1F05DC}"/>
              </a:ext>
            </a:extLst>
          </p:cNvPr>
          <p:cNvSpPr>
            <a:spLocks noGrp="1"/>
          </p:cNvSpPr>
          <p:nvPr>
            <p:ph idx="1"/>
          </p:nvPr>
        </p:nvSpPr>
        <p:spPr/>
        <p:txBody>
          <a:bodyPr/>
          <a:lstStyle/>
          <a:p>
            <a:r>
              <a:rPr lang="es-ES" dirty="0" err="1"/>
              <a:t>If</a:t>
            </a:r>
            <a:r>
              <a:rPr lang="es-ES" dirty="0"/>
              <a:t> </a:t>
            </a:r>
            <a:r>
              <a:rPr lang="es-ES" dirty="0" err="1"/>
              <a:t>we</a:t>
            </a:r>
            <a:r>
              <a:rPr lang="es-ES" dirty="0"/>
              <a:t> </a:t>
            </a:r>
            <a:r>
              <a:rPr lang="es-ES" dirty="0" err="1"/>
              <a:t>would</a:t>
            </a:r>
            <a:r>
              <a:rPr lang="es-ES" dirty="0"/>
              <a:t> </a:t>
            </a:r>
            <a:r>
              <a:rPr lang="es-ES" dirty="0" err="1"/>
              <a:t>like</a:t>
            </a:r>
            <a:r>
              <a:rPr lang="es-ES" dirty="0"/>
              <a:t> </a:t>
            </a:r>
            <a:r>
              <a:rPr lang="es-ES" dirty="0" err="1"/>
              <a:t>to</a:t>
            </a:r>
            <a:r>
              <a:rPr lang="es-ES" dirty="0"/>
              <a:t> </a:t>
            </a:r>
            <a:r>
              <a:rPr lang="es-ES" dirty="0" err="1"/>
              <a:t>have</a:t>
            </a:r>
            <a:r>
              <a:rPr lang="es-ES" dirty="0"/>
              <a:t> </a:t>
            </a:r>
            <a:r>
              <a:rPr lang="es-ES" dirty="0" err="1"/>
              <a:t>one</a:t>
            </a:r>
            <a:r>
              <a:rPr lang="es-ES" dirty="0"/>
              <a:t> </a:t>
            </a:r>
            <a:r>
              <a:rPr lang="es-ES" dirty="0" err="1"/>
              <a:t>column</a:t>
            </a:r>
            <a:r>
              <a:rPr lang="es-ES" dirty="0"/>
              <a:t> per autor </a:t>
            </a:r>
            <a:r>
              <a:rPr lang="es-ES" dirty="0" err="1"/>
              <a:t>name</a:t>
            </a:r>
            <a:r>
              <a:rPr lang="es-ES" dirty="0"/>
              <a:t> </a:t>
            </a:r>
            <a:r>
              <a:rPr lang="es-ES" dirty="0" err="1"/>
              <a:t>it</a:t>
            </a:r>
            <a:r>
              <a:rPr lang="es-ES" dirty="0"/>
              <a:t> </a:t>
            </a:r>
            <a:r>
              <a:rPr lang="es-ES" dirty="0" err="1"/>
              <a:t>is</a:t>
            </a:r>
            <a:r>
              <a:rPr lang="es-ES" dirty="0"/>
              <a:t> a </a:t>
            </a:r>
            <a:r>
              <a:rPr lang="es-ES" dirty="0" err="1"/>
              <a:t>little</a:t>
            </a:r>
            <a:r>
              <a:rPr lang="es-ES" dirty="0"/>
              <a:t> bit more </a:t>
            </a:r>
            <a:r>
              <a:rPr lang="es-ES" dirty="0" err="1"/>
              <a:t>complicated</a:t>
            </a:r>
            <a:r>
              <a:rPr lang="es-ES" dirty="0"/>
              <a:t>!</a:t>
            </a:r>
          </a:p>
        </p:txBody>
      </p:sp>
      <p:pic>
        <p:nvPicPr>
          <p:cNvPr id="5" name="Imagen 4">
            <a:extLst>
              <a:ext uri="{FF2B5EF4-FFF2-40B4-BE49-F238E27FC236}">
                <a16:creationId xmlns:a16="http://schemas.microsoft.com/office/drawing/2014/main" id="{D1F26FD7-D246-7EFB-AB27-15359DF788F9}"/>
              </a:ext>
            </a:extLst>
          </p:cNvPr>
          <p:cNvPicPr>
            <a:picLocks noChangeAspect="1"/>
          </p:cNvPicPr>
          <p:nvPr/>
        </p:nvPicPr>
        <p:blipFill>
          <a:blip r:embed="rId2"/>
          <a:stretch>
            <a:fillRect/>
          </a:stretch>
        </p:blipFill>
        <p:spPr>
          <a:xfrm>
            <a:off x="708941" y="2452712"/>
            <a:ext cx="10460989" cy="1684573"/>
          </a:xfrm>
          <a:prstGeom prst="rect">
            <a:avLst/>
          </a:prstGeom>
        </p:spPr>
      </p:pic>
      <p:pic>
        <p:nvPicPr>
          <p:cNvPr id="6" name="Imagen 5">
            <a:extLst>
              <a:ext uri="{FF2B5EF4-FFF2-40B4-BE49-F238E27FC236}">
                <a16:creationId xmlns:a16="http://schemas.microsoft.com/office/drawing/2014/main" id="{AC3D9674-68C2-27C2-6590-3C19848C340F}"/>
              </a:ext>
            </a:extLst>
          </p:cNvPr>
          <p:cNvPicPr>
            <a:picLocks noChangeAspect="1"/>
          </p:cNvPicPr>
          <p:nvPr/>
        </p:nvPicPr>
        <p:blipFill>
          <a:blip r:embed="rId3"/>
          <a:stretch>
            <a:fillRect/>
          </a:stretch>
        </p:blipFill>
        <p:spPr>
          <a:xfrm>
            <a:off x="9758596" y="548640"/>
            <a:ext cx="1566808" cy="499915"/>
          </a:xfrm>
          <a:prstGeom prst="rect">
            <a:avLst/>
          </a:prstGeom>
        </p:spPr>
      </p:pic>
    </p:spTree>
    <p:extLst>
      <p:ext uri="{BB962C8B-B14F-4D97-AF65-F5344CB8AC3E}">
        <p14:creationId xmlns:p14="http://schemas.microsoft.com/office/powerpoint/2010/main" val="32351961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D23EB6-6C84-B6F5-CB44-35492F5959D6}"/>
              </a:ext>
            </a:extLst>
          </p:cNvPr>
          <p:cNvSpPr>
            <a:spLocks noGrp="1"/>
          </p:cNvSpPr>
          <p:nvPr>
            <p:ph idx="1"/>
          </p:nvPr>
        </p:nvSpPr>
        <p:spPr>
          <a:xfrm>
            <a:off x="612647" y="712033"/>
            <a:ext cx="10653579" cy="5597327"/>
          </a:xfrm>
        </p:spPr>
        <p:txBody>
          <a:bodyPr/>
          <a:lstStyle/>
          <a:p>
            <a:r>
              <a:rPr lang="es-ES" b="1" dirty="0" err="1">
                <a:solidFill>
                  <a:srgbClr val="00B0F0"/>
                </a:solidFill>
              </a:rPr>
              <a:t>Third</a:t>
            </a:r>
            <a:r>
              <a:rPr lang="es-ES" b="1" dirty="0">
                <a:solidFill>
                  <a:srgbClr val="00B0F0"/>
                </a:solidFill>
              </a:rPr>
              <a:t> </a:t>
            </a:r>
            <a:r>
              <a:rPr lang="es-ES" b="1" dirty="0" err="1">
                <a:solidFill>
                  <a:srgbClr val="00B0F0"/>
                </a:solidFill>
              </a:rPr>
              <a:t>one</a:t>
            </a:r>
            <a:r>
              <a:rPr lang="es-ES" b="1" dirty="0">
                <a:solidFill>
                  <a:srgbClr val="00B0F0"/>
                </a:solidFill>
              </a:rPr>
              <a:t>.</a:t>
            </a:r>
            <a:r>
              <a:rPr lang="es-ES" dirty="0"/>
              <a:t> </a:t>
            </a:r>
            <a:r>
              <a:rPr lang="es-ES" dirty="0" err="1"/>
              <a:t>We</a:t>
            </a:r>
            <a:r>
              <a:rPr lang="es-ES" dirty="0"/>
              <a:t> </a:t>
            </a:r>
            <a:r>
              <a:rPr lang="es-ES" dirty="0" err="1"/>
              <a:t>first</a:t>
            </a:r>
            <a:r>
              <a:rPr lang="es-ES" dirty="0"/>
              <a:t> </a:t>
            </a:r>
            <a:r>
              <a:rPr lang="es-ES" dirty="0" err="1"/>
              <a:t>create</a:t>
            </a:r>
            <a:r>
              <a:rPr lang="es-ES" dirty="0"/>
              <a:t> a </a:t>
            </a:r>
            <a:r>
              <a:rPr lang="es-ES" dirty="0" err="1"/>
              <a:t>column</a:t>
            </a:r>
            <a:r>
              <a:rPr lang="es-ES" dirty="0"/>
              <a:t>, and </a:t>
            </a:r>
            <a:r>
              <a:rPr lang="es-ES" dirty="0" err="1"/>
              <a:t>then</a:t>
            </a:r>
            <a:r>
              <a:rPr lang="es-ES" dirty="0"/>
              <a:t> </a:t>
            </a:r>
            <a:r>
              <a:rPr lang="es-ES" dirty="0" err="1"/>
              <a:t>we</a:t>
            </a:r>
            <a:r>
              <a:rPr lang="es-ES" dirty="0"/>
              <a:t> </a:t>
            </a:r>
            <a:r>
              <a:rPr lang="es-ES" dirty="0" err="1"/>
              <a:t>manually</a:t>
            </a:r>
            <a:r>
              <a:rPr lang="es-ES" dirty="0"/>
              <a:t> </a:t>
            </a:r>
            <a:r>
              <a:rPr lang="es-ES" dirty="0" err="1"/>
              <a:t>add</a:t>
            </a:r>
            <a:r>
              <a:rPr lang="es-ES" dirty="0"/>
              <a:t> more.</a:t>
            </a:r>
          </a:p>
        </p:txBody>
      </p:sp>
      <p:pic>
        <p:nvPicPr>
          <p:cNvPr id="5" name="Imagen 4">
            <a:extLst>
              <a:ext uri="{FF2B5EF4-FFF2-40B4-BE49-F238E27FC236}">
                <a16:creationId xmlns:a16="http://schemas.microsoft.com/office/drawing/2014/main" id="{3A1AB919-C6CE-3001-C03B-0D07806ED1C8}"/>
              </a:ext>
            </a:extLst>
          </p:cNvPr>
          <p:cNvPicPr>
            <a:picLocks noChangeAspect="1"/>
          </p:cNvPicPr>
          <p:nvPr/>
        </p:nvPicPr>
        <p:blipFill>
          <a:blip r:embed="rId2"/>
          <a:stretch>
            <a:fillRect/>
          </a:stretch>
        </p:blipFill>
        <p:spPr>
          <a:xfrm>
            <a:off x="1024877" y="1371451"/>
            <a:ext cx="8621294" cy="5037641"/>
          </a:xfrm>
          <a:prstGeom prst="rect">
            <a:avLst/>
          </a:prstGeom>
        </p:spPr>
      </p:pic>
      <p:pic>
        <p:nvPicPr>
          <p:cNvPr id="6" name="Imagen 5">
            <a:extLst>
              <a:ext uri="{FF2B5EF4-FFF2-40B4-BE49-F238E27FC236}">
                <a16:creationId xmlns:a16="http://schemas.microsoft.com/office/drawing/2014/main" id="{00A629D9-FA17-E292-3C7A-27FE5EF0EF60}"/>
              </a:ext>
            </a:extLst>
          </p:cNvPr>
          <p:cNvPicPr>
            <a:picLocks noChangeAspect="1"/>
          </p:cNvPicPr>
          <p:nvPr/>
        </p:nvPicPr>
        <p:blipFill>
          <a:blip r:embed="rId3"/>
          <a:stretch>
            <a:fillRect/>
          </a:stretch>
        </p:blipFill>
        <p:spPr>
          <a:xfrm>
            <a:off x="9908497" y="362343"/>
            <a:ext cx="1566808" cy="499915"/>
          </a:xfrm>
          <a:prstGeom prst="rect">
            <a:avLst/>
          </a:prstGeom>
        </p:spPr>
      </p:pic>
    </p:spTree>
    <p:extLst>
      <p:ext uri="{BB962C8B-B14F-4D97-AF65-F5344CB8AC3E}">
        <p14:creationId xmlns:p14="http://schemas.microsoft.com/office/powerpoint/2010/main" val="3658593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5A250E-60A5-E649-2EF7-EFAE46C6DBEC}"/>
              </a:ext>
            </a:extLst>
          </p:cNvPr>
          <p:cNvSpPr>
            <a:spLocks noGrp="1"/>
          </p:cNvSpPr>
          <p:nvPr>
            <p:ph type="title"/>
          </p:nvPr>
        </p:nvSpPr>
        <p:spPr/>
        <p:txBody>
          <a:bodyPr/>
          <a:lstStyle/>
          <a:p>
            <a:r>
              <a:rPr lang="es-ES" dirty="0"/>
              <a:t>4. </a:t>
            </a:r>
            <a:r>
              <a:rPr lang="es-ES" dirty="0" err="1"/>
              <a:t>Slicing</a:t>
            </a:r>
            <a:r>
              <a:rPr lang="es-ES" dirty="0"/>
              <a:t> Pandas Series</a:t>
            </a:r>
          </a:p>
        </p:txBody>
      </p:sp>
      <p:sp>
        <p:nvSpPr>
          <p:cNvPr id="3" name="Marcador de contenido 2">
            <a:extLst>
              <a:ext uri="{FF2B5EF4-FFF2-40B4-BE49-F238E27FC236}">
                <a16:creationId xmlns:a16="http://schemas.microsoft.com/office/drawing/2014/main" id="{4D8ABC3D-1FF3-F59F-FC2E-65A1C850CE00}"/>
              </a:ext>
            </a:extLst>
          </p:cNvPr>
          <p:cNvSpPr>
            <a:spLocks noGrp="1"/>
          </p:cNvSpPr>
          <p:nvPr>
            <p:ph idx="1"/>
          </p:nvPr>
        </p:nvSpPr>
        <p:spPr>
          <a:xfrm>
            <a:off x="612648" y="1318292"/>
            <a:ext cx="10653579" cy="4593828"/>
          </a:xfrm>
        </p:spPr>
        <p:txBody>
          <a:bodyPr/>
          <a:lstStyle/>
          <a:p>
            <a:r>
              <a:rPr lang="es-ES" dirty="0"/>
              <a:t>Pandas Series </a:t>
            </a:r>
            <a:r>
              <a:rPr lang="es-ES" dirty="0" err="1"/>
              <a:t>is</a:t>
            </a:r>
            <a:r>
              <a:rPr lang="es-ES" dirty="0"/>
              <a:t> </a:t>
            </a:r>
            <a:r>
              <a:rPr lang="es-ES" dirty="0" err="1"/>
              <a:t>somewhere</a:t>
            </a:r>
            <a:r>
              <a:rPr lang="es-ES" dirty="0"/>
              <a:t> </a:t>
            </a:r>
            <a:r>
              <a:rPr lang="es-ES" dirty="0" err="1"/>
              <a:t>between</a:t>
            </a:r>
            <a:r>
              <a:rPr lang="es-ES" dirty="0"/>
              <a:t> a </a:t>
            </a:r>
            <a:r>
              <a:rPr lang="es-ES" dirty="0" err="1"/>
              <a:t>list</a:t>
            </a:r>
            <a:r>
              <a:rPr lang="es-ES" dirty="0"/>
              <a:t> and a </a:t>
            </a:r>
            <a:r>
              <a:rPr lang="es-ES" dirty="0" err="1"/>
              <a:t>dictionary</a:t>
            </a:r>
            <a:r>
              <a:rPr lang="es-ES" dirty="0"/>
              <a:t>.</a:t>
            </a:r>
          </a:p>
          <a:p>
            <a:r>
              <a:rPr lang="es-ES" b="1" dirty="0" err="1">
                <a:solidFill>
                  <a:srgbClr val="00B0F0"/>
                </a:solidFill>
              </a:rPr>
              <a:t>List</a:t>
            </a:r>
            <a:r>
              <a:rPr lang="es-ES" b="1" dirty="0">
                <a:solidFill>
                  <a:srgbClr val="00B0F0"/>
                </a:solidFill>
              </a:rPr>
              <a:t>:</a:t>
            </a:r>
          </a:p>
          <a:p>
            <a:pPr lvl="2">
              <a:buFont typeface="Wingdings" panose="05000000000000000000" pitchFamily="2" charset="2"/>
              <a:buChar char="v"/>
            </a:pPr>
            <a:r>
              <a:rPr lang="es-ES" dirty="0"/>
              <a:t> </a:t>
            </a:r>
            <a:r>
              <a:rPr lang="es-ES" dirty="0" err="1"/>
              <a:t>We</a:t>
            </a:r>
            <a:r>
              <a:rPr lang="es-ES" dirty="0"/>
              <a:t> can </a:t>
            </a:r>
            <a:r>
              <a:rPr lang="es-ES" dirty="0" err="1"/>
              <a:t>select</a:t>
            </a:r>
            <a:r>
              <a:rPr lang="es-ES" dirty="0"/>
              <a:t> Series </a:t>
            </a:r>
            <a:r>
              <a:rPr lang="es-ES" dirty="0" err="1"/>
              <a:t>with</a:t>
            </a:r>
            <a:r>
              <a:rPr lang="es-ES" dirty="0"/>
              <a:t> Brackets </a:t>
            </a:r>
            <a:r>
              <a:rPr lang="es-ES" dirty="0" err="1"/>
              <a:t>just</a:t>
            </a:r>
            <a:r>
              <a:rPr lang="es-ES" dirty="0"/>
              <a:t> as </a:t>
            </a:r>
            <a:r>
              <a:rPr lang="es-ES" dirty="0" err="1"/>
              <a:t>we</a:t>
            </a:r>
            <a:r>
              <a:rPr lang="es-ES" dirty="0"/>
              <a:t> do </a:t>
            </a:r>
            <a:r>
              <a:rPr lang="es-ES" dirty="0" err="1"/>
              <a:t>with</a:t>
            </a:r>
            <a:r>
              <a:rPr lang="es-ES" dirty="0"/>
              <a:t> </a:t>
            </a:r>
            <a:r>
              <a:rPr lang="es-ES" dirty="0" err="1"/>
              <a:t>lists</a:t>
            </a:r>
            <a:r>
              <a:rPr lang="es-ES" dirty="0"/>
              <a:t>. </a:t>
            </a:r>
            <a:r>
              <a:rPr lang="es-ES" dirty="0" err="1"/>
              <a:t>But</a:t>
            </a:r>
            <a:r>
              <a:rPr lang="es-ES" dirty="0"/>
              <a:t> </a:t>
            </a:r>
            <a:r>
              <a:rPr lang="es-ES" dirty="0" err="1"/>
              <a:t>we</a:t>
            </a:r>
            <a:r>
              <a:rPr lang="es-ES" dirty="0"/>
              <a:t> </a:t>
            </a:r>
            <a:r>
              <a:rPr lang="es-ES" dirty="0" err="1"/>
              <a:t>can´t</a:t>
            </a:r>
            <a:r>
              <a:rPr lang="es-ES" dirty="0"/>
              <a:t> use </a:t>
            </a:r>
            <a:r>
              <a:rPr lang="es-ES" dirty="0" err="1"/>
              <a:t>the</a:t>
            </a:r>
            <a:r>
              <a:rPr lang="es-ES" dirty="0"/>
              <a:t> [-1]!</a:t>
            </a:r>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endParaRPr lang="es-ES" dirty="0"/>
          </a:p>
          <a:p>
            <a:pPr lvl="2">
              <a:buFont typeface="Wingdings" panose="05000000000000000000" pitchFamily="2" charset="2"/>
              <a:buChar char="v"/>
            </a:pPr>
            <a:r>
              <a:rPr lang="es-ES" dirty="0" err="1"/>
              <a:t>We</a:t>
            </a:r>
            <a:r>
              <a:rPr lang="es-ES" dirty="0"/>
              <a:t> can </a:t>
            </a:r>
            <a:r>
              <a:rPr lang="es-ES" dirty="0" err="1"/>
              <a:t>change</a:t>
            </a:r>
            <a:r>
              <a:rPr lang="es-ES" dirty="0"/>
              <a:t> </a:t>
            </a:r>
            <a:r>
              <a:rPr lang="es-ES" dirty="0" err="1"/>
              <a:t>the</a:t>
            </a:r>
            <a:r>
              <a:rPr lang="es-ES" dirty="0"/>
              <a:t> </a:t>
            </a:r>
            <a:r>
              <a:rPr lang="es-ES" dirty="0" err="1"/>
              <a:t>values</a:t>
            </a:r>
            <a:r>
              <a:rPr lang="es-ES" dirty="0"/>
              <a:t> </a:t>
            </a:r>
            <a:r>
              <a:rPr lang="es-ES" dirty="0" err="1"/>
              <a:t>of</a:t>
            </a:r>
            <a:r>
              <a:rPr lang="es-ES" dirty="0"/>
              <a:t> </a:t>
            </a:r>
            <a:r>
              <a:rPr lang="es-ES" dirty="0" err="1"/>
              <a:t>specific</a:t>
            </a:r>
            <a:r>
              <a:rPr lang="es-ES" dirty="0"/>
              <a:t> ítems </a:t>
            </a:r>
            <a:r>
              <a:rPr lang="es-ES" dirty="0" err="1"/>
              <a:t>just</a:t>
            </a:r>
            <a:r>
              <a:rPr lang="es-ES" dirty="0"/>
              <a:t> as </a:t>
            </a:r>
            <a:r>
              <a:rPr lang="es-ES" dirty="0" err="1"/>
              <a:t>we</a:t>
            </a:r>
            <a:r>
              <a:rPr lang="es-ES" dirty="0"/>
              <a:t> do </a:t>
            </a:r>
            <a:r>
              <a:rPr lang="es-ES" dirty="0" err="1"/>
              <a:t>with</a:t>
            </a:r>
            <a:r>
              <a:rPr lang="es-ES" dirty="0"/>
              <a:t> </a:t>
            </a:r>
            <a:r>
              <a:rPr lang="es-ES" dirty="0" err="1"/>
              <a:t>lists</a:t>
            </a:r>
            <a:r>
              <a:rPr lang="es-ES" dirty="0"/>
              <a:t>. </a:t>
            </a:r>
          </a:p>
          <a:p>
            <a:pPr marL="457200" lvl="2" indent="0">
              <a:buNone/>
            </a:pPr>
            <a:r>
              <a:rPr lang="es-ES" dirty="0"/>
              <a:t>          </a:t>
            </a:r>
          </a:p>
        </p:txBody>
      </p:sp>
      <p:pic>
        <p:nvPicPr>
          <p:cNvPr id="5" name="Imagen 4">
            <a:extLst>
              <a:ext uri="{FF2B5EF4-FFF2-40B4-BE49-F238E27FC236}">
                <a16:creationId xmlns:a16="http://schemas.microsoft.com/office/drawing/2014/main" id="{80D1A7A6-006C-CFC6-F5DC-9FE64A76AB33}"/>
              </a:ext>
            </a:extLst>
          </p:cNvPr>
          <p:cNvPicPr>
            <a:picLocks noChangeAspect="1"/>
          </p:cNvPicPr>
          <p:nvPr/>
        </p:nvPicPr>
        <p:blipFill>
          <a:blip r:embed="rId2"/>
          <a:stretch>
            <a:fillRect/>
          </a:stretch>
        </p:blipFill>
        <p:spPr>
          <a:xfrm>
            <a:off x="1416570" y="2650006"/>
            <a:ext cx="7420132" cy="2434156"/>
          </a:xfrm>
          <a:prstGeom prst="rect">
            <a:avLst/>
          </a:prstGeom>
        </p:spPr>
      </p:pic>
      <p:pic>
        <p:nvPicPr>
          <p:cNvPr id="6" name="Imagen 5">
            <a:extLst>
              <a:ext uri="{FF2B5EF4-FFF2-40B4-BE49-F238E27FC236}">
                <a16:creationId xmlns:a16="http://schemas.microsoft.com/office/drawing/2014/main" id="{19E9144A-0649-7CD1-18F9-889BDF17BD2B}"/>
              </a:ext>
            </a:extLst>
          </p:cNvPr>
          <p:cNvPicPr>
            <a:picLocks noChangeAspect="1"/>
          </p:cNvPicPr>
          <p:nvPr/>
        </p:nvPicPr>
        <p:blipFill>
          <a:blip r:embed="rId3"/>
          <a:stretch>
            <a:fillRect/>
          </a:stretch>
        </p:blipFill>
        <p:spPr>
          <a:xfrm>
            <a:off x="9646170" y="364972"/>
            <a:ext cx="1566808" cy="499915"/>
          </a:xfrm>
          <a:prstGeom prst="rect">
            <a:avLst/>
          </a:prstGeom>
        </p:spPr>
      </p:pic>
      <p:pic>
        <p:nvPicPr>
          <p:cNvPr id="8" name="Imagen 7">
            <a:extLst>
              <a:ext uri="{FF2B5EF4-FFF2-40B4-BE49-F238E27FC236}">
                <a16:creationId xmlns:a16="http://schemas.microsoft.com/office/drawing/2014/main" id="{EA41D302-A87B-DF51-0D3F-0795353ED208}"/>
              </a:ext>
            </a:extLst>
          </p:cNvPr>
          <p:cNvPicPr>
            <a:picLocks noChangeAspect="1"/>
          </p:cNvPicPr>
          <p:nvPr/>
        </p:nvPicPr>
        <p:blipFill>
          <a:blip r:embed="rId4"/>
          <a:stretch>
            <a:fillRect/>
          </a:stretch>
        </p:blipFill>
        <p:spPr>
          <a:xfrm>
            <a:off x="1416570" y="5539707"/>
            <a:ext cx="7742420" cy="1135657"/>
          </a:xfrm>
          <a:prstGeom prst="rect">
            <a:avLst/>
          </a:prstGeom>
        </p:spPr>
      </p:pic>
    </p:spTree>
    <p:extLst>
      <p:ext uri="{BB962C8B-B14F-4D97-AF65-F5344CB8AC3E}">
        <p14:creationId xmlns:p14="http://schemas.microsoft.com/office/powerpoint/2010/main" val="40450671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3EFD43D-D44A-0BBE-90D0-6507F920FCDF}"/>
              </a:ext>
            </a:extLst>
          </p:cNvPr>
          <p:cNvSpPr>
            <a:spLocks noGrp="1"/>
          </p:cNvSpPr>
          <p:nvPr>
            <p:ph idx="1"/>
          </p:nvPr>
        </p:nvSpPr>
        <p:spPr/>
        <p:txBody>
          <a:bodyPr/>
          <a:lstStyle/>
          <a:p>
            <a:r>
              <a:rPr lang="es-ES" b="1" dirty="0" err="1">
                <a:solidFill>
                  <a:srgbClr val="00B0F0"/>
                </a:solidFill>
              </a:rPr>
              <a:t>Dictionaries</a:t>
            </a:r>
            <a:endParaRPr lang="es-ES" b="1" dirty="0">
              <a:solidFill>
                <a:srgbClr val="00B0F0"/>
              </a:solidFill>
            </a:endParaRPr>
          </a:p>
          <a:p>
            <a:pPr lvl="1">
              <a:buFont typeface="Wingdings" panose="05000000000000000000" pitchFamily="2" charset="2"/>
              <a:buChar char="v"/>
            </a:pPr>
            <a:r>
              <a:rPr lang="es-ES" dirty="0"/>
              <a:t> </a:t>
            </a:r>
            <a:r>
              <a:rPr lang="es-ES" dirty="0" err="1"/>
              <a:t>But</a:t>
            </a:r>
            <a:r>
              <a:rPr lang="es-ES" dirty="0"/>
              <a:t>, </a:t>
            </a:r>
            <a:r>
              <a:rPr lang="es-ES" dirty="0" err="1"/>
              <a:t>we</a:t>
            </a:r>
            <a:r>
              <a:rPr lang="es-ES" dirty="0"/>
              <a:t> can use </a:t>
            </a:r>
            <a:r>
              <a:rPr lang="es-ES" dirty="0" err="1"/>
              <a:t>the</a:t>
            </a:r>
            <a:r>
              <a:rPr lang="es-ES" dirty="0"/>
              <a:t> </a:t>
            </a:r>
            <a:r>
              <a:rPr lang="es-ES" dirty="0" err="1"/>
              <a:t>keys</a:t>
            </a:r>
            <a:r>
              <a:rPr lang="es-ES" dirty="0"/>
              <a:t>() </a:t>
            </a:r>
            <a:r>
              <a:rPr lang="es-ES" dirty="0" err="1"/>
              <a:t>dictionary</a:t>
            </a:r>
            <a:r>
              <a:rPr lang="es-ES" dirty="0"/>
              <a:t> </a:t>
            </a:r>
            <a:r>
              <a:rPr lang="es-ES" dirty="0" err="1"/>
              <a:t>method</a:t>
            </a:r>
            <a:r>
              <a:rPr lang="es-ES" dirty="0"/>
              <a:t> </a:t>
            </a:r>
            <a:r>
              <a:rPr lang="es-ES" dirty="0" err="1"/>
              <a:t>to</a:t>
            </a:r>
            <a:r>
              <a:rPr lang="es-ES" dirty="0"/>
              <a:t> </a:t>
            </a:r>
            <a:r>
              <a:rPr lang="es-ES" dirty="0" err="1"/>
              <a:t>check</a:t>
            </a:r>
            <a:r>
              <a:rPr lang="es-ES" dirty="0"/>
              <a:t> </a:t>
            </a:r>
            <a:r>
              <a:rPr lang="es-ES" dirty="0" err="1"/>
              <a:t>the</a:t>
            </a:r>
            <a:r>
              <a:rPr lang="es-ES" dirty="0"/>
              <a:t> </a:t>
            </a:r>
            <a:r>
              <a:rPr lang="es-ES" dirty="0" err="1"/>
              <a:t>index</a:t>
            </a:r>
            <a:r>
              <a:rPr lang="es-ES" dirty="0"/>
              <a:t> </a:t>
            </a:r>
            <a:r>
              <a:rPr lang="es-ES" dirty="0" err="1"/>
              <a:t>of</a:t>
            </a:r>
            <a:r>
              <a:rPr lang="es-ES" dirty="0"/>
              <a:t> </a:t>
            </a:r>
            <a:r>
              <a:rPr lang="es-ES" dirty="0" err="1"/>
              <a:t>the</a:t>
            </a:r>
            <a:r>
              <a:rPr lang="es-ES" dirty="0"/>
              <a:t> Pandas Series</a:t>
            </a:r>
          </a:p>
          <a:p>
            <a:pPr>
              <a:buFont typeface="Wingdings" panose="05000000000000000000" pitchFamily="2" charset="2"/>
              <a:buChar char="v"/>
            </a:pPr>
            <a:endParaRPr lang="es-ES" dirty="0"/>
          </a:p>
        </p:txBody>
      </p:sp>
      <p:pic>
        <p:nvPicPr>
          <p:cNvPr id="5" name="Imagen 4">
            <a:extLst>
              <a:ext uri="{FF2B5EF4-FFF2-40B4-BE49-F238E27FC236}">
                <a16:creationId xmlns:a16="http://schemas.microsoft.com/office/drawing/2014/main" id="{96777A33-6153-B315-0638-2870D8BDE9C5}"/>
              </a:ext>
            </a:extLst>
          </p:cNvPr>
          <p:cNvPicPr>
            <a:picLocks noChangeAspect="1"/>
          </p:cNvPicPr>
          <p:nvPr/>
        </p:nvPicPr>
        <p:blipFill>
          <a:blip r:embed="rId2"/>
          <a:stretch>
            <a:fillRect/>
          </a:stretch>
        </p:blipFill>
        <p:spPr>
          <a:xfrm>
            <a:off x="1026826" y="2856500"/>
            <a:ext cx="10239400" cy="684671"/>
          </a:xfrm>
          <a:prstGeom prst="rect">
            <a:avLst/>
          </a:prstGeom>
        </p:spPr>
      </p:pic>
      <p:pic>
        <p:nvPicPr>
          <p:cNvPr id="6" name="Imagen 5">
            <a:extLst>
              <a:ext uri="{FF2B5EF4-FFF2-40B4-BE49-F238E27FC236}">
                <a16:creationId xmlns:a16="http://schemas.microsoft.com/office/drawing/2014/main" id="{D3C6B7FE-FDE7-9F05-610D-C2A2A4A3D2CC}"/>
              </a:ext>
            </a:extLst>
          </p:cNvPr>
          <p:cNvPicPr>
            <a:picLocks noChangeAspect="1"/>
          </p:cNvPicPr>
          <p:nvPr/>
        </p:nvPicPr>
        <p:blipFill>
          <a:blip r:embed="rId3"/>
          <a:stretch>
            <a:fillRect/>
          </a:stretch>
        </p:blipFill>
        <p:spPr>
          <a:xfrm>
            <a:off x="9608694" y="548640"/>
            <a:ext cx="1566808" cy="499915"/>
          </a:xfrm>
          <a:prstGeom prst="rect">
            <a:avLst/>
          </a:prstGeom>
        </p:spPr>
      </p:pic>
    </p:spTree>
    <p:extLst>
      <p:ext uri="{BB962C8B-B14F-4D97-AF65-F5344CB8AC3E}">
        <p14:creationId xmlns:p14="http://schemas.microsoft.com/office/powerpoint/2010/main" val="20200443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6FD881B-935E-4F85-FEC2-E33929BB4E3A}"/>
              </a:ext>
            </a:extLst>
          </p:cNvPr>
          <p:cNvSpPr>
            <a:spLocks noGrp="1"/>
          </p:cNvSpPr>
          <p:nvPr>
            <p:ph type="title"/>
          </p:nvPr>
        </p:nvSpPr>
        <p:spPr>
          <a:xfrm>
            <a:off x="612648" y="1114923"/>
            <a:ext cx="4621553" cy="1360728"/>
          </a:xfrm>
        </p:spPr>
        <p:txBody>
          <a:bodyPr anchor="b">
            <a:normAutofit/>
          </a:bodyPr>
          <a:lstStyle/>
          <a:p>
            <a:r>
              <a:rPr lang="es-ES" dirty="0"/>
              <a:t>5. </a:t>
            </a:r>
            <a:r>
              <a:rPr lang="es-ES" dirty="0" err="1"/>
              <a:t>Slicing</a:t>
            </a:r>
            <a:r>
              <a:rPr lang="es-ES" dirty="0"/>
              <a:t> Pandas </a:t>
            </a:r>
            <a:r>
              <a:rPr lang="es-ES" dirty="0" err="1"/>
              <a:t>Dataframes</a:t>
            </a:r>
            <a:endParaRPr lang="es-ES" dirty="0"/>
          </a:p>
        </p:txBody>
      </p:sp>
      <p:sp>
        <p:nvSpPr>
          <p:cNvPr id="3" name="Marcador de contenido 2">
            <a:extLst>
              <a:ext uri="{FF2B5EF4-FFF2-40B4-BE49-F238E27FC236}">
                <a16:creationId xmlns:a16="http://schemas.microsoft.com/office/drawing/2014/main" id="{00DC7CDA-03FE-C20D-F7A1-73CF783AF764}"/>
              </a:ext>
            </a:extLst>
          </p:cNvPr>
          <p:cNvSpPr>
            <a:spLocks noGrp="1"/>
          </p:cNvSpPr>
          <p:nvPr>
            <p:ph idx="1"/>
          </p:nvPr>
        </p:nvSpPr>
        <p:spPr>
          <a:xfrm>
            <a:off x="111682" y="2673999"/>
            <a:ext cx="4621553" cy="3159018"/>
          </a:xfrm>
        </p:spPr>
        <p:txBody>
          <a:bodyPr>
            <a:normAutofit/>
          </a:bodyPr>
          <a:lstStyle/>
          <a:p>
            <a:r>
              <a:rPr lang="es-ES" sz="1800" dirty="0"/>
              <a:t>A Pandas </a:t>
            </a:r>
            <a:r>
              <a:rPr lang="es-ES" sz="1800" dirty="0" err="1"/>
              <a:t>Dataframe</a:t>
            </a:r>
            <a:r>
              <a:rPr lang="es-ES" sz="1800" dirty="0"/>
              <a:t> </a:t>
            </a:r>
            <a:r>
              <a:rPr lang="es-ES" sz="1800" dirty="0" err="1"/>
              <a:t>is</a:t>
            </a:r>
            <a:r>
              <a:rPr lang="es-ES" sz="1800" dirty="0"/>
              <a:t> </a:t>
            </a:r>
            <a:r>
              <a:rPr lang="es-ES" sz="1800" dirty="0" err="1"/>
              <a:t>an</a:t>
            </a:r>
            <a:r>
              <a:rPr lang="es-ES" sz="1800" dirty="0"/>
              <a:t> </a:t>
            </a:r>
            <a:r>
              <a:rPr lang="es-ES" sz="1800" dirty="0" err="1"/>
              <a:t>x,y</a:t>
            </a:r>
            <a:r>
              <a:rPr lang="es-ES" sz="1800" dirty="0"/>
              <a:t> </a:t>
            </a:r>
            <a:r>
              <a:rPr lang="es-ES" sz="1800" dirty="0" err="1"/>
              <a:t>Matric</a:t>
            </a:r>
            <a:r>
              <a:rPr lang="es-ES" sz="1800" dirty="0"/>
              <a:t> </a:t>
            </a:r>
            <a:r>
              <a:rPr lang="es-ES" sz="1800" dirty="0" err="1"/>
              <a:t>that</a:t>
            </a:r>
            <a:r>
              <a:rPr lang="es-ES" sz="1800" dirty="0"/>
              <a:t> </a:t>
            </a:r>
            <a:r>
              <a:rPr lang="es-ES" sz="1800" dirty="0" err="1"/>
              <a:t>contains</a:t>
            </a:r>
            <a:r>
              <a:rPr lang="es-ES" sz="1800" dirty="0"/>
              <a:t> </a:t>
            </a:r>
            <a:r>
              <a:rPr lang="es-ES" sz="1800" dirty="0" err="1"/>
              <a:t>Rows</a:t>
            </a:r>
            <a:r>
              <a:rPr lang="es-ES" sz="1800" dirty="0"/>
              <a:t> and </a:t>
            </a:r>
            <a:r>
              <a:rPr lang="es-ES" sz="1800" dirty="0" err="1"/>
              <a:t>Columns</a:t>
            </a:r>
            <a:r>
              <a:rPr lang="es-ES" sz="1800" dirty="0"/>
              <a:t>. </a:t>
            </a:r>
            <a:r>
              <a:rPr lang="es-ES" sz="1800" dirty="0" err="1"/>
              <a:t>We</a:t>
            </a:r>
            <a:r>
              <a:rPr lang="es-ES" sz="1800" dirty="0"/>
              <a:t> can </a:t>
            </a:r>
            <a:r>
              <a:rPr lang="es-ES" sz="1800" dirty="0" err="1"/>
              <a:t>select</a:t>
            </a:r>
            <a:r>
              <a:rPr lang="es-ES" sz="1800" dirty="0"/>
              <a:t> </a:t>
            </a:r>
            <a:r>
              <a:rPr lang="es-ES" sz="1800" dirty="0" err="1"/>
              <a:t>both</a:t>
            </a:r>
            <a:r>
              <a:rPr lang="es-ES" sz="1800" dirty="0"/>
              <a:t>!</a:t>
            </a:r>
          </a:p>
          <a:p>
            <a:r>
              <a:rPr lang="es-ES" sz="1800" b="1" dirty="0">
                <a:solidFill>
                  <a:srgbClr val="00B0F0"/>
                </a:solidFill>
              </a:rPr>
              <a:t>5.1. </a:t>
            </a:r>
            <a:r>
              <a:rPr lang="es-ES" sz="1800" b="1" dirty="0" err="1">
                <a:solidFill>
                  <a:srgbClr val="00B0F0"/>
                </a:solidFill>
              </a:rPr>
              <a:t>Slicing</a:t>
            </a:r>
            <a:r>
              <a:rPr lang="es-ES" sz="1800" b="1" dirty="0">
                <a:solidFill>
                  <a:srgbClr val="00B0F0"/>
                </a:solidFill>
              </a:rPr>
              <a:t> </a:t>
            </a:r>
            <a:r>
              <a:rPr lang="es-ES" sz="1800" b="1" dirty="0" err="1">
                <a:solidFill>
                  <a:srgbClr val="00B0F0"/>
                </a:solidFill>
              </a:rPr>
              <a:t>Columns</a:t>
            </a:r>
            <a:r>
              <a:rPr lang="es-ES" sz="1800" dirty="0"/>
              <a:t>. </a:t>
            </a:r>
            <a:r>
              <a:rPr lang="es-ES" sz="1800" dirty="0" err="1"/>
              <a:t>We</a:t>
            </a:r>
            <a:r>
              <a:rPr lang="es-ES" sz="1800" dirty="0"/>
              <a:t> can </a:t>
            </a:r>
            <a:r>
              <a:rPr lang="es-ES" sz="1800" dirty="0" err="1"/>
              <a:t>slice</a:t>
            </a:r>
            <a:r>
              <a:rPr lang="es-ES" sz="1800" dirty="0"/>
              <a:t> </a:t>
            </a:r>
            <a:r>
              <a:rPr lang="es-ES" sz="1800" dirty="0" err="1"/>
              <a:t>columns</a:t>
            </a:r>
            <a:r>
              <a:rPr lang="es-ES" sz="1800" dirty="0"/>
              <a:t> in </a:t>
            </a:r>
            <a:r>
              <a:rPr lang="es-ES" sz="1800" dirty="0" err="1"/>
              <a:t>two</a:t>
            </a:r>
            <a:r>
              <a:rPr lang="es-ES" sz="1800" dirty="0"/>
              <a:t> </a:t>
            </a:r>
            <a:r>
              <a:rPr lang="es-ES" sz="1800" dirty="0" err="1"/>
              <a:t>different</a:t>
            </a:r>
            <a:r>
              <a:rPr lang="es-ES" sz="1800" dirty="0"/>
              <a:t> </a:t>
            </a:r>
            <a:r>
              <a:rPr lang="es-ES" sz="1800" dirty="0" err="1"/>
              <a:t>ways</a:t>
            </a:r>
            <a:r>
              <a:rPr lang="es-ES" sz="1800" dirty="0"/>
              <a:t>:</a:t>
            </a:r>
          </a:p>
          <a:p>
            <a:pPr lvl="2">
              <a:buFont typeface="Wingdings" panose="05000000000000000000" pitchFamily="2" charset="2"/>
              <a:buChar char="v"/>
            </a:pPr>
            <a:r>
              <a:rPr lang="es-ES" sz="1800" dirty="0"/>
              <a:t> </a:t>
            </a:r>
            <a:r>
              <a:rPr lang="es-ES" sz="1800" b="1" dirty="0" err="1"/>
              <a:t>Using</a:t>
            </a:r>
            <a:r>
              <a:rPr lang="es-ES" sz="1800" b="1" dirty="0"/>
              <a:t> </a:t>
            </a:r>
            <a:r>
              <a:rPr lang="es-ES" sz="1800" b="1" dirty="0" err="1"/>
              <a:t>the</a:t>
            </a:r>
            <a:r>
              <a:rPr lang="es-ES" sz="1800" b="1" dirty="0"/>
              <a:t> </a:t>
            </a:r>
            <a:r>
              <a:rPr lang="es-ES" sz="1800" b="1" dirty="0" err="1"/>
              <a:t>Column</a:t>
            </a:r>
            <a:r>
              <a:rPr lang="es-ES" sz="1800" b="1" dirty="0"/>
              <a:t> </a:t>
            </a:r>
            <a:r>
              <a:rPr lang="es-ES" sz="1800" b="1" dirty="0" err="1"/>
              <a:t>Name</a:t>
            </a:r>
            <a:endParaRPr lang="es-ES" sz="1800" b="1" dirty="0"/>
          </a:p>
          <a:p>
            <a:pPr marL="0" indent="0">
              <a:buNone/>
            </a:pPr>
            <a:endParaRPr lang="es-ES" sz="1800" dirty="0"/>
          </a:p>
        </p:txBody>
      </p:sp>
      <p:pic>
        <p:nvPicPr>
          <p:cNvPr id="8" name="Imagen 7">
            <a:extLst>
              <a:ext uri="{FF2B5EF4-FFF2-40B4-BE49-F238E27FC236}">
                <a16:creationId xmlns:a16="http://schemas.microsoft.com/office/drawing/2014/main" id="{18A5758B-95C0-94BC-8CC3-FE79509697D2}"/>
              </a:ext>
            </a:extLst>
          </p:cNvPr>
          <p:cNvPicPr>
            <a:picLocks noChangeAspect="1"/>
          </p:cNvPicPr>
          <p:nvPr/>
        </p:nvPicPr>
        <p:blipFill>
          <a:blip r:embed="rId2"/>
          <a:stretch>
            <a:fillRect/>
          </a:stretch>
        </p:blipFill>
        <p:spPr>
          <a:xfrm>
            <a:off x="4733235" y="727023"/>
            <a:ext cx="7251493" cy="5801193"/>
          </a:xfrm>
          <a:prstGeom prst="rect">
            <a:avLst/>
          </a:prstGeom>
        </p:spPr>
      </p:pic>
      <p:pic>
        <p:nvPicPr>
          <p:cNvPr id="9" name="Imagen 8">
            <a:extLst>
              <a:ext uri="{FF2B5EF4-FFF2-40B4-BE49-F238E27FC236}">
                <a16:creationId xmlns:a16="http://schemas.microsoft.com/office/drawing/2014/main" id="{5672EC8E-C782-3911-0A06-904E1BB29916}"/>
              </a:ext>
            </a:extLst>
          </p:cNvPr>
          <p:cNvPicPr>
            <a:picLocks noChangeAspect="1"/>
          </p:cNvPicPr>
          <p:nvPr/>
        </p:nvPicPr>
        <p:blipFill>
          <a:blip r:embed="rId3"/>
          <a:stretch>
            <a:fillRect/>
          </a:stretch>
        </p:blipFill>
        <p:spPr>
          <a:xfrm>
            <a:off x="10193312" y="194629"/>
            <a:ext cx="1199548" cy="382735"/>
          </a:xfrm>
          <a:prstGeom prst="rect">
            <a:avLst/>
          </a:prstGeom>
        </p:spPr>
      </p:pic>
    </p:spTree>
    <p:extLst>
      <p:ext uri="{BB962C8B-B14F-4D97-AF65-F5344CB8AC3E}">
        <p14:creationId xmlns:p14="http://schemas.microsoft.com/office/powerpoint/2010/main" val="17468407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AB59433-F972-9C0B-E780-711C013D5739}"/>
              </a:ext>
            </a:extLst>
          </p:cNvPr>
          <p:cNvSpPr>
            <a:spLocks noGrp="1"/>
          </p:cNvSpPr>
          <p:nvPr>
            <p:ph idx="1"/>
          </p:nvPr>
        </p:nvSpPr>
        <p:spPr/>
        <p:txBody>
          <a:bodyPr/>
          <a:lstStyle/>
          <a:p>
            <a:r>
              <a:rPr lang="es-ES" dirty="0"/>
              <a:t>And </a:t>
            </a:r>
            <a:r>
              <a:rPr lang="es-ES" dirty="0" err="1"/>
              <a:t>we</a:t>
            </a:r>
            <a:r>
              <a:rPr lang="es-ES" dirty="0"/>
              <a:t> can </a:t>
            </a:r>
            <a:r>
              <a:rPr lang="es-ES" dirty="0" err="1"/>
              <a:t>also</a:t>
            </a:r>
            <a:r>
              <a:rPr lang="es-ES" dirty="0"/>
              <a:t> </a:t>
            </a:r>
            <a:r>
              <a:rPr lang="es-ES" dirty="0" err="1"/>
              <a:t>select</a:t>
            </a:r>
            <a:r>
              <a:rPr lang="es-ES" dirty="0"/>
              <a:t> more tan </a:t>
            </a:r>
            <a:r>
              <a:rPr lang="es-ES" dirty="0" err="1"/>
              <a:t>one</a:t>
            </a:r>
            <a:r>
              <a:rPr lang="es-ES" dirty="0"/>
              <a:t> </a:t>
            </a:r>
            <a:r>
              <a:rPr lang="es-ES" dirty="0" err="1"/>
              <a:t>column</a:t>
            </a:r>
            <a:r>
              <a:rPr lang="es-ES" dirty="0"/>
              <a:t> </a:t>
            </a:r>
            <a:r>
              <a:rPr lang="es-ES" dirty="0" err="1"/>
              <a:t>name</a:t>
            </a:r>
            <a:r>
              <a:rPr lang="es-ES" dirty="0"/>
              <a:t>.</a:t>
            </a:r>
          </a:p>
          <a:p>
            <a:endParaRPr lang="es-ES" dirty="0"/>
          </a:p>
        </p:txBody>
      </p:sp>
      <p:pic>
        <p:nvPicPr>
          <p:cNvPr id="5" name="Imagen 4">
            <a:extLst>
              <a:ext uri="{FF2B5EF4-FFF2-40B4-BE49-F238E27FC236}">
                <a16:creationId xmlns:a16="http://schemas.microsoft.com/office/drawing/2014/main" id="{1073B386-4FB8-D90D-C016-CE5B6C7A7F1D}"/>
              </a:ext>
            </a:extLst>
          </p:cNvPr>
          <p:cNvPicPr>
            <a:picLocks noChangeAspect="1"/>
          </p:cNvPicPr>
          <p:nvPr/>
        </p:nvPicPr>
        <p:blipFill>
          <a:blip r:embed="rId2"/>
          <a:stretch>
            <a:fillRect/>
          </a:stretch>
        </p:blipFill>
        <p:spPr>
          <a:xfrm>
            <a:off x="1535869" y="2388799"/>
            <a:ext cx="8217009" cy="2490499"/>
          </a:xfrm>
          <a:prstGeom prst="rect">
            <a:avLst/>
          </a:prstGeom>
        </p:spPr>
      </p:pic>
      <p:pic>
        <p:nvPicPr>
          <p:cNvPr id="6" name="Imagen 5">
            <a:extLst>
              <a:ext uri="{FF2B5EF4-FFF2-40B4-BE49-F238E27FC236}">
                <a16:creationId xmlns:a16="http://schemas.microsoft.com/office/drawing/2014/main" id="{F5897E51-12EF-0177-91BF-B99598AEE73B}"/>
              </a:ext>
            </a:extLst>
          </p:cNvPr>
          <p:cNvPicPr>
            <a:picLocks noChangeAspect="1"/>
          </p:cNvPicPr>
          <p:nvPr/>
        </p:nvPicPr>
        <p:blipFill>
          <a:blip r:embed="rId3"/>
          <a:stretch>
            <a:fillRect/>
          </a:stretch>
        </p:blipFill>
        <p:spPr>
          <a:xfrm>
            <a:off x="9396485" y="548640"/>
            <a:ext cx="1621621" cy="517404"/>
          </a:xfrm>
          <a:prstGeom prst="rect">
            <a:avLst/>
          </a:prstGeom>
        </p:spPr>
      </p:pic>
    </p:spTree>
    <p:extLst>
      <p:ext uri="{BB962C8B-B14F-4D97-AF65-F5344CB8AC3E}">
        <p14:creationId xmlns:p14="http://schemas.microsoft.com/office/powerpoint/2010/main" val="4134365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F4798AF-B696-4B2C-7D61-54F5E2CED2C8}"/>
              </a:ext>
            </a:extLst>
          </p:cNvPr>
          <p:cNvSpPr>
            <a:spLocks noGrp="1"/>
          </p:cNvSpPr>
          <p:nvPr>
            <p:ph type="title"/>
          </p:nvPr>
        </p:nvSpPr>
        <p:spPr/>
        <p:txBody>
          <a:bodyPr/>
          <a:lstStyle/>
          <a:p>
            <a:r>
              <a:rPr lang="es-ES" dirty="0" err="1"/>
              <a:t>Why</a:t>
            </a:r>
            <a:r>
              <a:rPr lang="es-ES" dirty="0"/>
              <a:t> Python?</a:t>
            </a:r>
          </a:p>
        </p:txBody>
      </p:sp>
      <p:graphicFrame>
        <p:nvGraphicFramePr>
          <p:cNvPr id="4" name="Content Placeholder 2">
            <a:extLst>
              <a:ext uri="{FF2B5EF4-FFF2-40B4-BE49-F238E27FC236}">
                <a16:creationId xmlns:a16="http://schemas.microsoft.com/office/drawing/2014/main" id="{47EB9FD9-73B4-5A2B-08E1-B82E379AB489}"/>
              </a:ext>
            </a:extLst>
          </p:cNvPr>
          <p:cNvGraphicFramePr>
            <a:graphicFrameLocks/>
          </p:cNvGraphicFramePr>
          <p:nvPr>
            <p:extLst>
              <p:ext uri="{D42A27DB-BD31-4B8C-83A1-F6EECF244321}">
                <p14:modId xmlns:p14="http://schemas.microsoft.com/office/powerpoint/2010/main" val="2534005964"/>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91655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8C3F1-A2F0-559B-9018-489EA52563AC}"/>
              </a:ext>
            </a:extLst>
          </p:cNvPr>
          <p:cNvSpPr>
            <a:spLocks noGrp="1"/>
          </p:cNvSpPr>
          <p:nvPr>
            <p:ph type="title"/>
          </p:nvPr>
        </p:nvSpPr>
        <p:spPr/>
        <p:txBody>
          <a:bodyPr/>
          <a:lstStyle/>
          <a:p>
            <a:r>
              <a:rPr lang="es-ES" dirty="0" err="1"/>
              <a:t>Loc</a:t>
            </a:r>
            <a:r>
              <a:rPr lang="es-ES" dirty="0"/>
              <a:t> and </a:t>
            </a:r>
            <a:r>
              <a:rPr lang="es-ES" dirty="0" err="1"/>
              <a:t>Iloc</a:t>
            </a:r>
            <a:r>
              <a:rPr lang="es-ES" dirty="0"/>
              <a:t>. </a:t>
            </a:r>
            <a:r>
              <a:rPr lang="es-ES" dirty="0" err="1"/>
              <a:t>Slice</a:t>
            </a:r>
            <a:r>
              <a:rPr lang="es-ES" dirty="0"/>
              <a:t> </a:t>
            </a:r>
            <a:r>
              <a:rPr lang="es-ES" dirty="0" err="1"/>
              <a:t>both</a:t>
            </a:r>
            <a:r>
              <a:rPr lang="es-ES" dirty="0"/>
              <a:t> </a:t>
            </a:r>
            <a:r>
              <a:rPr lang="es-ES" dirty="0" err="1"/>
              <a:t>columns</a:t>
            </a:r>
            <a:r>
              <a:rPr lang="es-ES" dirty="0"/>
              <a:t> and </a:t>
            </a:r>
            <a:r>
              <a:rPr lang="es-ES" dirty="0" err="1"/>
              <a:t>rows</a:t>
            </a:r>
            <a:endParaRPr lang="es-ES" dirty="0"/>
          </a:p>
        </p:txBody>
      </p:sp>
      <p:sp>
        <p:nvSpPr>
          <p:cNvPr id="3" name="Marcador de contenido 2">
            <a:extLst>
              <a:ext uri="{FF2B5EF4-FFF2-40B4-BE49-F238E27FC236}">
                <a16:creationId xmlns:a16="http://schemas.microsoft.com/office/drawing/2014/main" id="{86F61B58-936D-B771-F7D2-071552B774BB}"/>
              </a:ext>
            </a:extLst>
          </p:cNvPr>
          <p:cNvSpPr>
            <a:spLocks noGrp="1"/>
          </p:cNvSpPr>
          <p:nvPr>
            <p:ph idx="1"/>
          </p:nvPr>
        </p:nvSpPr>
        <p:spPr/>
        <p:txBody>
          <a:bodyPr/>
          <a:lstStyle/>
          <a:p>
            <a:r>
              <a:rPr lang="es-ES" dirty="0" err="1"/>
              <a:t>It</a:t>
            </a:r>
            <a:r>
              <a:rPr lang="es-ES" dirty="0"/>
              <a:t> </a:t>
            </a:r>
            <a:r>
              <a:rPr lang="es-ES" dirty="0" err="1"/>
              <a:t>is</a:t>
            </a:r>
            <a:r>
              <a:rPr lang="es-ES" dirty="0"/>
              <a:t> </a:t>
            </a:r>
            <a:r>
              <a:rPr lang="es-ES" dirty="0" err="1"/>
              <a:t>very</a:t>
            </a:r>
            <a:r>
              <a:rPr lang="es-ES" dirty="0"/>
              <a:t> similar </a:t>
            </a:r>
            <a:r>
              <a:rPr lang="es-ES" dirty="0" err="1"/>
              <a:t>to</a:t>
            </a:r>
            <a:r>
              <a:rPr lang="es-ES" dirty="0"/>
              <a:t> </a:t>
            </a:r>
            <a:r>
              <a:rPr lang="es-ES" dirty="0" err="1"/>
              <a:t>the</a:t>
            </a:r>
            <a:r>
              <a:rPr lang="es-ES" dirty="0"/>
              <a:t> </a:t>
            </a:r>
            <a:r>
              <a:rPr lang="es-ES" dirty="0" err="1"/>
              <a:t>numpy</a:t>
            </a:r>
            <a:r>
              <a:rPr lang="es-ES" dirty="0"/>
              <a:t> </a:t>
            </a:r>
            <a:r>
              <a:rPr lang="es-ES" dirty="0" err="1"/>
              <a:t>matrix</a:t>
            </a:r>
            <a:r>
              <a:rPr lang="es-ES" dirty="0"/>
              <a:t> </a:t>
            </a:r>
            <a:r>
              <a:rPr lang="es-ES" dirty="0" err="1"/>
              <a:t>slicing</a:t>
            </a:r>
            <a:r>
              <a:rPr lang="es-ES" dirty="0"/>
              <a:t> [</a:t>
            </a:r>
            <a:r>
              <a:rPr lang="es-ES" dirty="0" err="1"/>
              <a:t>rows</a:t>
            </a:r>
            <a:r>
              <a:rPr lang="es-ES" dirty="0"/>
              <a:t> : </a:t>
            </a:r>
            <a:r>
              <a:rPr lang="es-ES" dirty="0" err="1"/>
              <a:t>colums</a:t>
            </a:r>
            <a:r>
              <a:rPr lang="es-ES" dirty="0"/>
              <a:t>]. So, [0:4, 0:3] </a:t>
            </a:r>
            <a:r>
              <a:rPr lang="es-ES" dirty="0" err="1"/>
              <a:t>means</a:t>
            </a:r>
            <a:r>
              <a:rPr lang="es-ES" dirty="0"/>
              <a:t> </a:t>
            </a:r>
            <a:r>
              <a:rPr lang="es-ES" dirty="0" err="1"/>
              <a:t>that</a:t>
            </a:r>
            <a:r>
              <a:rPr lang="es-ES" dirty="0"/>
              <a:t> </a:t>
            </a:r>
            <a:r>
              <a:rPr lang="es-ES" dirty="0" err="1"/>
              <a:t>we</a:t>
            </a:r>
            <a:r>
              <a:rPr lang="es-ES" dirty="0"/>
              <a:t> are </a:t>
            </a:r>
            <a:r>
              <a:rPr lang="es-ES" dirty="0" err="1"/>
              <a:t>selecting</a:t>
            </a:r>
            <a:r>
              <a:rPr lang="es-ES" dirty="0"/>
              <a:t> </a:t>
            </a:r>
            <a:r>
              <a:rPr lang="es-ES" dirty="0" err="1"/>
              <a:t>rows</a:t>
            </a:r>
            <a:r>
              <a:rPr lang="es-ES" dirty="0"/>
              <a:t> 0-4, and </a:t>
            </a:r>
            <a:r>
              <a:rPr lang="es-ES" dirty="0" err="1"/>
              <a:t>columns</a:t>
            </a:r>
            <a:r>
              <a:rPr lang="es-ES" dirty="0"/>
              <a:t> 0-3.</a:t>
            </a:r>
          </a:p>
          <a:p>
            <a:endParaRPr lang="es-ES" dirty="0"/>
          </a:p>
        </p:txBody>
      </p:sp>
      <p:pic>
        <p:nvPicPr>
          <p:cNvPr id="5" name="Imagen 4">
            <a:extLst>
              <a:ext uri="{FF2B5EF4-FFF2-40B4-BE49-F238E27FC236}">
                <a16:creationId xmlns:a16="http://schemas.microsoft.com/office/drawing/2014/main" id="{152A9828-613F-D8F1-76CB-192A641A4716}"/>
              </a:ext>
            </a:extLst>
          </p:cNvPr>
          <p:cNvPicPr>
            <a:picLocks noChangeAspect="1"/>
          </p:cNvPicPr>
          <p:nvPr/>
        </p:nvPicPr>
        <p:blipFill>
          <a:blip r:embed="rId2"/>
          <a:stretch>
            <a:fillRect/>
          </a:stretch>
        </p:blipFill>
        <p:spPr>
          <a:xfrm>
            <a:off x="380743" y="2582267"/>
            <a:ext cx="8591501" cy="2521883"/>
          </a:xfrm>
          <a:prstGeom prst="rect">
            <a:avLst/>
          </a:prstGeom>
        </p:spPr>
      </p:pic>
      <p:pic>
        <p:nvPicPr>
          <p:cNvPr id="7" name="Imagen 6">
            <a:extLst>
              <a:ext uri="{FF2B5EF4-FFF2-40B4-BE49-F238E27FC236}">
                <a16:creationId xmlns:a16="http://schemas.microsoft.com/office/drawing/2014/main" id="{EC47A273-9953-41E8-509B-3F24CC8036E9}"/>
              </a:ext>
            </a:extLst>
          </p:cNvPr>
          <p:cNvPicPr>
            <a:picLocks noChangeAspect="1"/>
          </p:cNvPicPr>
          <p:nvPr/>
        </p:nvPicPr>
        <p:blipFill>
          <a:blip r:embed="rId3"/>
          <a:stretch>
            <a:fillRect/>
          </a:stretch>
        </p:blipFill>
        <p:spPr>
          <a:xfrm>
            <a:off x="3314262" y="4553050"/>
            <a:ext cx="8877738" cy="1699805"/>
          </a:xfrm>
          <a:prstGeom prst="rect">
            <a:avLst/>
          </a:prstGeom>
        </p:spPr>
      </p:pic>
      <p:pic>
        <p:nvPicPr>
          <p:cNvPr id="8" name="Imagen 7">
            <a:extLst>
              <a:ext uri="{FF2B5EF4-FFF2-40B4-BE49-F238E27FC236}">
                <a16:creationId xmlns:a16="http://schemas.microsoft.com/office/drawing/2014/main" id="{E72E7216-1B9F-3C30-F76B-9EE84BA5835B}"/>
              </a:ext>
            </a:extLst>
          </p:cNvPr>
          <p:cNvPicPr>
            <a:picLocks noChangeAspect="1"/>
          </p:cNvPicPr>
          <p:nvPr/>
        </p:nvPicPr>
        <p:blipFill>
          <a:blip r:embed="rId4"/>
          <a:stretch>
            <a:fillRect/>
          </a:stretch>
        </p:blipFill>
        <p:spPr>
          <a:xfrm>
            <a:off x="10235935" y="272621"/>
            <a:ext cx="1621621" cy="517404"/>
          </a:xfrm>
          <a:prstGeom prst="rect">
            <a:avLst/>
          </a:prstGeom>
        </p:spPr>
      </p:pic>
    </p:spTree>
    <p:extLst>
      <p:ext uri="{BB962C8B-B14F-4D97-AF65-F5344CB8AC3E}">
        <p14:creationId xmlns:p14="http://schemas.microsoft.com/office/powerpoint/2010/main" val="9838166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7E660-096A-A851-EBA3-622C0F4B41BC}"/>
              </a:ext>
            </a:extLst>
          </p:cNvPr>
          <p:cNvSpPr>
            <a:spLocks noGrp="1"/>
          </p:cNvSpPr>
          <p:nvPr>
            <p:ph type="title"/>
          </p:nvPr>
        </p:nvSpPr>
        <p:spPr/>
        <p:txBody>
          <a:bodyPr/>
          <a:lstStyle/>
          <a:p>
            <a:r>
              <a:rPr lang="es-ES" dirty="0" err="1">
                <a:solidFill>
                  <a:srgbClr val="00B0F0"/>
                </a:solidFill>
              </a:rPr>
              <a:t>Iloc</a:t>
            </a:r>
            <a:r>
              <a:rPr lang="es-ES" dirty="0">
                <a:solidFill>
                  <a:srgbClr val="00B0F0"/>
                </a:solidFill>
              </a:rPr>
              <a:t>.</a:t>
            </a:r>
            <a:r>
              <a:rPr lang="es-ES" dirty="0"/>
              <a:t> </a:t>
            </a:r>
            <a:r>
              <a:rPr lang="es-ES" dirty="0" err="1"/>
              <a:t>Integer-location</a:t>
            </a:r>
            <a:endParaRPr lang="es-ES" dirty="0"/>
          </a:p>
        </p:txBody>
      </p:sp>
      <p:sp>
        <p:nvSpPr>
          <p:cNvPr id="3" name="Marcador de contenido 2">
            <a:extLst>
              <a:ext uri="{FF2B5EF4-FFF2-40B4-BE49-F238E27FC236}">
                <a16:creationId xmlns:a16="http://schemas.microsoft.com/office/drawing/2014/main" id="{7C97BB4D-778D-4101-184F-70C717566813}"/>
              </a:ext>
            </a:extLst>
          </p:cNvPr>
          <p:cNvSpPr>
            <a:spLocks noGrp="1"/>
          </p:cNvSpPr>
          <p:nvPr>
            <p:ph idx="1"/>
          </p:nvPr>
        </p:nvSpPr>
        <p:spPr/>
        <p:txBody>
          <a:bodyPr/>
          <a:lstStyle/>
          <a:p>
            <a:r>
              <a:rPr lang="es-ES" dirty="0" err="1"/>
              <a:t>Iloc</a:t>
            </a:r>
            <a:r>
              <a:rPr lang="es-ES" dirty="0"/>
              <a:t> uses </a:t>
            </a:r>
            <a:r>
              <a:rPr lang="es-ES" dirty="0" err="1"/>
              <a:t>integers</a:t>
            </a:r>
            <a:r>
              <a:rPr lang="es-ES" dirty="0"/>
              <a:t> </a:t>
            </a:r>
            <a:r>
              <a:rPr lang="es-ES" dirty="0" err="1"/>
              <a:t>to</a:t>
            </a:r>
            <a:r>
              <a:rPr lang="es-ES" dirty="0"/>
              <a:t> </a:t>
            </a:r>
            <a:r>
              <a:rPr lang="es-ES" dirty="0" err="1"/>
              <a:t>indicate</a:t>
            </a:r>
            <a:r>
              <a:rPr lang="es-ES" dirty="0"/>
              <a:t> </a:t>
            </a:r>
            <a:r>
              <a:rPr lang="es-ES" dirty="0" err="1"/>
              <a:t>how</a:t>
            </a:r>
            <a:r>
              <a:rPr lang="es-ES" dirty="0"/>
              <a:t> </a:t>
            </a:r>
            <a:r>
              <a:rPr lang="es-ES" dirty="0" err="1"/>
              <a:t>we</a:t>
            </a:r>
            <a:r>
              <a:rPr lang="es-ES" dirty="0"/>
              <a:t> </a:t>
            </a:r>
            <a:r>
              <a:rPr lang="es-ES" dirty="0" err="1"/>
              <a:t>slice</a:t>
            </a:r>
            <a:r>
              <a:rPr lang="es-ES" dirty="0"/>
              <a:t> </a:t>
            </a:r>
            <a:r>
              <a:rPr lang="es-ES" dirty="0" err="1"/>
              <a:t>things</a:t>
            </a:r>
            <a:r>
              <a:rPr lang="es-ES" dirty="0"/>
              <a:t>. </a:t>
            </a:r>
            <a:r>
              <a:rPr lang="es-ES" dirty="0" err="1"/>
              <a:t>We</a:t>
            </a:r>
            <a:r>
              <a:rPr lang="es-ES" dirty="0"/>
              <a:t> use a </a:t>
            </a:r>
            <a:r>
              <a:rPr lang="es-ES" dirty="0" err="1"/>
              <a:t>bracket</a:t>
            </a:r>
            <a:r>
              <a:rPr lang="es-ES" dirty="0"/>
              <a:t> [</a:t>
            </a:r>
            <a:r>
              <a:rPr lang="es-ES" dirty="0" err="1"/>
              <a:t>rows:columns</a:t>
            </a:r>
            <a:r>
              <a:rPr lang="es-ES" dirty="0"/>
              <a:t>], and </a:t>
            </a:r>
            <a:r>
              <a:rPr lang="es-ES" dirty="0" err="1"/>
              <a:t>inside</a:t>
            </a:r>
            <a:r>
              <a:rPr lang="es-ES" dirty="0"/>
              <a:t> </a:t>
            </a:r>
            <a:r>
              <a:rPr lang="es-ES" dirty="0" err="1"/>
              <a:t>the</a:t>
            </a:r>
            <a:r>
              <a:rPr lang="es-ES" dirty="0"/>
              <a:t> </a:t>
            </a:r>
            <a:r>
              <a:rPr lang="es-ES" dirty="0" err="1"/>
              <a:t>numbers</a:t>
            </a:r>
            <a:r>
              <a:rPr lang="es-ES" dirty="0"/>
              <a:t> </a:t>
            </a:r>
            <a:r>
              <a:rPr lang="es-ES" dirty="0" err="1"/>
              <a:t>that</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select</a:t>
            </a:r>
            <a:r>
              <a:rPr lang="es-ES" dirty="0"/>
              <a:t>. </a:t>
            </a:r>
          </a:p>
          <a:p>
            <a:r>
              <a:rPr lang="es-ES" dirty="0" err="1"/>
              <a:t>If</a:t>
            </a:r>
            <a:r>
              <a:rPr lang="es-ES" dirty="0"/>
              <a:t> </a:t>
            </a:r>
            <a:r>
              <a:rPr lang="es-ES" dirty="0" err="1"/>
              <a:t>we</a:t>
            </a:r>
            <a:r>
              <a:rPr lang="es-ES" dirty="0"/>
              <a:t> </a:t>
            </a:r>
            <a:r>
              <a:rPr lang="es-ES" dirty="0" err="1"/>
              <a:t>only</a:t>
            </a:r>
            <a:r>
              <a:rPr lang="es-ES" dirty="0"/>
              <a:t> </a:t>
            </a:r>
            <a:r>
              <a:rPr lang="es-ES" dirty="0" err="1"/>
              <a:t>want</a:t>
            </a:r>
            <a:r>
              <a:rPr lang="es-ES" dirty="0"/>
              <a:t> </a:t>
            </a:r>
            <a:r>
              <a:rPr lang="es-ES" dirty="0" err="1"/>
              <a:t>to</a:t>
            </a:r>
            <a:r>
              <a:rPr lang="es-ES" dirty="0"/>
              <a:t> </a:t>
            </a:r>
            <a:r>
              <a:rPr lang="es-ES" dirty="0" err="1"/>
              <a:t>select</a:t>
            </a:r>
            <a:r>
              <a:rPr lang="es-ES" dirty="0"/>
              <a:t> </a:t>
            </a:r>
            <a:r>
              <a:rPr lang="es-ES" dirty="0" err="1"/>
              <a:t>the</a:t>
            </a:r>
            <a:r>
              <a:rPr lang="es-ES" dirty="0"/>
              <a:t> </a:t>
            </a:r>
            <a:r>
              <a:rPr lang="es-ES" dirty="0" err="1"/>
              <a:t>values</a:t>
            </a:r>
            <a:r>
              <a:rPr lang="es-ES" dirty="0"/>
              <a:t> </a:t>
            </a:r>
            <a:r>
              <a:rPr lang="es-ES" dirty="0" err="1"/>
              <a:t>of</a:t>
            </a:r>
            <a:r>
              <a:rPr lang="es-ES" dirty="0"/>
              <a:t> </a:t>
            </a:r>
            <a:r>
              <a:rPr lang="es-ES" dirty="0" err="1"/>
              <a:t>the</a:t>
            </a:r>
            <a:r>
              <a:rPr lang="es-ES" dirty="0"/>
              <a:t> </a:t>
            </a:r>
            <a:r>
              <a:rPr lang="es-ES" dirty="0" err="1"/>
              <a:t>first</a:t>
            </a:r>
            <a:r>
              <a:rPr lang="es-ES" dirty="0"/>
              <a:t> </a:t>
            </a:r>
            <a:r>
              <a:rPr lang="es-ES" dirty="0" err="1"/>
              <a:t>row</a:t>
            </a:r>
            <a:r>
              <a:rPr lang="es-ES" dirty="0"/>
              <a:t>, </a:t>
            </a:r>
            <a:r>
              <a:rPr lang="es-ES" dirty="0" err="1"/>
              <a:t>we</a:t>
            </a:r>
            <a:r>
              <a:rPr lang="es-ES" dirty="0"/>
              <a:t> </a:t>
            </a:r>
            <a:r>
              <a:rPr lang="es-ES" dirty="0" err="1"/>
              <a:t>will</a:t>
            </a:r>
            <a:r>
              <a:rPr lang="es-ES" dirty="0"/>
              <a:t> use [0, :]</a:t>
            </a:r>
          </a:p>
          <a:p>
            <a:endParaRPr lang="es-ES" dirty="0"/>
          </a:p>
          <a:p>
            <a:endParaRPr lang="es-ES" dirty="0"/>
          </a:p>
          <a:p>
            <a:endParaRPr lang="es-ES" dirty="0"/>
          </a:p>
          <a:p>
            <a:r>
              <a:rPr lang="es-ES" dirty="0" err="1"/>
              <a:t>If</a:t>
            </a:r>
            <a:r>
              <a:rPr lang="es-ES" dirty="0"/>
              <a:t> </a:t>
            </a:r>
            <a:r>
              <a:rPr lang="es-ES" dirty="0" err="1"/>
              <a:t>we</a:t>
            </a:r>
            <a:r>
              <a:rPr lang="es-ES" dirty="0"/>
              <a:t> </a:t>
            </a:r>
            <a:r>
              <a:rPr lang="es-ES" dirty="0" err="1"/>
              <a:t>only</a:t>
            </a:r>
            <a:r>
              <a:rPr lang="es-ES" dirty="0"/>
              <a:t> </a:t>
            </a:r>
            <a:r>
              <a:rPr lang="es-ES" dirty="0" err="1"/>
              <a:t>want</a:t>
            </a:r>
            <a:r>
              <a:rPr lang="es-ES" dirty="0"/>
              <a:t> </a:t>
            </a:r>
            <a:r>
              <a:rPr lang="es-ES" dirty="0" err="1"/>
              <a:t>to</a:t>
            </a:r>
            <a:r>
              <a:rPr lang="es-ES" dirty="0"/>
              <a:t> </a:t>
            </a:r>
            <a:r>
              <a:rPr lang="es-ES" dirty="0" err="1"/>
              <a:t>select</a:t>
            </a:r>
            <a:r>
              <a:rPr lang="es-ES" dirty="0"/>
              <a:t> </a:t>
            </a:r>
            <a:r>
              <a:rPr lang="es-ES" dirty="0" err="1"/>
              <a:t>the</a:t>
            </a:r>
            <a:r>
              <a:rPr lang="es-ES" dirty="0"/>
              <a:t> </a:t>
            </a:r>
            <a:r>
              <a:rPr lang="es-ES" dirty="0" err="1"/>
              <a:t>values</a:t>
            </a:r>
            <a:r>
              <a:rPr lang="es-ES" dirty="0"/>
              <a:t> </a:t>
            </a:r>
            <a:r>
              <a:rPr lang="es-ES" dirty="0" err="1"/>
              <a:t>of</a:t>
            </a:r>
            <a:r>
              <a:rPr lang="es-ES" dirty="0"/>
              <a:t> </a:t>
            </a:r>
            <a:r>
              <a:rPr lang="es-ES" dirty="0" err="1"/>
              <a:t>the</a:t>
            </a:r>
            <a:r>
              <a:rPr lang="es-ES" dirty="0"/>
              <a:t> </a:t>
            </a:r>
            <a:r>
              <a:rPr lang="es-ES" dirty="0" err="1"/>
              <a:t>first</a:t>
            </a:r>
            <a:r>
              <a:rPr lang="es-ES" dirty="0"/>
              <a:t> </a:t>
            </a:r>
            <a:r>
              <a:rPr lang="es-ES" dirty="0" err="1"/>
              <a:t>column</a:t>
            </a:r>
            <a:r>
              <a:rPr lang="es-ES" dirty="0"/>
              <a:t>, </a:t>
            </a:r>
            <a:r>
              <a:rPr lang="es-ES" dirty="0" err="1"/>
              <a:t>we</a:t>
            </a:r>
            <a:r>
              <a:rPr lang="es-ES" dirty="0"/>
              <a:t> Will use [:, 0]</a:t>
            </a:r>
          </a:p>
        </p:txBody>
      </p:sp>
      <p:pic>
        <p:nvPicPr>
          <p:cNvPr id="5" name="Imagen 4">
            <a:extLst>
              <a:ext uri="{FF2B5EF4-FFF2-40B4-BE49-F238E27FC236}">
                <a16:creationId xmlns:a16="http://schemas.microsoft.com/office/drawing/2014/main" id="{48611366-0D58-BCE4-1E57-12DFD213C729}"/>
              </a:ext>
            </a:extLst>
          </p:cNvPr>
          <p:cNvPicPr>
            <a:picLocks noChangeAspect="1"/>
          </p:cNvPicPr>
          <p:nvPr/>
        </p:nvPicPr>
        <p:blipFill>
          <a:blip r:embed="rId2"/>
          <a:stretch>
            <a:fillRect/>
          </a:stretch>
        </p:blipFill>
        <p:spPr>
          <a:xfrm>
            <a:off x="925774" y="3097271"/>
            <a:ext cx="9394954" cy="1131133"/>
          </a:xfrm>
          <a:prstGeom prst="rect">
            <a:avLst/>
          </a:prstGeom>
        </p:spPr>
      </p:pic>
      <p:pic>
        <p:nvPicPr>
          <p:cNvPr id="7" name="Imagen 6">
            <a:extLst>
              <a:ext uri="{FF2B5EF4-FFF2-40B4-BE49-F238E27FC236}">
                <a16:creationId xmlns:a16="http://schemas.microsoft.com/office/drawing/2014/main" id="{52617F45-0E0F-29B8-9B10-494FB315E572}"/>
              </a:ext>
            </a:extLst>
          </p:cNvPr>
          <p:cNvPicPr>
            <a:picLocks noChangeAspect="1"/>
          </p:cNvPicPr>
          <p:nvPr/>
        </p:nvPicPr>
        <p:blipFill>
          <a:blip r:embed="rId3"/>
          <a:stretch>
            <a:fillRect/>
          </a:stretch>
        </p:blipFill>
        <p:spPr>
          <a:xfrm>
            <a:off x="925774" y="5032943"/>
            <a:ext cx="8345642" cy="1664161"/>
          </a:xfrm>
          <a:prstGeom prst="rect">
            <a:avLst/>
          </a:prstGeom>
        </p:spPr>
      </p:pic>
      <p:pic>
        <p:nvPicPr>
          <p:cNvPr id="8" name="Imagen 7">
            <a:extLst>
              <a:ext uri="{FF2B5EF4-FFF2-40B4-BE49-F238E27FC236}">
                <a16:creationId xmlns:a16="http://schemas.microsoft.com/office/drawing/2014/main" id="{4B8ACF07-1B68-ECBD-9DD8-7CBA038E6C70}"/>
              </a:ext>
            </a:extLst>
          </p:cNvPr>
          <p:cNvPicPr>
            <a:picLocks noChangeAspect="1"/>
          </p:cNvPicPr>
          <p:nvPr/>
        </p:nvPicPr>
        <p:blipFill>
          <a:blip r:embed="rId4"/>
          <a:stretch>
            <a:fillRect/>
          </a:stretch>
        </p:blipFill>
        <p:spPr>
          <a:xfrm>
            <a:off x="9801220" y="393589"/>
            <a:ext cx="1621621" cy="517404"/>
          </a:xfrm>
          <a:prstGeom prst="rect">
            <a:avLst/>
          </a:prstGeom>
        </p:spPr>
      </p:pic>
    </p:spTree>
    <p:extLst>
      <p:ext uri="{BB962C8B-B14F-4D97-AF65-F5344CB8AC3E}">
        <p14:creationId xmlns:p14="http://schemas.microsoft.com/office/powerpoint/2010/main" val="18134545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3D21704-8DD8-585E-C465-4479D4DBF237}"/>
              </a:ext>
            </a:extLst>
          </p:cNvPr>
          <p:cNvSpPr>
            <a:spLocks noGrp="1"/>
          </p:cNvSpPr>
          <p:nvPr>
            <p:ph idx="1"/>
          </p:nvPr>
        </p:nvSpPr>
        <p:spPr/>
        <p:txBody>
          <a:bodyPr/>
          <a:lstStyle/>
          <a:p>
            <a:r>
              <a:rPr lang="es-ES" dirty="0" err="1"/>
              <a:t>If</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select</a:t>
            </a:r>
            <a:r>
              <a:rPr lang="es-ES" dirty="0"/>
              <a:t> </a:t>
            </a:r>
            <a:r>
              <a:rPr lang="es-ES" dirty="0" err="1"/>
              <a:t>the</a:t>
            </a:r>
            <a:r>
              <a:rPr lang="es-ES" dirty="0"/>
              <a:t> </a:t>
            </a:r>
            <a:r>
              <a:rPr lang="es-ES" dirty="0" err="1"/>
              <a:t>first</a:t>
            </a:r>
            <a:r>
              <a:rPr lang="es-ES" dirty="0"/>
              <a:t> </a:t>
            </a:r>
            <a:r>
              <a:rPr lang="es-ES" dirty="0" err="1"/>
              <a:t>four</a:t>
            </a:r>
            <a:r>
              <a:rPr lang="es-ES" dirty="0"/>
              <a:t> </a:t>
            </a:r>
            <a:r>
              <a:rPr lang="es-ES" dirty="0" err="1"/>
              <a:t>rows</a:t>
            </a:r>
            <a:r>
              <a:rPr lang="es-ES" dirty="0"/>
              <a:t> and </a:t>
            </a:r>
            <a:r>
              <a:rPr lang="es-ES" dirty="0" err="1"/>
              <a:t>columns</a:t>
            </a:r>
            <a:r>
              <a:rPr lang="es-ES" dirty="0"/>
              <a:t> 2-3, </a:t>
            </a:r>
            <a:r>
              <a:rPr lang="es-ES" dirty="0" err="1"/>
              <a:t>we</a:t>
            </a:r>
            <a:r>
              <a:rPr lang="es-ES" dirty="0"/>
              <a:t> </a:t>
            </a:r>
            <a:r>
              <a:rPr lang="es-ES" dirty="0" err="1"/>
              <a:t>will</a:t>
            </a:r>
            <a:r>
              <a:rPr lang="es-ES" dirty="0"/>
              <a:t> use [0:4, 1:3]</a:t>
            </a:r>
          </a:p>
        </p:txBody>
      </p:sp>
      <p:pic>
        <p:nvPicPr>
          <p:cNvPr id="5" name="Imagen 4">
            <a:extLst>
              <a:ext uri="{FF2B5EF4-FFF2-40B4-BE49-F238E27FC236}">
                <a16:creationId xmlns:a16="http://schemas.microsoft.com/office/drawing/2014/main" id="{A69AAA93-2FB1-614F-0CA6-D30A78896F81}"/>
              </a:ext>
            </a:extLst>
          </p:cNvPr>
          <p:cNvPicPr>
            <a:picLocks noChangeAspect="1"/>
          </p:cNvPicPr>
          <p:nvPr/>
        </p:nvPicPr>
        <p:blipFill>
          <a:blip r:embed="rId2"/>
          <a:stretch>
            <a:fillRect/>
          </a:stretch>
        </p:blipFill>
        <p:spPr>
          <a:xfrm>
            <a:off x="866557" y="2435715"/>
            <a:ext cx="10197285" cy="1843976"/>
          </a:xfrm>
          <a:prstGeom prst="rect">
            <a:avLst/>
          </a:prstGeom>
        </p:spPr>
      </p:pic>
      <p:pic>
        <p:nvPicPr>
          <p:cNvPr id="6" name="Imagen 5">
            <a:extLst>
              <a:ext uri="{FF2B5EF4-FFF2-40B4-BE49-F238E27FC236}">
                <a16:creationId xmlns:a16="http://schemas.microsoft.com/office/drawing/2014/main" id="{DC72769B-9616-3E37-B8DB-D73CF112AA5C}"/>
              </a:ext>
            </a:extLst>
          </p:cNvPr>
          <p:cNvPicPr>
            <a:picLocks noChangeAspect="1"/>
          </p:cNvPicPr>
          <p:nvPr/>
        </p:nvPicPr>
        <p:blipFill>
          <a:blip r:embed="rId3"/>
          <a:stretch>
            <a:fillRect/>
          </a:stretch>
        </p:blipFill>
        <p:spPr>
          <a:xfrm>
            <a:off x="9396485" y="548640"/>
            <a:ext cx="1621621" cy="517404"/>
          </a:xfrm>
          <a:prstGeom prst="rect">
            <a:avLst/>
          </a:prstGeom>
        </p:spPr>
      </p:pic>
    </p:spTree>
    <p:extLst>
      <p:ext uri="{BB962C8B-B14F-4D97-AF65-F5344CB8AC3E}">
        <p14:creationId xmlns:p14="http://schemas.microsoft.com/office/powerpoint/2010/main" val="31232622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6AD678-A2D5-3E39-92D4-87C7E8E4E377}"/>
              </a:ext>
            </a:extLst>
          </p:cNvPr>
          <p:cNvSpPr>
            <a:spLocks noGrp="1"/>
          </p:cNvSpPr>
          <p:nvPr>
            <p:ph type="title"/>
          </p:nvPr>
        </p:nvSpPr>
        <p:spPr/>
        <p:txBody>
          <a:bodyPr/>
          <a:lstStyle/>
          <a:p>
            <a:r>
              <a:rPr lang="es-ES" dirty="0">
                <a:solidFill>
                  <a:srgbClr val="00B0F0"/>
                </a:solidFill>
              </a:rPr>
              <a:t>Loc.</a:t>
            </a:r>
            <a:r>
              <a:rPr lang="es-ES" dirty="0"/>
              <a:t> </a:t>
            </a:r>
            <a:r>
              <a:rPr lang="es-ES" dirty="0" err="1"/>
              <a:t>Location</a:t>
            </a:r>
            <a:r>
              <a:rPr lang="es-ES" dirty="0"/>
              <a:t> (</a:t>
            </a:r>
            <a:r>
              <a:rPr lang="es-ES" dirty="0" err="1"/>
              <a:t>text</a:t>
            </a:r>
            <a:r>
              <a:rPr lang="es-ES" dirty="0"/>
              <a:t> </a:t>
            </a:r>
            <a:r>
              <a:rPr lang="es-ES" dirty="0" err="1"/>
              <a:t>labels</a:t>
            </a:r>
            <a:r>
              <a:rPr lang="es-ES" dirty="0"/>
              <a:t> </a:t>
            </a:r>
            <a:r>
              <a:rPr lang="es-ES" dirty="0" err="1"/>
              <a:t>for</a:t>
            </a:r>
            <a:r>
              <a:rPr lang="es-ES" dirty="0"/>
              <a:t> </a:t>
            </a:r>
            <a:r>
              <a:rPr lang="es-ES" dirty="0" err="1"/>
              <a:t>columns</a:t>
            </a:r>
            <a:r>
              <a:rPr lang="es-ES" dirty="0"/>
              <a:t>)</a:t>
            </a:r>
          </a:p>
        </p:txBody>
      </p:sp>
      <p:sp>
        <p:nvSpPr>
          <p:cNvPr id="3" name="Marcador de contenido 2">
            <a:extLst>
              <a:ext uri="{FF2B5EF4-FFF2-40B4-BE49-F238E27FC236}">
                <a16:creationId xmlns:a16="http://schemas.microsoft.com/office/drawing/2014/main" id="{C4FFDDCB-E1CD-8896-F65E-7B2ED57AA31F}"/>
              </a:ext>
            </a:extLst>
          </p:cNvPr>
          <p:cNvSpPr>
            <a:spLocks noGrp="1"/>
          </p:cNvSpPr>
          <p:nvPr>
            <p:ph idx="1"/>
          </p:nvPr>
        </p:nvSpPr>
        <p:spPr/>
        <p:txBody>
          <a:bodyPr/>
          <a:lstStyle/>
          <a:p>
            <a:r>
              <a:rPr lang="es-ES" dirty="0" err="1"/>
              <a:t>Loc</a:t>
            </a:r>
            <a:r>
              <a:rPr lang="es-ES" dirty="0"/>
              <a:t> uses </a:t>
            </a:r>
            <a:r>
              <a:rPr lang="es-ES" dirty="0" err="1"/>
              <a:t>integers</a:t>
            </a:r>
            <a:r>
              <a:rPr lang="es-ES" dirty="0"/>
              <a:t> </a:t>
            </a:r>
            <a:r>
              <a:rPr lang="es-ES" dirty="0" err="1"/>
              <a:t>for</a:t>
            </a:r>
            <a:r>
              <a:rPr lang="es-ES" dirty="0"/>
              <a:t> </a:t>
            </a:r>
            <a:r>
              <a:rPr lang="es-ES" dirty="0" err="1"/>
              <a:t>slicing</a:t>
            </a:r>
            <a:r>
              <a:rPr lang="es-ES" dirty="0"/>
              <a:t> </a:t>
            </a:r>
            <a:r>
              <a:rPr lang="es-ES" dirty="0" err="1"/>
              <a:t>rows</a:t>
            </a:r>
            <a:r>
              <a:rPr lang="es-ES" dirty="0"/>
              <a:t>, </a:t>
            </a:r>
            <a:r>
              <a:rPr lang="es-ES" dirty="0" err="1"/>
              <a:t>but</a:t>
            </a:r>
            <a:r>
              <a:rPr lang="es-ES" dirty="0"/>
              <a:t> </a:t>
            </a:r>
            <a:r>
              <a:rPr lang="es-ES" dirty="0" err="1"/>
              <a:t>labels</a:t>
            </a:r>
            <a:r>
              <a:rPr lang="es-ES" dirty="0"/>
              <a:t> (</a:t>
            </a:r>
            <a:r>
              <a:rPr lang="es-ES" dirty="0" err="1"/>
              <a:t>the</a:t>
            </a:r>
            <a:r>
              <a:rPr lang="es-ES" dirty="0"/>
              <a:t> </a:t>
            </a:r>
            <a:r>
              <a:rPr lang="es-ES" dirty="0" err="1"/>
              <a:t>Title</a:t>
            </a:r>
            <a:r>
              <a:rPr lang="es-ES" dirty="0"/>
              <a:t> </a:t>
            </a:r>
            <a:r>
              <a:rPr lang="es-ES" dirty="0" err="1"/>
              <a:t>of</a:t>
            </a:r>
            <a:r>
              <a:rPr lang="es-ES" dirty="0"/>
              <a:t> </a:t>
            </a:r>
            <a:r>
              <a:rPr lang="es-ES" dirty="0" err="1"/>
              <a:t>the</a:t>
            </a:r>
            <a:r>
              <a:rPr lang="es-ES" dirty="0"/>
              <a:t> </a:t>
            </a:r>
            <a:r>
              <a:rPr lang="es-ES" dirty="0" err="1"/>
              <a:t>column</a:t>
            </a:r>
            <a:r>
              <a:rPr lang="es-ES" dirty="0"/>
              <a:t>) </a:t>
            </a:r>
            <a:r>
              <a:rPr lang="es-ES" dirty="0" err="1"/>
              <a:t>for</a:t>
            </a:r>
            <a:r>
              <a:rPr lang="es-ES" dirty="0"/>
              <a:t> </a:t>
            </a:r>
            <a:r>
              <a:rPr lang="es-ES" dirty="0" err="1"/>
              <a:t>slicing</a:t>
            </a:r>
            <a:r>
              <a:rPr lang="es-ES" dirty="0"/>
              <a:t> </a:t>
            </a:r>
            <a:r>
              <a:rPr lang="es-ES" dirty="0" err="1"/>
              <a:t>columns</a:t>
            </a:r>
            <a:r>
              <a:rPr lang="es-ES" dirty="0"/>
              <a:t>.</a:t>
            </a:r>
          </a:p>
          <a:p>
            <a:r>
              <a:rPr lang="es-ES" dirty="0" err="1"/>
              <a:t>It</a:t>
            </a:r>
            <a:r>
              <a:rPr lang="es-ES" dirty="0"/>
              <a:t> </a:t>
            </a:r>
            <a:r>
              <a:rPr lang="es-ES" dirty="0" err="1"/>
              <a:t>also</a:t>
            </a:r>
            <a:r>
              <a:rPr lang="es-ES" dirty="0"/>
              <a:t> uses </a:t>
            </a:r>
            <a:r>
              <a:rPr lang="es-ES" dirty="0" err="1"/>
              <a:t>the</a:t>
            </a:r>
            <a:r>
              <a:rPr lang="es-ES" dirty="0"/>
              <a:t> </a:t>
            </a:r>
            <a:r>
              <a:rPr lang="es-ES" dirty="0" err="1"/>
              <a:t>bracket</a:t>
            </a:r>
            <a:r>
              <a:rPr lang="es-ES" dirty="0"/>
              <a:t> </a:t>
            </a:r>
            <a:r>
              <a:rPr lang="es-ES" dirty="0" err="1"/>
              <a:t>notation</a:t>
            </a:r>
            <a:r>
              <a:rPr lang="es-ES" dirty="0"/>
              <a:t> [</a:t>
            </a:r>
            <a:r>
              <a:rPr lang="es-ES" dirty="0" err="1"/>
              <a:t>row:column</a:t>
            </a:r>
            <a:r>
              <a:rPr lang="es-ES" dirty="0"/>
              <a:t>], </a:t>
            </a:r>
            <a:r>
              <a:rPr lang="es-ES" dirty="0" err="1"/>
              <a:t>but</a:t>
            </a:r>
            <a:r>
              <a:rPr lang="es-ES" dirty="0"/>
              <a:t> </a:t>
            </a:r>
            <a:r>
              <a:rPr lang="es-ES" dirty="0" err="1"/>
              <a:t>now</a:t>
            </a:r>
            <a:r>
              <a:rPr lang="es-ES" dirty="0"/>
              <a:t> </a:t>
            </a:r>
            <a:r>
              <a:rPr lang="es-ES" dirty="0" err="1"/>
              <a:t>it</a:t>
            </a:r>
            <a:r>
              <a:rPr lang="es-ES" dirty="0"/>
              <a:t> looks </a:t>
            </a:r>
            <a:r>
              <a:rPr lang="es-ES" dirty="0" err="1"/>
              <a:t>like</a:t>
            </a:r>
            <a:r>
              <a:rPr lang="es-ES" dirty="0"/>
              <a:t> [0:3, “</a:t>
            </a:r>
            <a:r>
              <a:rPr lang="es-ES" dirty="0" err="1"/>
              <a:t>Name</a:t>
            </a:r>
            <a:r>
              <a:rPr lang="es-ES" dirty="0"/>
              <a:t> </a:t>
            </a:r>
            <a:r>
              <a:rPr lang="es-ES" dirty="0" err="1"/>
              <a:t>of</a:t>
            </a:r>
            <a:r>
              <a:rPr lang="es-ES" dirty="0"/>
              <a:t> </a:t>
            </a:r>
            <a:r>
              <a:rPr lang="es-ES" dirty="0" err="1"/>
              <a:t>Column</a:t>
            </a:r>
            <a:r>
              <a:rPr lang="es-ES" dirty="0"/>
              <a:t>”]</a:t>
            </a:r>
          </a:p>
        </p:txBody>
      </p:sp>
      <p:pic>
        <p:nvPicPr>
          <p:cNvPr id="5" name="Imagen 4">
            <a:extLst>
              <a:ext uri="{FF2B5EF4-FFF2-40B4-BE49-F238E27FC236}">
                <a16:creationId xmlns:a16="http://schemas.microsoft.com/office/drawing/2014/main" id="{16005409-CF4F-2FE0-584F-3760A22CE776}"/>
              </a:ext>
            </a:extLst>
          </p:cNvPr>
          <p:cNvPicPr>
            <a:picLocks noChangeAspect="1"/>
          </p:cNvPicPr>
          <p:nvPr/>
        </p:nvPicPr>
        <p:blipFill>
          <a:blip r:embed="rId2"/>
          <a:stretch>
            <a:fillRect/>
          </a:stretch>
        </p:blipFill>
        <p:spPr>
          <a:xfrm>
            <a:off x="925774" y="3538622"/>
            <a:ext cx="7543166" cy="2805372"/>
          </a:xfrm>
          <a:prstGeom prst="rect">
            <a:avLst/>
          </a:prstGeom>
        </p:spPr>
      </p:pic>
      <p:pic>
        <p:nvPicPr>
          <p:cNvPr id="6" name="Imagen 5">
            <a:extLst>
              <a:ext uri="{FF2B5EF4-FFF2-40B4-BE49-F238E27FC236}">
                <a16:creationId xmlns:a16="http://schemas.microsoft.com/office/drawing/2014/main" id="{22C3BF17-548B-88D0-1EA5-345CE8E59466}"/>
              </a:ext>
            </a:extLst>
          </p:cNvPr>
          <p:cNvPicPr>
            <a:picLocks noChangeAspect="1"/>
          </p:cNvPicPr>
          <p:nvPr/>
        </p:nvPicPr>
        <p:blipFill>
          <a:blip r:embed="rId3"/>
          <a:stretch>
            <a:fillRect/>
          </a:stretch>
        </p:blipFill>
        <p:spPr>
          <a:xfrm>
            <a:off x="9741259" y="428719"/>
            <a:ext cx="1621621" cy="517404"/>
          </a:xfrm>
          <a:prstGeom prst="rect">
            <a:avLst/>
          </a:prstGeom>
        </p:spPr>
      </p:pic>
      <p:sp>
        <p:nvSpPr>
          <p:cNvPr id="7" name="CuadroTexto 6">
            <a:extLst>
              <a:ext uri="{FF2B5EF4-FFF2-40B4-BE49-F238E27FC236}">
                <a16:creationId xmlns:a16="http://schemas.microsoft.com/office/drawing/2014/main" id="{EDDC6344-6860-73C6-AE48-E2078F571A0F}"/>
              </a:ext>
            </a:extLst>
          </p:cNvPr>
          <p:cNvSpPr txBox="1"/>
          <p:nvPr/>
        </p:nvSpPr>
        <p:spPr>
          <a:xfrm>
            <a:off x="9741259" y="5357181"/>
            <a:ext cx="1238702" cy="646331"/>
          </a:xfrm>
          <a:prstGeom prst="rect">
            <a:avLst/>
          </a:prstGeom>
          <a:solidFill>
            <a:schemeClr val="accent2"/>
          </a:solidFill>
        </p:spPr>
        <p:txBody>
          <a:bodyPr wrap="square" rtlCol="0">
            <a:spAutoFit/>
          </a:bodyPr>
          <a:lstStyle/>
          <a:p>
            <a:r>
              <a:rPr lang="es-ES" b="1" dirty="0"/>
              <a:t>Day 3 </a:t>
            </a:r>
            <a:r>
              <a:rPr lang="es-ES" b="1" dirty="0" err="1"/>
              <a:t>Activity</a:t>
            </a:r>
            <a:r>
              <a:rPr lang="es-ES" b="1" dirty="0"/>
              <a:t> 1</a:t>
            </a:r>
          </a:p>
        </p:txBody>
      </p:sp>
      <p:pic>
        <p:nvPicPr>
          <p:cNvPr id="8" name="Imagen 7">
            <a:extLst>
              <a:ext uri="{FF2B5EF4-FFF2-40B4-BE49-F238E27FC236}">
                <a16:creationId xmlns:a16="http://schemas.microsoft.com/office/drawing/2014/main" id="{79B3B215-41F3-9DE5-D206-39AB37E2481B}"/>
              </a:ext>
            </a:extLst>
          </p:cNvPr>
          <p:cNvPicPr>
            <a:picLocks noChangeAspect="1"/>
          </p:cNvPicPr>
          <p:nvPr/>
        </p:nvPicPr>
        <p:blipFill>
          <a:blip r:embed="rId4"/>
          <a:stretch>
            <a:fillRect/>
          </a:stretch>
        </p:blipFill>
        <p:spPr>
          <a:xfrm>
            <a:off x="9903370" y="4216924"/>
            <a:ext cx="914479" cy="914479"/>
          </a:xfrm>
          <a:prstGeom prst="rect">
            <a:avLst/>
          </a:prstGeom>
        </p:spPr>
      </p:pic>
    </p:spTree>
    <p:extLst>
      <p:ext uri="{BB962C8B-B14F-4D97-AF65-F5344CB8AC3E}">
        <p14:creationId xmlns:p14="http://schemas.microsoft.com/office/powerpoint/2010/main" val="19455470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B1663-8F17-2C77-93F2-E46D6234D7FB}"/>
              </a:ext>
            </a:extLst>
          </p:cNvPr>
          <p:cNvSpPr>
            <a:spLocks noGrp="1"/>
          </p:cNvSpPr>
          <p:nvPr>
            <p:ph type="title"/>
          </p:nvPr>
        </p:nvSpPr>
        <p:spPr/>
        <p:txBody>
          <a:bodyPr/>
          <a:lstStyle/>
          <a:p>
            <a:r>
              <a:rPr lang="es-ES" dirty="0"/>
              <a:t>6. </a:t>
            </a:r>
            <a:r>
              <a:rPr lang="es-ES" dirty="0" err="1"/>
              <a:t>Missing</a:t>
            </a:r>
            <a:r>
              <a:rPr lang="es-ES" dirty="0"/>
              <a:t> </a:t>
            </a:r>
            <a:r>
              <a:rPr lang="es-ES" dirty="0" err="1"/>
              <a:t>Values</a:t>
            </a:r>
            <a:r>
              <a:rPr lang="es-ES" dirty="0"/>
              <a:t>: </a:t>
            </a:r>
            <a:r>
              <a:rPr lang="es-ES" dirty="0" err="1"/>
              <a:t>NaN</a:t>
            </a:r>
            <a:endParaRPr lang="es-ES" dirty="0"/>
          </a:p>
        </p:txBody>
      </p:sp>
      <p:sp>
        <p:nvSpPr>
          <p:cNvPr id="3" name="Marcador de contenido 2">
            <a:extLst>
              <a:ext uri="{FF2B5EF4-FFF2-40B4-BE49-F238E27FC236}">
                <a16:creationId xmlns:a16="http://schemas.microsoft.com/office/drawing/2014/main" id="{6F8451EE-68D0-0E81-E7FD-2AF87B3F480D}"/>
              </a:ext>
            </a:extLst>
          </p:cNvPr>
          <p:cNvSpPr>
            <a:spLocks noGrp="1"/>
          </p:cNvSpPr>
          <p:nvPr>
            <p:ph idx="1"/>
          </p:nvPr>
        </p:nvSpPr>
        <p:spPr>
          <a:xfrm>
            <a:off x="612647" y="1282615"/>
            <a:ext cx="10653579" cy="5026745"/>
          </a:xfrm>
        </p:spPr>
        <p:txBody>
          <a:bodyPr/>
          <a:lstStyle/>
          <a:p>
            <a:r>
              <a:rPr lang="es-ES" dirty="0" err="1"/>
              <a:t>It</a:t>
            </a:r>
            <a:r>
              <a:rPr lang="es-ES" dirty="0"/>
              <a:t> </a:t>
            </a:r>
            <a:r>
              <a:rPr lang="es-ES" dirty="0" err="1"/>
              <a:t>is</a:t>
            </a:r>
            <a:r>
              <a:rPr lang="es-ES" dirty="0"/>
              <a:t> </a:t>
            </a:r>
            <a:r>
              <a:rPr lang="es-ES" dirty="0" err="1"/>
              <a:t>very</a:t>
            </a:r>
            <a:r>
              <a:rPr lang="es-ES" dirty="0"/>
              <a:t> </a:t>
            </a:r>
            <a:r>
              <a:rPr lang="es-ES" dirty="0" err="1"/>
              <a:t>common</a:t>
            </a:r>
            <a:r>
              <a:rPr lang="es-ES" dirty="0"/>
              <a:t> </a:t>
            </a:r>
            <a:r>
              <a:rPr lang="es-ES" dirty="0" err="1"/>
              <a:t>that</a:t>
            </a:r>
            <a:r>
              <a:rPr lang="es-ES" dirty="0"/>
              <a:t> CSV </a:t>
            </a:r>
            <a:r>
              <a:rPr lang="es-ES" dirty="0" err="1"/>
              <a:t>dataframes</a:t>
            </a:r>
            <a:r>
              <a:rPr lang="es-ES" dirty="0"/>
              <a:t> </a:t>
            </a:r>
            <a:r>
              <a:rPr lang="es-ES" dirty="0" err="1"/>
              <a:t>have</a:t>
            </a:r>
            <a:r>
              <a:rPr lang="es-ES" dirty="0"/>
              <a:t> </a:t>
            </a:r>
            <a:r>
              <a:rPr lang="es-ES" dirty="0" err="1"/>
              <a:t>some</a:t>
            </a:r>
            <a:r>
              <a:rPr lang="es-ES" dirty="0"/>
              <a:t> </a:t>
            </a:r>
            <a:r>
              <a:rPr lang="es-ES" dirty="0" err="1"/>
              <a:t>missing</a:t>
            </a:r>
            <a:r>
              <a:rPr lang="es-ES" dirty="0"/>
              <a:t> </a:t>
            </a:r>
            <a:r>
              <a:rPr lang="es-ES" dirty="0" err="1"/>
              <a:t>values</a:t>
            </a:r>
            <a:r>
              <a:rPr lang="es-ES" dirty="0"/>
              <a:t>. </a:t>
            </a:r>
            <a:r>
              <a:rPr lang="es-ES" dirty="0" err="1"/>
              <a:t>When</a:t>
            </a:r>
            <a:r>
              <a:rPr lang="es-ES" dirty="0"/>
              <a:t> </a:t>
            </a:r>
            <a:r>
              <a:rPr lang="es-ES" dirty="0" err="1"/>
              <a:t>this</a:t>
            </a:r>
            <a:r>
              <a:rPr lang="es-ES" dirty="0"/>
              <a:t> </a:t>
            </a:r>
            <a:r>
              <a:rPr lang="es-ES" dirty="0" err="1"/>
              <a:t>happens</a:t>
            </a:r>
            <a:r>
              <a:rPr lang="es-ES" dirty="0"/>
              <a:t>, </a:t>
            </a:r>
            <a:r>
              <a:rPr lang="es-ES" dirty="0" err="1"/>
              <a:t>the</a:t>
            </a:r>
            <a:r>
              <a:rPr lang="es-ES" dirty="0"/>
              <a:t> Non-</a:t>
            </a:r>
            <a:r>
              <a:rPr lang="es-ES" dirty="0" err="1"/>
              <a:t>type</a:t>
            </a:r>
            <a:r>
              <a:rPr lang="es-ES" dirty="0"/>
              <a:t> (</a:t>
            </a:r>
            <a:r>
              <a:rPr lang="es-ES" dirty="0" err="1"/>
              <a:t>NaN</a:t>
            </a:r>
            <a:r>
              <a:rPr lang="es-ES" dirty="0"/>
              <a:t>) </a:t>
            </a:r>
            <a:r>
              <a:rPr lang="es-ES" dirty="0" err="1"/>
              <a:t>is</a:t>
            </a:r>
            <a:r>
              <a:rPr lang="es-ES" dirty="0"/>
              <a:t> </a:t>
            </a:r>
            <a:r>
              <a:rPr lang="es-ES" dirty="0" err="1"/>
              <a:t>found</a:t>
            </a:r>
            <a:r>
              <a:rPr lang="es-ES" dirty="0"/>
              <a:t>. </a:t>
            </a:r>
            <a:r>
              <a:rPr lang="es-ES" dirty="0" err="1"/>
              <a:t>We</a:t>
            </a:r>
            <a:r>
              <a:rPr lang="es-ES" dirty="0"/>
              <a:t> can use </a:t>
            </a:r>
            <a:r>
              <a:rPr lang="es-ES" dirty="0" err="1"/>
              <a:t>the</a:t>
            </a:r>
            <a:r>
              <a:rPr lang="es-ES" dirty="0"/>
              <a:t> </a:t>
            </a:r>
            <a:r>
              <a:rPr lang="es-ES" dirty="0" err="1"/>
              <a:t>method</a:t>
            </a:r>
            <a:r>
              <a:rPr lang="es-ES" dirty="0"/>
              <a:t> </a:t>
            </a:r>
            <a:r>
              <a:rPr lang="es-ES" b="1" dirty="0" err="1">
                <a:solidFill>
                  <a:srgbClr val="00B0F0"/>
                </a:solidFill>
              </a:rPr>
              <a:t>dropna</a:t>
            </a:r>
            <a:r>
              <a:rPr lang="es-ES" b="1" dirty="0">
                <a:solidFill>
                  <a:srgbClr val="00B0F0"/>
                </a:solidFill>
              </a:rPr>
              <a:t>()</a:t>
            </a:r>
            <a:r>
              <a:rPr lang="es-ES" dirty="0"/>
              <a:t>, and </a:t>
            </a:r>
            <a:r>
              <a:rPr lang="es-ES" dirty="0" err="1"/>
              <a:t>it</a:t>
            </a:r>
            <a:r>
              <a:rPr lang="es-ES" dirty="0"/>
              <a:t> </a:t>
            </a:r>
            <a:r>
              <a:rPr lang="es-ES" dirty="0" err="1"/>
              <a:t>will</a:t>
            </a:r>
            <a:r>
              <a:rPr lang="es-ES" dirty="0"/>
              <a:t> </a:t>
            </a:r>
            <a:r>
              <a:rPr lang="es-ES" dirty="0" err="1"/>
              <a:t>drop</a:t>
            </a:r>
            <a:r>
              <a:rPr lang="es-ES" dirty="0"/>
              <a:t> </a:t>
            </a:r>
            <a:r>
              <a:rPr lang="es-ES" dirty="0" err="1"/>
              <a:t>the</a:t>
            </a:r>
            <a:r>
              <a:rPr lang="es-ES" dirty="0"/>
              <a:t> </a:t>
            </a:r>
            <a:r>
              <a:rPr lang="es-ES" dirty="0" err="1"/>
              <a:t>rows</a:t>
            </a:r>
            <a:r>
              <a:rPr lang="es-ES" dirty="0"/>
              <a:t> </a:t>
            </a:r>
            <a:r>
              <a:rPr lang="es-ES" dirty="0" err="1"/>
              <a:t>that</a:t>
            </a:r>
            <a:r>
              <a:rPr lang="es-ES" dirty="0"/>
              <a:t> </a:t>
            </a:r>
            <a:r>
              <a:rPr lang="es-ES" dirty="0" err="1"/>
              <a:t>contain</a:t>
            </a:r>
            <a:r>
              <a:rPr lang="es-ES" dirty="0"/>
              <a:t> </a:t>
            </a:r>
            <a:r>
              <a:rPr lang="es-ES" dirty="0" err="1"/>
              <a:t>missing</a:t>
            </a:r>
            <a:r>
              <a:rPr lang="es-ES" dirty="0"/>
              <a:t> </a:t>
            </a:r>
            <a:r>
              <a:rPr lang="es-ES" dirty="0" err="1"/>
              <a:t>values</a:t>
            </a:r>
            <a:r>
              <a:rPr lang="es-ES" dirty="0"/>
              <a:t>.</a:t>
            </a:r>
          </a:p>
        </p:txBody>
      </p:sp>
      <p:pic>
        <p:nvPicPr>
          <p:cNvPr id="5" name="Imagen 4">
            <a:extLst>
              <a:ext uri="{FF2B5EF4-FFF2-40B4-BE49-F238E27FC236}">
                <a16:creationId xmlns:a16="http://schemas.microsoft.com/office/drawing/2014/main" id="{A3D21884-915F-71EF-D7F3-EAB708463008}"/>
              </a:ext>
            </a:extLst>
          </p:cNvPr>
          <p:cNvPicPr>
            <a:picLocks noChangeAspect="1"/>
          </p:cNvPicPr>
          <p:nvPr/>
        </p:nvPicPr>
        <p:blipFill>
          <a:blip r:embed="rId2"/>
          <a:stretch>
            <a:fillRect/>
          </a:stretch>
        </p:blipFill>
        <p:spPr>
          <a:xfrm>
            <a:off x="1490083" y="2637645"/>
            <a:ext cx="6401129" cy="3816546"/>
          </a:xfrm>
          <a:prstGeom prst="rect">
            <a:avLst/>
          </a:prstGeom>
        </p:spPr>
      </p:pic>
      <p:pic>
        <p:nvPicPr>
          <p:cNvPr id="6" name="Imagen 5">
            <a:extLst>
              <a:ext uri="{FF2B5EF4-FFF2-40B4-BE49-F238E27FC236}">
                <a16:creationId xmlns:a16="http://schemas.microsoft.com/office/drawing/2014/main" id="{375E6981-D2BD-806E-3B6E-D63C3085EBA7}"/>
              </a:ext>
            </a:extLst>
          </p:cNvPr>
          <p:cNvPicPr>
            <a:picLocks noChangeAspect="1"/>
          </p:cNvPicPr>
          <p:nvPr/>
        </p:nvPicPr>
        <p:blipFill>
          <a:blip r:embed="rId3"/>
          <a:stretch>
            <a:fillRect/>
          </a:stretch>
        </p:blipFill>
        <p:spPr>
          <a:xfrm>
            <a:off x="9741259" y="428719"/>
            <a:ext cx="1621621" cy="517404"/>
          </a:xfrm>
          <a:prstGeom prst="rect">
            <a:avLst/>
          </a:prstGeom>
        </p:spPr>
      </p:pic>
      <p:sp>
        <p:nvSpPr>
          <p:cNvPr id="7" name="Flecha: hacia la izquierda 6">
            <a:extLst>
              <a:ext uri="{FF2B5EF4-FFF2-40B4-BE49-F238E27FC236}">
                <a16:creationId xmlns:a16="http://schemas.microsoft.com/office/drawing/2014/main" id="{0194272C-E9F6-803F-1A63-F30F66E969C9}"/>
              </a:ext>
            </a:extLst>
          </p:cNvPr>
          <p:cNvSpPr/>
          <p:nvPr/>
        </p:nvSpPr>
        <p:spPr>
          <a:xfrm>
            <a:off x="3125449" y="3327442"/>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lecha: hacia la izquierda 7">
            <a:extLst>
              <a:ext uri="{FF2B5EF4-FFF2-40B4-BE49-F238E27FC236}">
                <a16:creationId xmlns:a16="http://schemas.microsoft.com/office/drawing/2014/main" id="{188E88A4-77DE-44D6-7EDE-C4E01FB992F0}"/>
              </a:ext>
            </a:extLst>
          </p:cNvPr>
          <p:cNvSpPr/>
          <p:nvPr/>
        </p:nvSpPr>
        <p:spPr>
          <a:xfrm>
            <a:off x="3140540" y="4301623"/>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hacia la izquierda 8">
            <a:extLst>
              <a:ext uri="{FF2B5EF4-FFF2-40B4-BE49-F238E27FC236}">
                <a16:creationId xmlns:a16="http://schemas.microsoft.com/office/drawing/2014/main" id="{3BEB3A76-E94B-4073-1BCB-73635F8583A9}"/>
              </a:ext>
            </a:extLst>
          </p:cNvPr>
          <p:cNvSpPr/>
          <p:nvPr/>
        </p:nvSpPr>
        <p:spPr>
          <a:xfrm>
            <a:off x="3140540" y="5167493"/>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hacia la izquierda 9">
            <a:extLst>
              <a:ext uri="{FF2B5EF4-FFF2-40B4-BE49-F238E27FC236}">
                <a16:creationId xmlns:a16="http://schemas.microsoft.com/office/drawing/2014/main" id="{63FEA8DA-C907-114A-C7BA-D7EEDAF49C0B}"/>
              </a:ext>
            </a:extLst>
          </p:cNvPr>
          <p:cNvSpPr/>
          <p:nvPr/>
        </p:nvSpPr>
        <p:spPr>
          <a:xfrm>
            <a:off x="3140540" y="5982323"/>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hacia la izquierda 10">
            <a:extLst>
              <a:ext uri="{FF2B5EF4-FFF2-40B4-BE49-F238E27FC236}">
                <a16:creationId xmlns:a16="http://schemas.microsoft.com/office/drawing/2014/main" id="{E309671F-CB15-93A8-7910-B1BB69E92DFE}"/>
              </a:ext>
            </a:extLst>
          </p:cNvPr>
          <p:cNvSpPr/>
          <p:nvPr/>
        </p:nvSpPr>
        <p:spPr>
          <a:xfrm>
            <a:off x="3140540" y="6141462"/>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hacia la izquierda 11">
            <a:extLst>
              <a:ext uri="{FF2B5EF4-FFF2-40B4-BE49-F238E27FC236}">
                <a16:creationId xmlns:a16="http://schemas.microsoft.com/office/drawing/2014/main" id="{A45867DD-B29A-2C43-40E0-63A40C58D3D0}"/>
              </a:ext>
            </a:extLst>
          </p:cNvPr>
          <p:cNvSpPr/>
          <p:nvPr/>
        </p:nvSpPr>
        <p:spPr>
          <a:xfrm>
            <a:off x="3140540" y="6286500"/>
            <a:ext cx="41223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9FF5F004-70AC-C4CB-D41B-82FE0ABF6536}"/>
              </a:ext>
            </a:extLst>
          </p:cNvPr>
          <p:cNvPicPr>
            <a:picLocks noChangeAspect="1"/>
          </p:cNvPicPr>
          <p:nvPr/>
        </p:nvPicPr>
        <p:blipFill>
          <a:blip r:embed="rId4"/>
          <a:stretch>
            <a:fillRect/>
          </a:stretch>
        </p:blipFill>
        <p:spPr>
          <a:xfrm>
            <a:off x="5173045" y="3234196"/>
            <a:ext cx="7009205" cy="2907266"/>
          </a:xfrm>
          <a:prstGeom prst="rect">
            <a:avLst/>
          </a:prstGeom>
        </p:spPr>
      </p:pic>
    </p:spTree>
    <p:extLst>
      <p:ext uri="{BB962C8B-B14F-4D97-AF65-F5344CB8AC3E}">
        <p14:creationId xmlns:p14="http://schemas.microsoft.com/office/powerpoint/2010/main" val="7943054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BB88FA-6CEB-63FE-16A1-2BC80B4D1B54}"/>
              </a:ext>
            </a:extLst>
          </p:cNvPr>
          <p:cNvSpPr>
            <a:spLocks noGrp="1"/>
          </p:cNvSpPr>
          <p:nvPr>
            <p:ph type="title"/>
          </p:nvPr>
        </p:nvSpPr>
        <p:spPr/>
        <p:txBody>
          <a:bodyPr/>
          <a:lstStyle/>
          <a:p>
            <a:r>
              <a:rPr lang="es-ES" dirty="0"/>
              <a:t>7. Reading and </a:t>
            </a:r>
            <a:r>
              <a:rPr lang="es-ES" dirty="0" err="1"/>
              <a:t>Writing</a:t>
            </a:r>
            <a:r>
              <a:rPr lang="es-ES" dirty="0"/>
              <a:t> Files in Pandas</a:t>
            </a:r>
          </a:p>
        </p:txBody>
      </p:sp>
      <p:sp>
        <p:nvSpPr>
          <p:cNvPr id="3" name="Marcador de contenido 2">
            <a:extLst>
              <a:ext uri="{FF2B5EF4-FFF2-40B4-BE49-F238E27FC236}">
                <a16:creationId xmlns:a16="http://schemas.microsoft.com/office/drawing/2014/main" id="{61ADE5B5-A13F-40A7-CD48-AFE82543A956}"/>
              </a:ext>
            </a:extLst>
          </p:cNvPr>
          <p:cNvSpPr>
            <a:spLocks noGrp="1"/>
          </p:cNvSpPr>
          <p:nvPr>
            <p:ph idx="1"/>
          </p:nvPr>
        </p:nvSpPr>
        <p:spPr/>
        <p:txBody>
          <a:bodyPr/>
          <a:lstStyle/>
          <a:p>
            <a:pPr marL="0" indent="0">
              <a:buNone/>
            </a:pPr>
            <a:r>
              <a:rPr lang="es-ES" b="1" dirty="0"/>
              <a:t>7.1. </a:t>
            </a:r>
            <a:r>
              <a:rPr lang="es-ES" b="1" dirty="0" err="1"/>
              <a:t>Paths</a:t>
            </a:r>
            <a:endParaRPr lang="es-ES" b="1" dirty="0"/>
          </a:p>
          <a:p>
            <a:r>
              <a:rPr lang="es-ES" dirty="0" err="1"/>
              <a:t>To</a:t>
            </a:r>
            <a:r>
              <a:rPr lang="es-ES" dirty="0"/>
              <a:t> be </a:t>
            </a:r>
            <a:r>
              <a:rPr lang="es-ES" dirty="0" err="1"/>
              <a:t>able</a:t>
            </a:r>
            <a:r>
              <a:rPr lang="es-ES" dirty="0"/>
              <a:t> </a:t>
            </a:r>
            <a:r>
              <a:rPr lang="es-ES" dirty="0" err="1"/>
              <a:t>to</a:t>
            </a:r>
            <a:r>
              <a:rPr lang="es-ES" dirty="0"/>
              <a:t> open a file in </a:t>
            </a:r>
            <a:r>
              <a:rPr lang="es-ES" dirty="0" err="1"/>
              <a:t>Jupyter</a:t>
            </a:r>
            <a:r>
              <a:rPr lang="es-ES" dirty="0"/>
              <a:t> Notebooks, </a:t>
            </a:r>
            <a:r>
              <a:rPr lang="es-ES" dirty="0" err="1"/>
              <a:t>first</a:t>
            </a:r>
            <a:r>
              <a:rPr lang="es-ES" dirty="0"/>
              <a:t> </a:t>
            </a:r>
            <a:r>
              <a:rPr lang="es-ES" dirty="0" err="1"/>
              <a:t>we</a:t>
            </a:r>
            <a:r>
              <a:rPr lang="es-ES" dirty="0"/>
              <a:t> </a:t>
            </a:r>
            <a:r>
              <a:rPr lang="es-ES" dirty="0" err="1"/>
              <a:t>need</a:t>
            </a:r>
            <a:r>
              <a:rPr lang="es-ES" dirty="0"/>
              <a:t> </a:t>
            </a:r>
            <a:r>
              <a:rPr lang="es-ES" dirty="0" err="1"/>
              <a:t>to</a:t>
            </a:r>
            <a:r>
              <a:rPr lang="es-ES" dirty="0"/>
              <a:t> </a:t>
            </a:r>
            <a:r>
              <a:rPr lang="es-ES" dirty="0" err="1"/>
              <a:t>find</a:t>
            </a:r>
            <a:r>
              <a:rPr lang="es-ES" dirty="0"/>
              <a:t> </a:t>
            </a:r>
            <a:r>
              <a:rPr lang="es-ES" dirty="0" err="1"/>
              <a:t>where</a:t>
            </a:r>
            <a:r>
              <a:rPr lang="es-ES" dirty="0"/>
              <a:t> </a:t>
            </a:r>
            <a:r>
              <a:rPr lang="es-ES" dirty="0" err="1"/>
              <a:t>that</a:t>
            </a:r>
            <a:r>
              <a:rPr lang="es-ES" dirty="0"/>
              <a:t> file </a:t>
            </a:r>
            <a:r>
              <a:rPr lang="es-ES" dirty="0" err="1"/>
              <a:t>is</a:t>
            </a:r>
            <a:r>
              <a:rPr lang="es-ES" dirty="0"/>
              <a:t>. In </a:t>
            </a:r>
            <a:r>
              <a:rPr lang="es-ES" dirty="0" err="1"/>
              <a:t>Computer</a:t>
            </a:r>
            <a:r>
              <a:rPr lang="es-ES" dirty="0"/>
              <a:t> </a:t>
            </a:r>
            <a:r>
              <a:rPr lang="es-ES" dirty="0" err="1"/>
              <a:t>science</a:t>
            </a:r>
            <a:r>
              <a:rPr lang="es-ES" dirty="0"/>
              <a:t>, </a:t>
            </a:r>
            <a:r>
              <a:rPr lang="es-ES" dirty="0" err="1"/>
              <a:t>that</a:t>
            </a:r>
            <a:r>
              <a:rPr lang="es-ES" dirty="0"/>
              <a:t> </a:t>
            </a:r>
            <a:r>
              <a:rPr lang="es-ES" dirty="0" err="1"/>
              <a:t>is</a:t>
            </a:r>
            <a:r>
              <a:rPr lang="es-ES" dirty="0"/>
              <a:t> </a:t>
            </a:r>
            <a:r>
              <a:rPr lang="es-ES" dirty="0" err="1"/>
              <a:t>called</a:t>
            </a:r>
            <a:r>
              <a:rPr lang="es-ES" dirty="0"/>
              <a:t> a </a:t>
            </a:r>
            <a:r>
              <a:rPr lang="es-ES" b="1" dirty="0" err="1">
                <a:solidFill>
                  <a:srgbClr val="00B0F0"/>
                </a:solidFill>
              </a:rPr>
              <a:t>Path</a:t>
            </a:r>
            <a:r>
              <a:rPr lang="es-ES" dirty="0"/>
              <a:t>. </a:t>
            </a:r>
            <a:r>
              <a:rPr lang="es-ES" dirty="0" err="1"/>
              <a:t>Paths</a:t>
            </a:r>
            <a:r>
              <a:rPr lang="es-ES" dirty="0"/>
              <a:t> are </a:t>
            </a:r>
            <a:r>
              <a:rPr lang="es-ES" dirty="0" err="1"/>
              <a:t>computer-user</a:t>
            </a:r>
            <a:r>
              <a:rPr lang="es-ES" dirty="0"/>
              <a:t> </a:t>
            </a:r>
            <a:r>
              <a:rPr lang="es-ES" dirty="0" err="1"/>
              <a:t>specific</a:t>
            </a:r>
            <a:r>
              <a:rPr lang="es-ES" dirty="0"/>
              <a:t>, as </a:t>
            </a:r>
            <a:r>
              <a:rPr lang="es-ES" dirty="0" err="1"/>
              <a:t>they</a:t>
            </a:r>
            <a:r>
              <a:rPr lang="es-ES" dirty="0"/>
              <a:t> </a:t>
            </a:r>
            <a:r>
              <a:rPr lang="es-ES" dirty="0" err="1"/>
              <a:t>indicate</a:t>
            </a:r>
            <a:r>
              <a:rPr lang="es-ES" dirty="0"/>
              <a:t> </a:t>
            </a:r>
            <a:r>
              <a:rPr lang="es-ES" dirty="0" err="1"/>
              <a:t>where</a:t>
            </a:r>
            <a:r>
              <a:rPr lang="es-ES" dirty="0"/>
              <a:t> </a:t>
            </a:r>
            <a:r>
              <a:rPr lang="es-ES" dirty="0" err="1"/>
              <a:t>each</a:t>
            </a:r>
            <a:r>
              <a:rPr lang="es-ES" dirty="0"/>
              <a:t> </a:t>
            </a:r>
            <a:r>
              <a:rPr lang="es-ES" dirty="0" err="1"/>
              <a:t>of</a:t>
            </a:r>
            <a:r>
              <a:rPr lang="es-ES" dirty="0"/>
              <a:t> </a:t>
            </a:r>
            <a:r>
              <a:rPr lang="es-ES" dirty="0" err="1"/>
              <a:t>us</a:t>
            </a:r>
            <a:r>
              <a:rPr lang="es-ES" dirty="0"/>
              <a:t> </a:t>
            </a:r>
            <a:r>
              <a:rPr lang="es-ES" dirty="0" err="1"/>
              <a:t>have</a:t>
            </a:r>
            <a:r>
              <a:rPr lang="es-ES" dirty="0"/>
              <a:t> files in </a:t>
            </a:r>
            <a:r>
              <a:rPr lang="es-ES" dirty="0" err="1"/>
              <a:t>our</a:t>
            </a:r>
            <a:r>
              <a:rPr lang="es-ES" dirty="0"/>
              <a:t> </a:t>
            </a:r>
            <a:r>
              <a:rPr lang="es-ES" dirty="0" err="1"/>
              <a:t>own</a:t>
            </a:r>
            <a:r>
              <a:rPr lang="es-ES" dirty="0"/>
              <a:t> laptop. </a:t>
            </a:r>
            <a:r>
              <a:rPr lang="es-ES" dirty="0" err="1"/>
              <a:t>For</a:t>
            </a:r>
            <a:r>
              <a:rPr lang="es-ES" dirty="0"/>
              <a:t> </a:t>
            </a:r>
            <a:r>
              <a:rPr lang="es-ES" dirty="0" err="1"/>
              <a:t>example</a:t>
            </a:r>
            <a:r>
              <a:rPr lang="es-ES" dirty="0"/>
              <a:t>: </a:t>
            </a:r>
            <a:r>
              <a:rPr lang="es-ES" dirty="0" err="1"/>
              <a:t>this</a:t>
            </a:r>
            <a:r>
              <a:rPr lang="es-ES" dirty="0"/>
              <a:t> </a:t>
            </a:r>
            <a:r>
              <a:rPr lang="es-ES" dirty="0" err="1"/>
              <a:t>is</a:t>
            </a:r>
            <a:r>
              <a:rPr lang="es-ES" dirty="0"/>
              <a:t> mine.</a:t>
            </a:r>
          </a:p>
        </p:txBody>
      </p:sp>
      <p:pic>
        <p:nvPicPr>
          <p:cNvPr id="5" name="Imagen 4">
            <a:extLst>
              <a:ext uri="{FF2B5EF4-FFF2-40B4-BE49-F238E27FC236}">
                <a16:creationId xmlns:a16="http://schemas.microsoft.com/office/drawing/2014/main" id="{B3908597-DEAD-5B0A-78D4-2E4360BA5D6A}"/>
              </a:ext>
            </a:extLst>
          </p:cNvPr>
          <p:cNvPicPr>
            <a:picLocks noChangeAspect="1"/>
          </p:cNvPicPr>
          <p:nvPr/>
        </p:nvPicPr>
        <p:blipFill>
          <a:blip r:embed="rId2"/>
          <a:stretch>
            <a:fillRect/>
          </a:stretch>
        </p:blipFill>
        <p:spPr>
          <a:xfrm>
            <a:off x="874021" y="3711298"/>
            <a:ext cx="10344255" cy="679325"/>
          </a:xfrm>
          <a:prstGeom prst="rect">
            <a:avLst/>
          </a:prstGeom>
        </p:spPr>
      </p:pic>
      <p:pic>
        <p:nvPicPr>
          <p:cNvPr id="6" name="Imagen 5">
            <a:extLst>
              <a:ext uri="{FF2B5EF4-FFF2-40B4-BE49-F238E27FC236}">
                <a16:creationId xmlns:a16="http://schemas.microsoft.com/office/drawing/2014/main" id="{5E3B5147-1889-3D84-0214-5DA72C00366A}"/>
              </a:ext>
            </a:extLst>
          </p:cNvPr>
          <p:cNvPicPr>
            <a:picLocks noChangeAspect="1"/>
          </p:cNvPicPr>
          <p:nvPr/>
        </p:nvPicPr>
        <p:blipFill>
          <a:blip r:embed="rId3"/>
          <a:stretch>
            <a:fillRect/>
          </a:stretch>
        </p:blipFill>
        <p:spPr>
          <a:xfrm>
            <a:off x="9741259" y="428719"/>
            <a:ext cx="1621621" cy="517404"/>
          </a:xfrm>
          <a:prstGeom prst="rect">
            <a:avLst/>
          </a:prstGeom>
        </p:spPr>
      </p:pic>
    </p:spTree>
    <p:extLst>
      <p:ext uri="{BB962C8B-B14F-4D97-AF65-F5344CB8AC3E}">
        <p14:creationId xmlns:p14="http://schemas.microsoft.com/office/powerpoint/2010/main" val="34307350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6" name="Rectangle 1035">
            <a:extLst>
              <a:ext uri="{FF2B5EF4-FFF2-40B4-BE49-F238E27FC236}">
                <a16:creationId xmlns:a16="http://schemas.microsoft.com/office/drawing/2014/main" id="{80617B06-44B8-4627-86D2-CB786FC07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2DE27B6-626D-9053-BE8F-A0FE83F4E918}"/>
              </a:ext>
            </a:extLst>
          </p:cNvPr>
          <p:cNvSpPr>
            <a:spLocks noGrp="1"/>
          </p:cNvSpPr>
          <p:nvPr>
            <p:ph type="title"/>
          </p:nvPr>
        </p:nvSpPr>
        <p:spPr>
          <a:xfrm>
            <a:off x="5996108" y="603504"/>
            <a:ext cx="5497561" cy="1522391"/>
          </a:xfrm>
        </p:spPr>
        <p:txBody>
          <a:bodyPr anchor="b">
            <a:normAutofit/>
          </a:bodyPr>
          <a:lstStyle/>
          <a:p>
            <a:r>
              <a:rPr lang="es-ES" dirty="0"/>
              <a:t>7.2. </a:t>
            </a:r>
            <a:r>
              <a:rPr lang="es-ES" dirty="0" err="1"/>
              <a:t>Bash</a:t>
            </a:r>
            <a:endParaRPr lang="es-ES" dirty="0"/>
          </a:p>
        </p:txBody>
      </p:sp>
      <p:pic>
        <p:nvPicPr>
          <p:cNvPr id="1026" name="Picture 2" descr="The History Of The Apple Macintosh. - CWSI">
            <a:extLst>
              <a:ext uri="{FF2B5EF4-FFF2-40B4-BE49-F238E27FC236}">
                <a16:creationId xmlns:a16="http://schemas.microsoft.com/office/drawing/2014/main" id="{E381D18E-683D-F7B4-4FF1-F4A84759D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82" r="8533" b="1"/>
          <a:stretch>
            <a:fillRect/>
          </a:stretch>
        </p:blipFill>
        <p:spPr bwMode="auto">
          <a:xfrm>
            <a:off x="0" y="466747"/>
            <a:ext cx="5831118" cy="3884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ouse - CHM Revolution">
            <a:extLst>
              <a:ext uri="{FF2B5EF4-FFF2-40B4-BE49-F238E27FC236}">
                <a16:creationId xmlns:a16="http://schemas.microsoft.com/office/drawing/2014/main" id="{968C168D-2BAE-EB64-E5D8-697D82F23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964" r="-2" b="3078"/>
          <a:stretch>
            <a:fillRect/>
          </a:stretch>
        </p:blipFill>
        <p:spPr bwMode="auto">
          <a:xfrm>
            <a:off x="1540366" y="4818150"/>
            <a:ext cx="2239972" cy="149121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1A7395FA-A492-FBAE-D8E7-62F5FC91202F}"/>
              </a:ext>
            </a:extLst>
          </p:cNvPr>
          <p:cNvSpPr>
            <a:spLocks noGrp="1"/>
          </p:cNvSpPr>
          <p:nvPr>
            <p:ph idx="1"/>
          </p:nvPr>
        </p:nvSpPr>
        <p:spPr>
          <a:xfrm>
            <a:off x="5996108" y="2212848"/>
            <a:ext cx="5497561" cy="4096512"/>
          </a:xfrm>
        </p:spPr>
        <p:txBody>
          <a:bodyPr>
            <a:normAutofit fontScale="85000" lnSpcReduction="10000"/>
          </a:bodyPr>
          <a:lstStyle/>
          <a:p>
            <a:r>
              <a:rPr lang="es-ES" sz="1600" dirty="0" err="1"/>
              <a:t>Before</a:t>
            </a:r>
            <a:r>
              <a:rPr lang="es-ES" sz="1600" dirty="0"/>
              <a:t> mouses </a:t>
            </a:r>
            <a:r>
              <a:rPr lang="es-ES" sz="1600" dirty="0" err="1"/>
              <a:t>existed</a:t>
            </a:r>
            <a:r>
              <a:rPr lang="es-ES" sz="1600" dirty="0"/>
              <a:t>, </a:t>
            </a:r>
            <a:r>
              <a:rPr lang="es-ES" sz="1600" dirty="0" err="1"/>
              <a:t>computer</a:t>
            </a:r>
            <a:r>
              <a:rPr lang="es-ES" sz="1600" dirty="0"/>
              <a:t> </a:t>
            </a:r>
            <a:r>
              <a:rPr lang="es-ES" sz="1600" dirty="0" err="1"/>
              <a:t>users</a:t>
            </a:r>
            <a:r>
              <a:rPr lang="es-ES" sz="1600" dirty="0"/>
              <a:t> </a:t>
            </a:r>
            <a:r>
              <a:rPr lang="es-ES" sz="1600" dirty="0" err="1"/>
              <a:t>had</a:t>
            </a:r>
            <a:r>
              <a:rPr lang="es-ES" sz="1600" dirty="0"/>
              <a:t> </a:t>
            </a:r>
            <a:r>
              <a:rPr lang="es-ES" sz="1600" dirty="0" err="1"/>
              <a:t>to</a:t>
            </a:r>
            <a:r>
              <a:rPr lang="es-ES" sz="1600" dirty="0"/>
              <a:t> use </a:t>
            </a:r>
            <a:r>
              <a:rPr lang="es-ES" sz="1600" dirty="0" err="1"/>
              <a:t>something</a:t>
            </a:r>
            <a:r>
              <a:rPr lang="es-ES" sz="1600" dirty="0"/>
              <a:t> </a:t>
            </a:r>
            <a:r>
              <a:rPr lang="es-ES" sz="1600" dirty="0" err="1"/>
              <a:t>called</a:t>
            </a:r>
            <a:r>
              <a:rPr lang="es-ES" sz="1600" dirty="0"/>
              <a:t> </a:t>
            </a:r>
            <a:r>
              <a:rPr lang="es-ES" sz="1600" b="1" dirty="0"/>
              <a:t>“Text-</a:t>
            </a:r>
            <a:r>
              <a:rPr lang="es-ES" sz="1600" b="1" dirty="0" err="1"/>
              <a:t>based</a:t>
            </a:r>
            <a:r>
              <a:rPr lang="es-ES" sz="1600" b="1" dirty="0"/>
              <a:t> </a:t>
            </a:r>
            <a:r>
              <a:rPr lang="es-ES" sz="1600" b="1" dirty="0" err="1"/>
              <a:t>command</a:t>
            </a:r>
            <a:r>
              <a:rPr lang="es-ES" sz="1600" b="1" dirty="0"/>
              <a:t>-line interfaces (CLI)”</a:t>
            </a:r>
            <a:r>
              <a:rPr lang="es-ES" sz="1600" dirty="0"/>
              <a:t>. </a:t>
            </a:r>
            <a:r>
              <a:rPr lang="es-ES" sz="1600" dirty="0" err="1"/>
              <a:t>That</a:t>
            </a:r>
            <a:r>
              <a:rPr lang="es-ES" sz="1600" dirty="0"/>
              <a:t> </a:t>
            </a:r>
            <a:r>
              <a:rPr lang="es-ES" sz="1600" dirty="0" err="1"/>
              <a:t>means</a:t>
            </a:r>
            <a:r>
              <a:rPr lang="es-ES" sz="1600" dirty="0"/>
              <a:t> </a:t>
            </a:r>
            <a:r>
              <a:rPr lang="es-ES" sz="1600" dirty="0" err="1"/>
              <a:t>that</a:t>
            </a:r>
            <a:r>
              <a:rPr lang="es-ES" sz="1600" dirty="0"/>
              <a:t>, </a:t>
            </a:r>
            <a:r>
              <a:rPr lang="es-ES" sz="1600" dirty="0" err="1"/>
              <a:t>if</a:t>
            </a:r>
            <a:r>
              <a:rPr lang="es-ES" sz="1600" dirty="0"/>
              <a:t> </a:t>
            </a:r>
            <a:r>
              <a:rPr lang="es-ES" sz="1600" dirty="0" err="1"/>
              <a:t>we</a:t>
            </a:r>
            <a:r>
              <a:rPr lang="es-ES" sz="1600" dirty="0"/>
              <a:t> </a:t>
            </a:r>
            <a:r>
              <a:rPr lang="es-ES" sz="1600" dirty="0" err="1"/>
              <a:t>would</a:t>
            </a:r>
            <a:r>
              <a:rPr lang="es-ES" sz="1600" dirty="0"/>
              <a:t> be </a:t>
            </a:r>
            <a:r>
              <a:rPr lang="es-ES" sz="1600" dirty="0" err="1"/>
              <a:t>using</a:t>
            </a:r>
            <a:r>
              <a:rPr lang="es-ES" sz="1600" dirty="0"/>
              <a:t> a </a:t>
            </a:r>
            <a:r>
              <a:rPr lang="es-ES" sz="1600" dirty="0" err="1"/>
              <a:t>computer</a:t>
            </a:r>
            <a:r>
              <a:rPr lang="es-ES" sz="1600" dirty="0"/>
              <a:t> in 1960-1980, </a:t>
            </a:r>
            <a:r>
              <a:rPr lang="es-ES" sz="1600" dirty="0" err="1"/>
              <a:t>we</a:t>
            </a:r>
            <a:r>
              <a:rPr lang="es-ES" sz="1600" dirty="0"/>
              <a:t> </a:t>
            </a:r>
            <a:r>
              <a:rPr lang="es-ES" sz="1600" dirty="0" err="1"/>
              <a:t>would</a:t>
            </a:r>
            <a:r>
              <a:rPr lang="es-ES" sz="1600" dirty="0"/>
              <a:t> </a:t>
            </a:r>
            <a:r>
              <a:rPr lang="es-ES" sz="1600" dirty="0" err="1"/>
              <a:t>need</a:t>
            </a:r>
            <a:r>
              <a:rPr lang="es-ES" sz="1600" dirty="0"/>
              <a:t> </a:t>
            </a:r>
            <a:r>
              <a:rPr lang="es-ES" sz="1600" dirty="0" err="1"/>
              <a:t>to</a:t>
            </a:r>
            <a:r>
              <a:rPr lang="es-ES" sz="1600" dirty="0"/>
              <a:t> be </a:t>
            </a:r>
            <a:r>
              <a:rPr lang="es-ES" sz="1600" dirty="0" err="1"/>
              <a:t>writing</a:t>
            </a:r>
            <a:r>
              <a:rPr lang="es-ES" sz="1600" dirty="0"/>
              <a:t> </a:t>
            </a:r>
            <a:r>
              <a:rPr lang="es-ES" sz="1600" dirty="0" err="1"/>
              <a:t>all</a:t>
            </a:r>
            <a:r>
              <a:rPr lang="es-ES" sz="1600" dirty="0"/>
              <a:t> </a:t>
            </a:r>
            <a:r>
              <a:rPr lang="es-ES" sz="1600" dirty="0" err="1"/>
              <a:t>the</a:t>
            </a:r>
            <a:r>
              <a:rPr lang="es-ES" sz="1600" dirty="0"/>
              <a:t> time </a:t>
            </a:r>
            <a:r>
              <a:rPr lang="es-ES" sz="1600" dirty="0" err="1"/>
              <a:t>commands</a:t>
            </a:r>
            <a:r>
              <a:rPr lang="es-ES" sz="1600" dirty="0"/>
              <a:t> </a:t>
            </a:r>
            <a:r>
              <a:rPr lang="es-ES" sz="1600" dirty="0" err="1"/>
              <a:t>like</a:t>
            </a:r>
            <a:r>
              <a:rPr lang="es-ES" sz="1600" dirty="0"/>
              <a:t> “</a:t>
            </a:r>
            <a:r>
              <a:rPr lang="es-ES" sz="1600" dirty="0" err="1"/>
              <a:t>computer</a:t>
            </a:r>
            <a:r>
              <a:rPr lang="es-ES" sz="1600" dirty="0"/>
              <a:t> </a:t>
            </a:r>
            <a:r>
              <a:rPr lang="es-ES" sz="1600" dirty="0" err="1"/>
              <a:t>go</a:t>
            </a:r>
            <a:r>
              <a:rPr lang="es-ES" sz="1600" dirty="0"/>
              <a:t> </a:t>
            </a:r>
            <a:r>
              <a:rPr lang="es-ES" sz="1600" dirty="0" err="1"/>
              <a:t>to</a:t>
            </a:r>
            <a:r>
              <a:rPr lang="es-ES" sz="1600" dirty="0"/>
              <a:t> </a:t>
            </a:r>
            <a:r>
              <a:rPr lang="es-ES" sz="1600" dirty="0" err="1"/>
              <a:t>this</a:t>
            </a:r>
            <a:r>
              <a:rPr lang="es-ES" sz="1600" dirty="0"/>
              <a:t> file”, </a:t>
            </a:r>
            <a:r>
              <a:rPr lang="es-ES" sz="1600" dirty="0" err="1"/>
              <a:t>or</a:t>
            </a:r>
            <a:r>
              <a:rPr lang="es-ES" sz="1600" dirty="0"/>
              <a:t> “</a:t>
            </a:r>
            <a:r>
              <a:rPr lang="es-ES" sz="1600" dirty="0" err="1"/>
              <a:t>computer</a:t>
            </a:r>
            <a:r>
              <a:rPr lang="es-ES" sz="1600" dirty="0"/>
              <a:t> </a:t>
            </a:r>
            <a:r>
              <a:rPr lang="es-ES" sz="1600" dirty="0" err="1"/>
              <a:t>close</a:t>
            </a:r>
            <a:r>
              <a:rPr lang="es-ES" sz="1600" dirty="0"/>
              <a:t> </a:t>
            </a:r>
            <a:r>
              <a:rPr lang="es-ES" sz="1600" dirty="0" err="1"/>
              <a:t>this</a:t>
            </a:r>
            <a:r>
              <a:rPr lang="es-ES" sz="1600" dirty="0"/>
              <a:t> folder”. </a:t>
            </a:r>
          </a:p>
          <a:p>
            <a:r>
              <a:rPr lang="es-ES" sz="1600" b="1" dirty="0" err="1">
                <a:solidFill>
                  <a:srgbClr val="00B0F0"/>
                </a:solidFill>
              </a:rPr>
              <a:t>Bash</a:t>
            </a:r>
            <a:r>
              <a:rPr lang="es-ES" sz="1600" dirty="0"/>
              <a:t> (</a:t>
            </a:r>
            <a:r>
              <a:rPr lang="es-ES" sz="1600" dirty="0" err="1"/>
              <a:t>that</a:t>
            </a:r>
            <a:r>
              <a:rPr lang="es-ES" sz="1600" dirty="0"/>
              <a:t> stands </a:t>
            </a:r>
            <a:r>
              <a:rPr lang="es-ES" sz="1600" dirty="0" err="1"/>
              <a:t>for</a:t>
            </a:r>
            <a:r>
              <a:rPr lang="es-ES" sz="1600" dirty="0"/>
              <a:t> </a:t>
            </a:r>
            <a:r>
              <a:rPr lang="es-ES" sz="1600" b="1" dirty="0" err="1">
                <a:solidFill>
                  <a:srgbClr val="00B0F0"/>
                </a:solidFill>
              </a:rPr>
              <a:t>Bourne</a:t>
            </a:r>
            <a:r>
              <a:rPr lang="es-ES" sz="1600" b="1" dirty="0">
                <a:solidFill>
                  <a:srgbClr val="00B0F0"/>
                </a:solidFill>
              </a:rPr>
              <a:t> </a:t>
            </a:r>
            <a:r>
              <a:rPr lang="es-ES" sz="1600" b="1" dirty="0" err="1">
                <a:solidFill>
                  <a:srgbClr val="00B0F0"/>
                </a:solidFill>
              </a:rPr>
              <a:t>Again</a:t>
            </a:r>
            <a:r>
              <a:rPr lang="es-ES" sz="1600" b="1" dirty="0">
                <a:solidFill>
                  <a:srgbClr val="00B0F0"/>
                </a:solidFill>
              </a:rPr>
              <a:t> Shell</a:t>
            </a:r>
            <a:r>
              <a:rPr lang="es-ES" sz="1600" dirty="0"/>
              <a:t>),</a:t>
            </a:r>
            <a:r>
              <a:rPr lang="es-ES" sz="1600" dirty="0" err="1"/>
              <a:t>is</a:t>
            </a:r>
            <a:r>
              <a:rPr lang="es-ES" sz="1600" dirty="0"/>
              <a:t> a </a:t>
            </a:r>
            <a:r>
              <a:rPr lang="es-ES" sz="1600" dirty="0" err="1"/>
              <a:t>command</a:t>
            </a:r>
            <a:r>
              <a:rPr lang="es-ES" sz="1600" dirty="0"/>
              <a:t>-line </a:t>
            </a:r>
            <a:r>
              <a:rPr lang="es-ES" sz="1600" dirty="0" err="1"/>
              <a:t>interpreter</a:t>
            </a:r>
            <a:r>
              <a:rPr lang="es-ES" sz="1600" dirty="0"/>
              <a:t> and scripting </a:t>
            </a:r>
            <a:r>
              <a:rPr lang="es-ES" sz="1600" dirty="0" err="1"/>
              <a:t>language</a:t>
            </a:r>
            <a:r>
              <a:rPr lang="es-ES" sz="1600" dirty="0"/>
              <a:t>. </a:t>
            </a:r>
            <a:r>
              <a:rPr lang="es-ES" sz="1600" dirty="0" err="1"/>
              <a:t>It</a:t>
            </a:r>
            <a:r>
              <a:rPr lang="es-ES" sz="1600" dirty="0"/>
              <a:t> </a:t>
            </a:r>
            <a:r>
              <a:rPr lang="es-ES" sz="1600" dirty="0" err="1"/>
              <a:t>is</a:t>
            </a:r>
            <a:r>
              <a:rPr lang="es-ES" sz="1600" dirty="0"/>
              <a:t> </a:t>
            </a:r>
            <a:r>
              <a:rPr lang="es-ES" sz="1600" dirty="0" err="1"/>
              <a:t>the</a:t>
            </a:r>
            <a:r>
              <a:rPr lang="es-ES" sz="1600" dirty="0"/>
              <a:t> default Shell </a:t>
            </a:r>
            <a:r>
              <a:rPr lang="es-ES" sz="1600" dirty="0" err="1"/>
              <a:t>on</a:t>
            </a:r>
            <a:r>
              <a:rPr lang="es-ES" sz="1600" dirty="0"/>
              <a:t> </a:t>
            </a:r>
            <a:r>
              <a:rPr lang="es-ES" sz="1600" dirty="0" err="1"/>
              <a:t>most</a:t>
            </a:r>
            <a:r>
              <a:rPr lang="es-ES" sz="1600" dirty="0"/>
              <a:t> Linux, macOS (pre-Catalina) and Unix-</a:t>
            </a:r>
            <a:r>
              <a:rPr lang="es-ES" sz="1600" dirty="0" err="1"/>
              <a:t>Like</a:t>
            </a:r>
            <a:r>
              <a:rPr lang="es-ES" sz="1600" dirty="0"/>
              <a:t> </a:t>
            </a:r>
            <a:r>
              <a:rPr lang="es-ES" sz="1600" dirty="0" err="1"/>
              <a:t>systems</a:t>
            </a:r>
            <a:r>
              <a:rPr lang="es-ES" sz="1600" dirty="0"/>
              <a:t>. </a:t>
            </a:r>
          </a:p>
          <a:p>
            <a:r>
              <a:rPr lang="en-US" sz="1600" dirty="0"/>
              <a:t>It acts as a bridge between us and the operating system. It allows us to run commands, navigate files (cd, ls, </a:t>
            </a:r>
            <a:r>
              <a:rPr lang="en-US" sz="1600" dirty="0" err="1"/>
              <a:t>pwd</a:t>
            </a:r>
            <a:r>
              <a:rPr lang="en-US" sz="1600" dirty="0"/>
              <a:t>), manage processes, and automate tasks via scripts.</a:t>
            </a:r>
            <a:r>
              <a:rPr lang="es-ES" sz="1600" dirty="0"/>
              <a:t> </a:t>
            </a:r>
          </a:p>
          <a:p>
            <a:r>
              <a:rPr lang="es-ES" sz="1600" dirty="0" err="1"/>
              <a:t>It</a:t>
            </a:r>
            <a:r>
              <a:rPr lang="es-ES" sz="1600" dirty="0"/>
              <a:t> </a:t>
            </a:r>
            <a:r>
              <a:rPr lang="es-ES" sz="1600" dirty="0" err="1"/>
              <a:t>is</a:t>
            </a:r>
            <a:r>
              <a:rPr lang="es-ES" sz="1600" dirty="0"/>
              <a:t> </a:t>
            </a:r>
            <a:r>
              <a:rPr lang="es-ES" sz="1600" dirty="0" err="1"/>
              <a:t>how</a:t>
            </a:r>
            <a:r>
              <a:rPr lang="es-ES" sz="1600" dirty="0"/>
              <a:t> </a:t>
            </a:r>
            <a:r>
              <a:rPr lang="es-ES" sz="1600" dirty="0" err="1"/>
              <a:t>we</a:t>
            </a:r>
            <a:r>
              <a:rPr lang="es-ES" sz="1600" dirty="0"/>
              <a:t> can </a:t>
            </a:r>
            <a:r>
              <a:rPr lang="es-ES" sz="1600" dirty="0" err="1"/>
              <a:t>tell</a:t>
            </a:r>
            <a:r>
              <a:rPr lang="es-ES" sz="1600" dirty="0"/>
              <a:t> </a:t>
            </a:r>
            <a:r>
              <a:rPr lang="es-ES" sz="1600" b="1" dirty="0" err="1">
                <a:solidFill>
                  <a:srgbClr val="00B0F0"/>
                </a:solidFill>
              </a:rPr>
              <a:t>Jupyter</a:t>
            </a:r>
            <a:r>
              <a:rPr lang="es-ES" sz="1600" b="1" dirty="0">
                <a:solidFill>
                  <a:srgbClr val="00B0F0"/>
                </a:solidFill>
              </a:rPr>
              <a:t> Notebooks </a:t>
            </a:r>
            <a:r>
              <a:rPr lang="es-ES" sz="1600" dirty="0" err="1"/>
              <a:t>that</a:t>
            </a:r>
            <a:r>
              <a:rPr lang="es-ES" sz="1600" dirty="0"/>
              <a:t> </a:t>
            </a:r>
            <a:r>
              <a:rPr lang="es-ES" sz="1600" dirty="0" err="1"/>
              <a:t>we</a:t>
            </a:r>
            <a:r>
              <a:rPr lang="es-ES" sz="1600" dirty="0"/>
              <a:t> </a:t>
            </a:r>
            <a:r>
              <a:rPr lang="es-ES" sz="1600" dirty="0" err="1"/>
              <a:t>want</a:t>
            </a:r>
            <a:r>
              <a:rPr lang="es-ES" sz="1600" dirty="0"/>
              <a:t> </a:t>
            </a:r>
            <a:r>
              <a:rPr lang="es-ES" sz="1600" dirty="0" err="1"/>
              <a:t>to</a:t>
            </a:r>
            <a:r>
              <a:rPr lang="es-ES" sz="1600" dirty="0"/>
              <a:t> </a:t>
            </a:r>
            <a:r>
              <a:rPr lang="es-ES" sz="1600" dirty="0" err="1"/>
              <a:t>move</a:t>
            </a:r>
            <a:r>
              <a:rPr lang="es-ES" sz="1600" dirty="0"/>
              <a:t> </a:t>
            </a:r>
            <a:r>
              <a:rPr lang="es-ES" sz="1600" dirty="0" err="1"/>
              <a:t>around</a:t>
            </a:r>
            <a:r>
              <a:rPr lang="es-ES" sz="1600" dirty="0"/>
              <a:t> </a:t>
            </a:r>
            <a:r>
              <a:rPr lang="es-ES" sz="1600" dirty="0" err="1"/>
              <a:t>inside</a:t>
            </a:r>
            <a:r>
              <a:rPr lang="es-ES" sz="1600" dirty="0"/>
              <a:t> </a:t>
            </a:r>
            <a:r>
              <a:rPr lang="es-ES" sz="1600" dirty="0" err="1"/>
              <a:t>our</a:t>
            </a:r>
            <a:r>
              <a:rPr lang="es-ES" sz="1600" dirty="0"/>
              <a:t> file </a:t>
            </a:r>
            <a:r>
              <a:rPr lang="es-ES" sz="1600" dirty="0" err="1"/>
              <a:t>system</a:t>
            </a:r>
            <a:r>
              <a:rPr lang="es-ES" sz="1600" dirty="0"/>
              <a:t> </a:t>
            </a:r>
            <a:r>
              <a:rPr lang="es-ES" sz="1600" dirty="0" err="1"/>
              <a:t>for</a:t>
            </a:r>
            <a:r>
              <a:rPr lang="es-ES" sz="1600" dirty="0"/>
              <a:t> </a:t>
            </a:r>
            <a:r>
              <a:rPr lang="es-ES" sz="1600" dirty="0" err="1"/>
              <a:t>the</a:t>
            </a:r>
            <a:r>
              <a:rPr lang="es-ES" sz="1600" dirty="0"/>
              <a:t> </a:t>
            </a:r>
            <a:r>
              <a:rPr lang="es-ES" sz="1600" dirty="0" err="1"/>
              <a:t>purposes</a:t>
            </a:r>
            <a:r>
              <a:rPr lang="es-ES" sz="1600" dirty="0"/>
              <a:t> </a:t>
            </a:r>
            <a:r>
              <a:rPr lang="es-ES" sz="1600" dirty="0" err="1"/>
              <a:t>of</a:t>
            </a:r>
            <a:r>
              <a:rPr lang="es-ES" sz="1600" dirty="0"/>
              <a:t> </a:t>
            </a:r>
            <a:r>
              <a:rPr lang="es-ES" sz="1600" dirty="0" err="1"/>
              <a:t>dealing</a:t>
            </a:r>
            <a:r>
              <a:rPr lang="es-ES" sz="1600" dirty="0"/>
              <a:t> </a:t>
            </a:r>
            <a:r>
              <a:rPr lang="es-ES" sz="1600" dirty="0" err="1"/>
              <a:t>iwth</a:t>
            </a:r>
            <a:r>
              <a:rPr lang="es-ES" sz="1600" dirty="0"/>
              <a:t> </a:t>
            </a:r>
            <a:r>
              <a:rPr lang="es-ES" sz="1600" dirty="0" err="1"/>
              <a:t>paths</a:t>
            </a:r>
            <a:r>
              <a:rPr lang="es-ES" sz="1600" dirty="0"/>
              <a:t>. </a:t>
            </a:r>
          </a:p>
          <a:p>
            <a:endParaRPr lang="es-ES" sz="1800" dirty="0"/>
          </a:p>
        </p:txBody>
      </p:sp>
    </p:spTree>
    <p:extLst>
      <p:ext uri="{BB962C8B-B14F-4D97-AF65-F5344CB8AC3E}">
        <p14:creationId xmlns:p14="http://schemas.microsoft.com/office/powerpoint/2010/main" val="34113556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427F35-A4B6-A5F0-059B-325150230835}"/>
              </a:ext>
            </a:extLst>
          </p:cNvPr>
          <p:cNvSpPr>
            <a:spLocks noGrp="1"/>
          </p:cNvSpPr>
          <p:nvPr>
            <p:ph type="title"/>
          </p:nvPr>
        </p:nvSpPr>
        <p:spPr/>
        <p:txBody>
          <a:bodyPr/>
          <a:lstStyle/>
          <a:p>
            <a:r>
              <a:rPr lang="es-ES" dirty="0"/>
              <a:t>7.2. </a:t>
            </a:r>
            <a:r>
              <a:rPr lang="es-ES" dirty="0" err="1"/>
              <a:t>Bash</a:t>
            </a:r>
            <a:endParaRPr lang="es-ES" dirty="0"/>
          </a:p>
        </p:txBody>
      </p:sp>
      <p:sp>
        <p:nvSpPr>
          <p:cNvPr id="3" name="Marcador de contenido 2">
            <a:extLst>
              <a:ext uri="{FF2B5EF4-FFF2-40B4-BE49-F238E27FC236}">
                <a16:creationId xmlns:a16="http://schemas.microsoft.com/office/drawing/2014/main" id="{5FE4CFF3-7414-461F-9DDE-35A2564082DA}"/>
              </a:ext>
            </a:extLst>
          </p:cNvPr>
          <p:cNvSpPr>
            <a:spLocks noGrp="1"/>
          </p:cNvSpPr>
          <p:nvPr>
            <p:ph idx="1"/>
          </p:nvPr>
        </p:nvSpPr>
        <p:spPr/>
        <p:txBody>
          <a:bodyPr/>
          <a:lstStyle/>
          <a:p>
            <a:r>
              <a:rPr lang="es-ES" dirty="0" err="1"/>
              <a:t>The</a:t>
            </a:r>
            <a:r>
              <a:rPr lang="es-ES" dirty="0"/>
              <a:t> </a:t>
            </a:r>
            <a:r>
              <a:rPr lang="es-ES" dirty="0" err="1"/>
              <a:t>main</a:t>
            </a:r>
            <a:r>
              <a:rPr lang="es-ES" dirty="0"/>
              <a:t> </a:t>
            </a:r>
            <a:r>
              <a:rPr lang="es-ES" dirty="0" err="1"/>
              <a:t>Bash</a:t>
            </a:r>
            <a:r>
              <a:rPr lang="es-ES" dirty="0"/>
              <a:t> </a:t>
            </a:r>
            <a:r>
              <a:rPr lang="es-ES" dirty="0" err="1"/>
              <a:t>commands</a:t>
            </a:r>
            <a:r>
              <a:rPr lang="es-ES" dirty="0"/>
              <a:t> are:</a:t>
            </a:r>
          </a:p>
          <a:p>
            <a:r>
              <a:rPr lang="es-ES" b="1" dirty="0" err="1">
                <a:solidFill>
                  <a:srgbClr val="00B0F0"/>
                </a:solidFill>
              </a:rPr>
              <a:t>pwd</a:t>
            </a:r>
            <a:r>
              <a:rPr lang="es-ES" b="1" dirty="0">
                <a:solidFill>
                  <a:srgbClr val="00B0F0"/>
                </a:solidFill>
              </a:rPr>
              <a:t>.</a:t>
            </a:r>
            <a:r>
              <a:rPr lang="es-ES" dirty="0"/>
              <a:t> </a:t>
            </a:r>
            <a:r>
              <a:rPr lang="es-ES" dirty="0" err="1"/>
              <a:t>It</a:t>
            </a:r>
            <a:r>
              <a:rPr lang="es-ES" dirty="0"/>
              <a:t> stands </a:t>
            </a:r>
            <a:r>
              <a:rPr lang="es-ES" dirty="0" err="1"/>
              <a:t>for</a:t>
            </a:r>
            <a:r>
              <a:rPr lang="es-ES" dirty="0"/>
              <a:t> </a:t>
            </a:r>
            <a:r>
              <a:rPr lang="es-ES" dirty="0" err="1"/>
              <a:t>print</a:t>
            </a:r>
            <a:r>
              <a:rPr lang="es-ES" dirty="0"/>
              <a:t> </a:t>
            </a:r>
            <a:r>
              <a:rPr lang="es-ES" dirty="0" err="1"/>
              <a:t>working</a:t>
            </a:r>
            <a:r>
              <a:rPr lang="es-ES" dirty="0"/>
              <a:t> </a:t>
            </a:r>
            <a:r>
              <a:rPr lang="es-ES" dirty="0" err="1"/>
              <a:t>directory</a:t>
            </a:r>
            <a:r>
              <a:rPr lang="es-ES" dirty="0"/>
              <a:t>.</a:t>
            </a:r>
          </a:p>
          <a:p>
            <a:endParaRPr lang="es-ES" dirty="0"/>
          </a:p>
          <a:p>
            <a:pPr marL="0" indent="0">
              <a:buNone/>
            </a:pPr>
            <a:endParaRPr lang="es-ES" dirty="0"/>
          </a:p>
          <a:p>
            <a:r>
              <a:rPr lang="es-ES" b="1" dirty="0" err="1">
                <a:solidFill>
                  <a:srgbClr val="00B0F0"/>
                </a:solidFill>
              </a:rPr>
              <a:t>ls</a:t>
            </a:r>
            <a:r>
              <a:rPr lang="es-ES" dirty="0">
                <a:solidFill>
                  <a:srgbClr val="00B0F0"/>
                </a:solidFill>
              </a:rPr>
              <a:t>.</a:t>
            </a:r>
            <a:r>
              <a:rPr lang="es-ES" dirty="0"/>
              <a:t> </a:t>
            </a:r>
            <a:r>
              <a:rPr lang="es-ES" dirty="0" err="1"/>
              <a:t>It</a:t>
            </a:r>
            <a:r>
              <a:rPr lang="es-ES" dirty="0"/>
              <a:t> stands </a:t>
            </a:r>
            <a:r>
              <a:rPr lang="es-ES" dirty="0" err="1"/>
              <a:t>for</a:t>
            </a:r>
            <a:r>
              <a:rPr lang="es-ES" dirty="0"/>
              <a:t> </a:t>
            </a:r>
            <a:r>
              <a:rPr lang="es-ES" dirty="0" err="1"/>
              <a:t>list</a:t>
            </a:r>
            <a:r>
              <a:rPr lang="es-ES" dirty="0"/>
              <a:t>. </a:t>
            </a:r>
            <a:r>
              <a:rPr lang="es-ES" dirty="0" err="1"/>
              <a:t>It</a:t>
            </a:r>
            <a:r>
              <a:rPr lang="es-ES" dirty="0"/>
              <a:t> </a:t>
            </a:r>
            <a:r>
              <a:rPr lang="es-ES" dirty="0" err="1"/>
              <a:t>allows</a:t>
            </a:r>
            <a:r>
              <a:rPr lang="es-ES" dirty="0"/>
              <a:t> </a:t>
            </a:r>
            <a:r>
              <a:rPr lang="es-ES" dirty="0" err="1"/>
              <a:t>us</a:t>
            </a:r>
            <a:r>
              <a:rPr lang="es-ES" dirty="0"/>
              <a:t> </a:t>
            </a:r>
            <a:r>
              <a:rPr lang="es-ES" dirty="0" err="1"/>
              <a:t>to</a:t>
            </a:r>
            <a:r>
              <a:rPr lang="es-ES" dirty="0"/>
              <a:t> </a:t>
            </a:r>
            <a:r>
              <a:rPr lang="es-ES" dirty="0" err="1"/>
              <a:t>see</a:t>
            </a:r>
            <a:r>
              <a:rPr lang="es-ES" dirty="0"/>
              <a:t> </a:t>
            </a:r>
            <a:r>
              <a:rPr lang="es-ES" dirty="0" err="1"/>
              <a:t>all</a:t>
            </a:r>
            <a:r>
              <a:rPr lang="es-ES" dirty="0"/>
              <a:t> </a:t>
            </a:r>
            <a:r>
              <a:rPr lang="es-ES" dirty="0" err="1"/>
              <a:t>the</a:t>
            </a:r>
            <a:r>
              <a:rPr lang="es-ES" dirty="0"/>
              <a:t> folders in </a:t>
            </a:r>
            <a:r>
              <a:rPr lang="es-ES" dirty="0" err="1"/>
              <a:t>our</a:t>
            </a:r>
            <a:r>
              <a:rPr lang="es-ES" dirty="0"/>
              <a:t> </a:t>
            </a:r>
            <a:r>
              <a:rPr lang="es-ES" dirty="0" err="1"/>
              <a:t>directory</a:t>
            </a:r>
            <a:r>
              <a:rPr lang="es-ES" dirty="0"/>
              <a:t>.</a:t>
            </a:r>
          </a:p>
          <a:p>
            <a:endParaRPr lang="es-ES" dirty="0"/>
          </a:p>
        </p:txBody>
      </p:sp>
      <p:pic>
        <p:nvPicPr>
          <p:cNvPr id="4" name="Imagen 3">
            <a:extLst>
              <a:ext uri="{FF2B5EF4-FFF2-40B4-BE49-F238E27FC236}">
                <a16:creationId xmlns:a16="http://schemas.microsoft.com/office/drawing/2014/main" id="{572737EB-807A-5977-9422-3C4125424F3B}"/>
              </a:ext>
            </a:extLst>
          </p:cNvPr>
          <p:cNvPicPr>
            <a:picLocks noChangeAspect="1"/>
          </p:cNvPicPr>
          <p:nvPr/>
        </p:nvPicPr>
        <p:blipFill>
          <a:blip r:embed="rId2"/>
          <a:stretch>
            <a:fillRect/>
          </a:stretch>
        </p:blipFill>
        <p:spPr>
          <a:xfrm>
            <a:off x="843336" y="2884687"/>
            <a:ext cx="10344255" cy="679325"/>
          </a:xfrm>
          <a:prstGeom prst="rect">
            <a:avLst/>
          </a:prstGeom>
        </p:spPr>
      </p:pic>
      <p:pic>
        <p:nvPicPr>
          <p:cNvPr id="6" name="Imagen 5">
            <a:extLst>
              <a:ext uri="{FF2B5EF4-FFF2-40B4-BE49-F238E27FC236}">
                <a16:creationId xmlns:a16="http://schemas.microsoft.com/office/drawing/2014/main" id="{2D1FB97C-CED4-E7CE-D17A-D66A7CF9D0D1}"/>
              </a:ext>
            </a:extLst>
          </p:cNvPr>
          <p:cNvPicPr>
            <a:picLocks noChangeAspect="1"/>
          </p:cNvPicPr>
          <p:nvPr/>
        </p:nvPicPr>
        <p:blipFill>
          <a:blip r:embed="rId3"/>
          <a:stretch>
            <a:fillRect/>
          </a:stretch>
        </p:blipFill>
        <p:spPr>
          <a:xfrm>
            <a:off x="925774" y="4229047"/>
            <a:ext cx="6984707" cy="2249548"/>
          </a:xfrm>
          <a:prstGeom prst="rect">
            <a:avLst/>
          </a:prstGeom>
        </p:spPr>
      </p:pic>
      <p:pic>
        <p:nvPicPr>
          <p:cNvPr id="7" name="Imagen 6">
            <a:extLst>
              <a:ext uri="{FF2B5EF4-FFF2-40B4-BE49-F238E27FC236}">
                <a16:creationId xmlns:a16="http://schemas.microsoft.com/office/drawing/2014/main" id="{D50FD66E-989B-C217-27B9-88C9BA69D2C8}"/>
              </a:ext>
            </a:extLst>
          </p:cNvPr>
          <p:cNvPicPr>
            <a:picLocks noChangeAspect="1"/>
          </p:cNvPicPr>
          <p:nvPr/>
        </p:nvPicPr>
        <p:blipFill>
          <a:blip r:embed="rId4"/>
          <a:stretch>
            <a:fillRect/>
          </a:stretch>
        </p:blipFill>
        <p:spPr>
          <a:xfrm>
            <a:off x="9741259" y="428719"/>
            <a:ext cx="1621621" cy="517404"/>
          </a:xfrm>
          <a:prstGeom prst="rect">
            <a:avLst/>
          </a:prstGeom>
        </p:spPr>
      </p:pic>
    </p:spTree>
    <p:extLst>
      <p:ext uri="{BB962C8B-B14F-4D97-AF65-F5344CB8AC3E}">
        <p14:creationId xmlns:p14="http://schemas.microsoft.com/office/powerpoint/2010/main" val="23296177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78F44A2-EE4A-BA44-D1A3-F4573F6DEA96}"/>
              </a:ext>
            </a:extLst>
          </p:cNvPr>
          <p:cNvSpPr>
            <a:spLocks noGrp="1"/>
          </p:cNvSpPr>
          <p:nvPr>
            <p:ph idx="1"/>
          </p:nvPr>
        </p:nvSpPr>
        <p:spPr>
          <a:xfrm>
            <a:off x="612647" y="476250"/>
            <a:ext cx="10653579" cy="5833110"/>
          </a:xfrm>
        </p:spPr>
        <p:txBody>
          <a:bodyPr>
            <a:normAutofit/>
          </a:bodyPr>
          <a:lstStyle/>
          <a:p>
            <a:r>
              <a:rPr lang="es-ES" b="1" dirty="0" err="1">
                <a:solidFill>
                  <a:srgbClr val="00B0F0"/>
                </a:solidFill>
              </a:rPr>
              <a:t>mkdir</a:t>
            </a:r>
            <a:r>
              <a:rPr lang="es-ES" b="1" dirty="0">
                <a:solidFill>
                  <a:srgbClr val="00B0F0"/>
                </a:solidFill>
              </a:rPr>
              <a:t>.</a:t>
            </a:r>
            <a:r>
              <a:rPr lang="es-ES" dirty="0"/>
              <a:t> </a:t>
            </a:r>
            <a:r>
              <a:rPr lang="es-ES" dirty="0" err="1"/>
              <a:t>It</a:t>
            </a:r>
            <a:r>
              <a:rPr lang="es-ES" dirty="0"/>
              <a:t> stands </a:t>
            </a:r>
            <a:r>
              <a:rPr lang="es-ES" dirty="0" err="1"/>
              <a:t>for</a:t>
            </a:r>
            <a:r>
              <a:rPr lang="es-ES" dirty="0"/>
              <a:t> “</a:t>
            </a:r>
            <a:r>
              <a:rPr lang="es-ES" dirty="0" err="1"/>
              <a:t>make</a:t>
            </a:r>
            <a:r>
              <a:rPr lang="es-ES" dirty="0"/>
              <a:t> </a:t>
            </a:r>
            <a:r>
              <a:rPr lang="es-ES" dirty="0" err="1"/>
              <a:t>directory</a:t>
            </a:r>
            <a:r>
              <a:rPr lang="es-ES" dirty="0"/>
              <a:t>”. </a:t>
            </a:r>
            <a:r>
              <a:rPr lang="es-ES" dirty="0" err="1"/>
              <a:t>It</a:t>
            </a:r>
            <a:r>
              <a:rPr lang="es-ES" dirty="0"/>
              <a:t> </a:t>
            </a:r>
            <a:r>
              <a:rPr lang="es-ES" dirty="0" err="1"/>
              <a:t>creates</a:t>
            </a:r>
            <a:r>
              <a:rPr lang="es-ES" dirty="0"/>
              <a:t> a folder in </a:t>
            </a:r>
            <a:r>
              <a:rPr lang="es-ES" dirty="0" err="1"/>
              <a:t>our</a:t>
            </a:r>
            <a:r>
              <a:rPr lang="es-ES" dirty="0"/>
              <a:t> laptops/</a:t>
            </a:r>
            <a:r>
              <a:rPr lang="es-ES" dirty="0" err="1"/>
              <a:t>Jupyter</a:t>
            </a:r>
            <a:r>
              <a:rPr lang="es-ES" dirty="0"/>
              <a:t> Notebooks interface.</a:t>
            </a:r>
          </a:p>
          <a:p>
            <a:endParaRPr lang="es-ES" dirty="0"/>
          </a:p>
          <a:p>
            <a:r>
              <a:rPr lang="es-ES" b="1" dirty="0">
                <a:solidFill>
                  <a:srgbClr val="00B0F0"/>
                </a:solidFill>
              </a:rPr>
              <a:t>cd.</a:t>
            </a:r>
            <a:r>
              <a:rPr lang="es-ES" dirty="0"/>
              <a:t> </a:t>
            </a:r>
            <a:r>
              <a:rPr lang="es-ES" dirty="0" err="1"/>
              <a:t>It</a:t>
            </a:r>
            <a:r>
              <a:rPr lang="es-ES" dirty="0"/>
              <a:t> stands </a:t>
            </a:r>
            <a:r>
              <a:rPr lang="es-ES" dirty="0" err="1"/>
              <a:t>for</a:t>
            </a:r>
            <a:r>
              <a:rPr lang="es-ES" dirty="0"/>
              <a:t> “</a:t>
            </a:r>
            <a:r>
              <a:rPr lang="es-ES" dirty="0" err="1"/>
              <a:t>change</a:t>
            </a:r>
            <a:r>
              <a:rPr lang="es-ES" dirty="0"/>
              <a:t> </a:t>
            </a:r>
            <a:r>
              <a:rPr lang="es-ES" dirty="0" err="1"/>
              <a:t>directory</a:t>
            </a:r>
            <a:r>
              <a:rPr lang="es-ES" dirty="0"/>
              <a:t>”. </a:t>
            </a:r>
          </a:p>
          <a:p>
            <a:pPr lvl="3"/>
            <a:r>
              <a:rPr lang="es-ES" b="1" dirty="0">
                <a:solidFill>
                  <a:srgbClr val="00B0F0"/>
                </a:solidFill>
              </a:rPr>
              <a:t>cd .. </a:t>
            </a:r>
            <a:r>
              <a:rPr lang="es-ES" dirty="0" err="1"/>
              <a:t>If</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change</a:t>
            </a:r>
            <a:r>
              <a:rPr lang="es-ES" dirty="0"/>
              <a:t> directories </a:t>
            </a:r>
            <a:r>
              <a:rPr lang="es-ES" dirty="0" err="1"/>
              <a:t>one</a:t>
            </a:r>
            <a:r>
              <a:rPr lang="es-ES" dirty="0"/>
              <a:t> </a:t>
            </a:r>
            <a:r>
              <a:rPr lang="es-ES" dirty="0" err="1"/>
              <a:t>level</a:t>
            </a:r>
            <a:r>
              <a:rPr lang="es-ES" dirty="0"/>
              <a:t> up, </a:t>
            </a:r>
            <a:r>
              <a:rPr lang="es-ES" dirty="0" err="1"/>
              <a:t>we</a:t>
            </a:r>
            <a:r>
              <a:rPr lang="es-ES" dirty="0"/>
              <a:t> use cd .. </a:t>
            </a:r>
          </a:p>
          <a:p>
            <a:pPr lvl="3"/>
            <a:endParaRPr lang="es-ES" dirty="0"/>
          </a:p>
          <a:p>
            <a:pPr lvl="3"/>
            <a:endParaRPr lang="es-ES" dirty="0"/>
          </a:p>
          <a:p>
            <a:pPr lvl="3"/>
            <a:r>
              <a:rPr lang="es-ES" b="1" dirty="0">
                <a:solidFill>
                  <a:srgbClr val="00B0F0"/>
                </a:solidFill>
              </a:rPr>
              <a:t>cd .. relative </a:t>
            </a:r>
            <a:r>
              <a:rPr lang="es-ES" b="1" dirty="0" err="1">
                <a:solidFill>
                  <a:srgbClr val="00B0F0"/>
                </a:solidFill>
              </a:rPr>
              <a:t>path</a:t>
            </a:r>
            <a:r>
              <a:rPr lang="es-ES" dirty="0"/>
              <a:t>. And </a:t>
            </a:r>
            <a:r>
              <a:rPr lang="es-ES" dirty="0" err="1"/>
              <a:t>if</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change</a:t>
            </a:r>
            <a:r>
              <a:rPr lang="es-ES" dirty="0"/>
              <a:t> directories </a:t>
            </a:r>
            <a:r>
              <a:rPr lang="es-ES" dirty="0" err="1"/>
              <a:t>one</a:t>
            </a:r>
            <a:r>
              <a:rPr lang="es-ES" dirty="0"/>
              <a:t> </a:t>
            </a:r>
            <a:r>
              <a:rPr lang="es-ES" dirty="0" err="1"/>
              <a:t>level</a:t>
            </a:r>
            <a:r>
              <a:rPr lang="es-ES" dirty="0"/>
              <a:t> </a:t>
            </a:r>
            <a:r>
              <a:rPr lang="es-ES" dirty="0" err="1"/>
              <a:t>down</a:t>
            </a:r>
            <a:r>
              <a:rPr lang="es-ES" dirty="0"/>
              <a:t>, </a:t>
            </a:r>
            <a:r>
              <a:rPr lang="es-ES" dirty="0" err="1"/>
              <a:t>we</a:t>
            </a:r>
            <a:r>
              <a:rPr lang="es-ES" dirty="0"/>
              <a:t> can </a:t>
            </a:r>
            <a:r>
              <a:rPr lang="es-ES" dirty="0" err="1"/>
              <a:t>write</a:t>
            </a:r>
            <a:r>
              <a:rPr lang="es-ES" dirty="0"/>
              <a:t> a relative </a:t>
            </a:r>
            <a:r>
              <a:rPr lang="es-ES" dirty="0" err="1"/>
              <a:t>path</a:t>
            </a:r>
            <a:r>
              <a:rPr lang="es-ES" dirty="0"/>
              <a:t> (</a:t>
            </a:r>
            <a:r>
              <a:rPr lang="es-ES" dirty="0" err="1"/>
              <a:t>that</a:t>
            </a:r>
            <a:r>
              <a:rPr lang="es-ES" dirty="0"/>
              <a:t> </a:t>
            </a:r>
            <a:r>
              <a:rPr lang="es-ES" dirty="0" err="1"/>
              <a:t>means</a:t>
            </a:r>
            <a:r>
              <a:rPr lang="es-ES" dirty="0"/>
              <a:t>, </a:t>
            </a:r>
            <a:r>
              <a:rPr lang="es-ES" dirty="0" err="1"/>
              <a:t>shorter</a:t>
            </a:r>
            <a:r>
              <a:rPr lang="es-ES" dirty="0"/>
              <a:t> </a:t>
            </a:r>
            <a:r>
              <a:rPr lang="es-ES" dirty="0" err="1"/>
              <a:t>path</a:t>
            </a:r>
            <a:r>
              <a:rPr lang="es-ES" dirty="0"/>
              <a:t> </a:t>
            </a:r>
            <a:r>
              <a:rPr lang="es-ES" dirty="0" err="1"/>
              <a:t>than</a:t>
            </a:r>
            <a:r>
              <a:rPr lang="es-ES" dirty="0"/>
              <a:t> </a:t>
            </a:r>
            <a:r>
              <a:rPr lang="es-ES" dirty="0" err="1"/>
              <a:t>the</a:t>
            </a:r>
            <a:r>
              <a:rPr lang="es-ES" dirty="0"/>
              <a:t> </a:t>
            </a:r>
            <a:r>
              <a:rPr lang="es-ES" dirty="0" err="1"/>
              <a:t>whole</a:t>
            </a:r>
            <a:r>
              <a:rPr lang="es-ES" dirty="0"/>
              <a:t> </a:t>
            </a:r>
            <a:r>
              <a:rPr lang="es-ES" dirty="0" err="1"/>
              <a:t>path</a:t>
            </a:r>
            <a:r>
              <a:rPr lang="es-ES" dirty="0"/>
              <a:t>). </a:t>
            </a:r>
          </a:p>
          <a:p>
            <a:pPr lvl="3"/>
            <a:endParaRPr lang="es-ES" dirty="0"/>
          </a:p>
          <a:p>
            <a:pPr lvl="3"/>
            <a:endParaRPr lang="es-ES" dirty="0"/>
          </a:p>
          <a:p>
            <a:pPr lvl="3"/>
            <a:r>
              <a:rPr lang="es-ES" b="1" dirty="0">
                <a:solidFill>
                  <a:srgbClr val="00B0F0"/>
                </a:solidFill>
              </a:rPr>
              <a:t>cd .. absolute </a:t>
            </a:r>
            <a:r>
              <a:rPr lang="es-ES" b="1" dirty="0" err="1">
                <a:solidFill>
                  <a:srgbClr val="00B0F0"/>
                </a:solidFill>
              </a:rPr>
              <a:t>path</a:t>
            </a:r>
            <a:r>
              <a:rPr lang="es-ES" b="1" dirty="0">
                <a:solidFill>
                  <a:srgbClr val="00B0F0"/>
                </a:solidFill>
              </a:rPr>
              <a:t>. </a:t>
            </a:r>
            <a:r>
              <a:rPr lang="es-ES" dirty="0" err="1"/>
              <a:t>If</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change</a:t>
            </a:r>
            <a:r>
              <a:rPr lang="es-ES" dirty="0"/>
              <a:t> directories </a:t>
            </a:r>
            <a:r>
              <a:rPr lang="es-ES" dirty="0" err="1"/>
              <a:t>to</a:t>
            </a:r>
            <a:r>
              <a:rPr lang="es-ES" dirty="0"/>
              <a:t> a file </a:t>
            </a:r>
            <a:r>
              <a:rPr lang="es-ES" dirty="0" err="1"/>
              <a:t>that</a:t>
            </a:r>
            <a:r>
              <a:rPr lang="es-ES" dirty="0"/>
              <a:t> </a:t>
            </a:r>
            <a:r>
              <a:rPr lang="es-ES" dirty="0" err="1"/>
              <a:t>is</a:t>
            </a:r>
            <a:r>
              <a:rPr lang="es-ES" dirty="0"/>
              <a:t> </a:t>
            </a:r>
            <a:r>
              <a:rPr lang="es-ES" dirty="0" err="1"/>
              <a:t>not</a:t>
            </a:r>
            <a:r>
              <a:rPr lang="es-ES" dirty="0"/>
              <a:t> </a:t>
            </a:r>
            <a:r>
              <a:rPr lang="es-ES" dirty="0" err="1"/>
              <a:t>one</a:t>
            </a:r>
            <a:r>
              <a:rPr lang="es-ES" dirty="0"/>
              <a:t> step </a:t>
            </a:r>
            <a:r>
              <a:rPr lang="es-ES" dirty="0" err="1"/>
              <a:t>inmediately</a:t>
            </a:r>
            <a:r>
              <a:rPr lang="es-ES" dirty="0"/>
              <a:t> </a:t>
            </a:r>
            <a:r>
              <a:rPr lang="es-ES" dirty="0" err="1"/>
              <a:t>below</a:t>
            </a:r>
            <a:r>
              <a:rPr lang="es-ES" dirty="0"/>
              <a:t> </a:t>
            </a:r>
            <a:r>
              <a:rPr lang="es-ES" dirty="0" err="1"/>
              <a:t>or</a:t>
            </a:r>
            <a:r>
              <a:rPr lang="es-ES" dirty="0"/>
              <a:t> </a:t>
            </a:r>
            <a:r>
              <a:rPr lang="es-ES" dirty="0" err="1"/>
              <a:t>above</a:t>
            </a:r>
            <a:r>
              <a:rPr lang="es-ES" dirty="0"/>
              <a:t>, </a:t>
            </a:r>
            <a:r>
              <a:rPr lang="es-ES" dirty="0" err="1"/>
              <a:t>we</a:t>
            </a:r>
            <a:r>
              <a:rPr lang="es-ES" dirty="0"/>
              <a:t> </a:t>
            </a:r>
            <a:r>
              <a:rPr lang="es-ES" dirty="0" err="1"/>
              <a:t>then</a:t>
            </a:r>
            <a:r>
              <a:rPr lang="es-ES" dirty="0"/>
              <a:t> </a:t>
            </a:r>
            <a:r>
              <a:rPr lang="es-ES" dirty="0" err="1"/>
              <a:t>need</a:t>
            </a:r>
            <a:r>
              <a:rPr lang="es-ES" dirty="0"/>
              <a:t> </a:t>
            </a:r>
            <a:r>
              <a:rPr lang="es-ES" dirty="0" err="1"/>
              <a:t>to</a:t>
            </a:r>
            <a:r>
              <a:rPr lang="es-ES" dirty="0"/>
              <a:t> </a:t>
            </a:r>
            <a:r>
              <a:rPr lang="es-ES" dirty="0" err="1"/>
              <a:t>write</a:t>
            </a:r>
            <a:r>
              <a:rPr lang="es-ES" dirty="0"/>
              <a:t> </a:t>
            </a:r>
            <a:r>
              <a:rPr lang="es-ES" dirty="0" err="1"/>
              <a:t>an</a:t>
            </a:r>
            <a:r>
              <a:rPr lang="es-ES" dirty="0"/>
              <a:t> absolute </a:t>
            </a:r>
            <a:r>
              <a:rPr lang="es-ES" dirty="0" err="1"/>
              <a:t>path</a:t>
            </a:r>
            <a:r>
              <a:rPr lang="es-ES" dirty="0"/>
              <a:t> (</a:t>
            </a:r>
            <a:r>
              <a:rPr lang="es-ES" dirty="0" err="1"/>
              <a:t>that</a:t>
            </a:r>
            <a:r>
              <a:rPr lang="es-ES" dirty="0"/>
              <a:t> </a:t>
            </a:r>
            <a:r>
              <a:rPr lang="es-ES" dirty="0" err="1"/>
              <a:t>means</a:t>
            </a:r>
            <a:r>
              <a:rPr lang="es-ES" dirty="0"/>
              <a:t>, </a:t>
            </a:r>
            <a:r>
              <a:rPr lang="es-ES" dirty="0" err="1"/>
              <a:t>the</a:t>
            </a:r>
            <a:r>
              <a:rPr lang="es-ES" dirty="0"/>
              <a:t> </a:t>
            </a:r>
            <a:r>
              <a:rPr lang="es-ES" dirty="0" err="1"/>
              <a:t>whole</a:t>
            </a:r>
            <a:r>
              <a:rPr lang="es-ES" dirty="0"/>
              <a:t> </a:t>
            </a:r>
            <a:r>
              <a:rPr lang="es-ES" dirty="0" err="1"/>
              <a:t>path</a:t>
            </a:r>
            <a:r>
              <a:rPr lang="es-ES" dirty="0"/>
              <a:t>). </a:t>
            </a:r>
          </a:p>
          <a:p>
            <a:pPr lvl="3"/>
            <a:endParaRPr lang="es-ES" dirty="0"/>
          </a:p>
          <a:p>
            <a:pPr lvl="3"/>
            <a:endParaRPr lang="es-ES" dirty="0"/>
          </a:p>
          <a:p>
            <a:pPr lvl="3"/>
            <a:r>
              <a:rPr lang="es-ES" b="1" dirty="0">
                <a:solidFill>
                  <a:srgbClr val="00B0F0"/>
                </a:solidFill>
              </a:rPr>
              <a:t>cd ~</a:t>
            </a:r>
            <a:r>
              <a:rPr lang="es-ES" dirty="0"/>
              <a:t> </a:t>
            </a:r>
            <a:r>
              <a:rPr lang="es-ES" dirty="0" err="1"/>
              <a:t>If</a:t>
            </a:r>
            <a:r>
              <a:rPr lang="es-ES" dirty="0"/>
              <a:t> </a:t>
            </a:r>
            <a:r>
              <a:rPr lang="es-ES" dirty="0" err="1"/>
              <a:t>we</a:t>
            </a:r>
            <a:r>
              <a:rPr lang="es-ES" dirty="0"/>
              <a:t> </a:t>
            </a:r>
            <a:r>
              <a:rPr lang="es-ES" dirty="0" err="1"/>
              <a:t>want</a:t>
            </a:r>
            <a:r>
              <a:rPr lang="es-ES" dirty="0"/>
              <a:t> </a:t>
            </a:r>
            <a:r>
              <a:rPr lang="es-ES" dirty="0" err="1"/>
              <a:t>to</a:t>
            </a:r>
            <a:r>
              <a:rPr lang="es-ES" dirty="0"/>
              <a:t> </a:t>
            </a:r>
            <a:r>
              <a:rPr lang="es-ES" dirty="0" err="1"/>
              <a:t>go</a:t>
            </a:r>
            <a:r>
              <a:rPr lang="es-ES" dirty="0"/>
              <a:t> </a:t>
            </a:r>
            <a:r>
              <a:rPr lang="es-ES" dirty="0" err="1"/>
              <a:t>to</a:t>
            </a:r>
            <a:r>
              <a:rPr lang="es-ES" dirty="0"/>
              <a:t> </a:t>
            </a:r>
            <a:r>
              <a:rPr lang="es-ES" dirty="0" err="1"/>
              <a:t>our</a:t>
            </a:r>
            <a:r>
              <a:rPr lang="es-ES" dirty="0"/>
              <a:t> </a:t>
            </a:r>
            <a:r>
              <a:rPr lang="es-ES" dirty="0" err="1"/>
              <a:t>root</a:t>
            </a:r>
            <a:r>
              <a:rPr lang="es-ES" dirty="0"/>
              <a:t> </a:t>
            </a:r>
            <a:r>
              <a:rPr lang="es-ES" dirty="0" err="1"/>
              <a:t>directory</a:t>
            </a:r>
            <a:r>
              <a:rPr lang="es-ES" dirty="0"/>
              <a:t>, </a:t>
            </a:r>
            <a:r>
              <a:rPr lang="es-ES" dirty="0" err="1"/>
              <a:t>we</a:t>
            </a:r>
            <a:r>
              <a:rPr lang="es-ES" dirty="0"/>
              <a:t> use cd ~ (</a:t>
            </a:r>
            <a:r>
              <a:rPr lang="es-ES" dirty="0" err="1"/>
              <a:t>press</a:t>
            </a:r>
            <a:r>
              <a:rPr lang="es-ES" dirty="0"/>
              <a:t> “</a:t>
            </a:r>
            <a:r>
              <a:rPr lang="es-ES" dirty="0" err="1"/>
              <a:t>alt-great</a:t>
            </a:r>
            <a:r>
              <a:rPr lang="es-ES" dirty="0"/>
              <a:t>” </a:t>
            </a:r>
            <a:r>
              <a:rPr lang="es-ES" dirty="0" err="1"/>
              <a:t>on</a:t>
            </a:r>
            <a:r>
              <a:rPr lang="es-ES" dirty="0"/>
              <a:t> </a:t>
            </a:r>
            <a:r>
              <a:rPr lang="es-ES" dirty="0" err="1"/>
              <a:t>the</a:t>
            </a:r>
            <a:r>
              <a:rPr lang="es-ES" dirty="0"/>
              <a:t> </a:t>
            </a:r>
            <a:r>
              <a:rPr lang="es-ES" dirty="0" err="1"/>
              <a:t>number</a:t>
            </a:r>
            <a:r>
              <a:rPr lang="es-ES" dirty="0"/>
              <a:t> 4 </a:t>
            </a:r>
            <a:r>
              <a:rPr lang="es-ES" dirty="0" err="1"/>
              <a:t>key</a:t>
            </a:r>
            <a:r>
              <a:rPr lang="es-ES" dirty="0"/>
              <a:t>!). </a:t>
            </a:r>
          </a:p>
          <a:p>
            <a:pPr lvl="3"/>
            <a:endParaRPr lang="es-ES" dirty="0"/>
          </a:p>
          <a:p>
            <a:pPr lvl="3"/>
            <a:endParaRPr lang="es-ES" dirty="0"/>
          </a:p>
        </p:txBody>
      </p:sp>
      <p:pic>
        <p:nvPicPr>
          <p:cNvPr id="5" name="Imagen 4">
            <a:extLst>
              <a:ext uri="{FF2B5EF4-FFF2-40B4-BE49-F238E27FC236}">
                <a16:creationId xmlns:a16="http://schemas.microsoft.com/office/drawing/2014/main" id="{0AB21227-8980-4F35-395E-CD0603210C87}"/>
              </a:ext>
            </a:extLst>
          </p:cNvPr>
          <p:cNvPicPr>
            <a:picLocks noChangeAspect="1"/>
          </p:cNvPicPr>
          <p:nvPr/>
        </p:nvPicPr>
        <p:blipFill>
          <a:blip r:embed="rId2"/>
          <a:stretch>
            <a:fillRect/>
          </a:stretch>
        </p:blipFill>
        <p:spPr>
          <a:xfrm>
            <a:off x="868624" y="1384287"/>
            <a:ext cx="9373965" cy="393707"/>
          </a:xfrm>
          <a:prstGeom prst="rect">
            <a:avLst/>
          </a:prstGeom>
        </p:spPr>
      </p:pic>
      <p:pic>
        <p:nvPicPr>
          <p:cNvPr id="7" name="Imagen 6">
            <a:extLst>
              <a:ext uri="{FF2B5EF4-FFF2-40B4-BE49-F238E27FC236}">
                <a16:creationId xmlns:a16="http://schemas.microsoft.com/office/drawing/2014/main" id="{ADDBEB15-DC96-7389-6BC4-24268E122431}"/>
              </a:ext>
            </a:extLst>
          </p:cNvPr>
          <p:cNvPicPr>
            <a:picLocks noChangeAspect="1"/>
          </p:cNvPicPr>
          <p:nvPr/>
        </p:nvPicPr>
        <p:blipFill>
          <a:blip r:embed="rId3"/>
          <a:stretch>
            <a:fillRect/>
          </a:stretch>
        </p:blipFill>
        <p:spPr>
          <a:xfrm>
            <a:off x="1517524" y="2673043"/>
            <a:ext cx="8947315" cy="568084"/>
          </a:xfrm>
          <a:prstGeom prst="rect">
            <a:avLst/>
          </a:prstGeom>
        </p:spPr>
      </p:pic>
      <p:pic>
        <p:nvPicPr>
          <p:cNvPr id="9" name="Imagen 8">
            <a:extLst>
              <a:ext uri="{FF2B5EF4-FFF2-40B4-BE49-F238E27FC236}">
                <a16:creationId xmlns:a16="http://schemas.microsoft.com/office/drawing/2014/main" id="{710C1AE1-0ED0-C27D-B683-FFCCFDB73847}"/>
              </a:ext>
            </a:extLst>
          </p:cNvPr>
          <p:cNvPicPr>
            <a:picLocks noChangeAspect="1"/>
          </p:cNvPicPr>
          <p:nvPr/>
        </p:nvPicPr>
        <p:blipFill>
          <a:blip r:embed="rId4"/>
          <a:stretch>
            <a:fillRect/>
          </a:stretch>
        </p:blipFill>
        <p:spPr>
          <a:xfrm>
            <a:off x="1517524" y="3831951"/>
            <a:ext cx="8947315" cy="588757"/>
          </a:xfrm>
          <a:prstGeom prst="rect">
            <a:avLst/>
          </a:prstGeom>
        </p:spPr>
      </p:pic>
      <p:pic>
        <p:nvPicPr>
          <p:cNvPr id="11" name="Imagen 10">
            <a:extLst>
              <a:ext uri="{FF2B5EF4-FFF2-40B4-BE49-F238E27FC236}">
                <a16:creationId xmlns:a16="http://schemas.microsoft.com/office/drawing/2014/main" id="{B45704A1-1080-38A4-ECCC-D8942C997F50}"/>
              </a:ext>
            </a:extLst>
          </p:cNvPr>
          <p:cNvPicPr>
            <a:picLocks noChangeAspect="1"/>
          </p:cNvPicPr>
          <p:nvPr/>
        </p:nvPicPr>
        <p:blipFill>
          <a:blip r:embed="rId5"/>
          <a:stretch>
            <a:fillRect/>
          </a:stretch>
        </p:blipFill>
        <p:spPr>
          <a:xfrm>
            <a:off x="1517524" y="5011532"/>
            <a:ext cx="9004426" cy="574560"/>
          </a:xfrm>
          <a:prstGeom prst="rect">
            <a:avLst/>
          </a:prstGeom>
        </p:spPr>
      </p:pic>
      <p:pic>
        <p:nvPicPr>
          <p:cNvPr id="13" name="Imagen 12">
            <a:extLst>
              <a:ext uri="{FF2B5EF4-FFF2-40B4-BE49-F238E27FC236}">
                <a16:creationId xmlns:a16="http://schemas.microsoft.com/office/drawing/2014/main" id="{59B15B2E-3604-5DF1-166F-7764CF50CDBE}"/>
              </a:ext>
            </a:extLst>
          </p:cNvPr>
          <p:cNvPicPr>
            <a:picLocks noChangeAspect="1"/>
          </p:cNvPicPr>
          <p:nvPr/>
        </p:nvPicPr>
        <p:blipFill>
          <a:blip r:embed="rId6"/>
          <a:stretch>
            <a:fillRect/>
          </a:stretch>
        </p:blipFill>
        <p:spPr>
          <a:xfrm>
            <a:off x="1517523" y="6099464"/>
            <a:ext cx="9004425" cy="537044"/>
          </a:xfrm>
          <a:prstGeom prst="rect">
            <a:avLst/>
          </a:prstGeom>
        </p:spPr>
      </p:pic>
      <p:pic>
        <p:nvPicPr>
          <p:cNvPr id="14" name="Imagen 13">
            <a:extLst>
              <a:ext uri="{FF2B5EF4-FFF2-40B4-BE49-F238E27FC236}">
                <a16:creationId xmlns:a16="http://schemas.microsoft.com/office/drawing/2014/main" id="{D1672B5D-7818-3F23-8B95-559C187B8FEE}"/>
              </a:ext>
            </a:extLst>
          </p:cNvPr>
          <p:cNvPicPr>
            <a:picLocks noChangeAspect="1"/>
          </p:cNvPicPr>
          <p:nvPr/>
        </p:nvPicPr>
        <p:blipFill>
          <a:blip r:embed="rId7"/>
          <a:stretch>
            <a:fillRect/>
          </a:stretch>
        </p:blipFill>
        <p:spPr>
          <a:xfrm>
            <a:off x="10293709" y="221492"/>
            <a:ext cx="1621621" cy="517404"/>
          </a:xfrm>
          <a:prstGeom prst="rect">
            <a:avLst/>
          </a:prstGeom>
        </p:spPr>
      </p:pic>
    </p:spTree>
    <p:extLst>
      <p:ext uri="{BB962C8B-B14F-4D97-AF65-F5344CB8AC3E}">
        <p14:creationId xmlns:p14="http://schemas.microsoft.com/office/powerpoint/2010/main" val="12366426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F73D0-16A6-5D3E-3507-955515AA2575}"/>
              </a:ext>
            </a:extLst>
          </p:cNvPr>
          <p:cNvSpPr>
            <a:spLocks noGrp="1"/>
          </p:cNvSpPr>
          <p:nvPr>
            <p:ph type="title"/>
          </p:nvPr>
        </p:nvSpPr>
        <p:spPr/>
        <p:txBody>
          <a:bodyPr/>
          <a:lstStyle/>
          <a:p>
            <a:r>
              <a:rPr lang="es-ES" dirty="0"/>
              <a:t>7.3. Reading Files </a:t>
            </a:r>
            <a:r>
              <a:rPr lang="es-ES" dirty="0" err="1"/>
              <a:t>with</a:t>
            </a:r>
            <a:r>
              <a:rPr lang="es-ES" dirty="0"/>
              <a:t> Pandas</a:t>
            </a:r>
          </a:p>
        </p:txBody>
      </p:sp>
      <p:sp>
        <p:nvSpPr>
          <p:cNvPr id="3" name="Marcador de contenido 2">
            <a:extLst>
              <a:ext uri="{FF2B5EF4-FFF2-40B4-BE49-F238E27FC236}">
                <a16:creationId xmlns:a16="http://schemas.microsoft.com/office/drawing/2014/main" id="{211838D7-1099-ADC4-D86B-B7421DB10244}"/>
              </a:ext>
            </a:extLst>
          </p:cNvPr>
          <p:cNvSpPr>
            <a:spLocks noGrp="1"/>
          </p:cNvSpPr>
          <p:nvPr>
            <p:ph idx="1"/>
          </p:nvPr>
        </p:nvSpPr>
        <p:spPr/>
        <p:txBody>
          <a:bodyPr/>
          <a:lstStyle/>
          <a:p>
            <a:r>
              <a:rPr lang="es-ES" dirty="0"/>
              <a:t>Pandas </a:t>
            </a:r>
            <a:r>
              <a:rPr lang="es-ES" dirty="0" err="1"/>
              <a:t>provides</a:t>
            </a:r>
            <a:r>
              <a:rPr lang="es-ES" dirty="0"/>
              <a:t> de </a:t>
            </a:r>
            <a:r>
              <a:rPr lang="es-ES" b="1" dirty="0" err="1">
                <a:solidFill>
                  <a:srgbClr val="00B0F0"/>
                </a:solidFill>
              </a:rPr>
              <a:t>pd.read_csv</a:t>
            </a:r>
            <a:r>
              <a:rPr lang="es-ES" b="1" dirty="0">
                <a:solidFill>
                  <a:srgbClr val="00B0F0"/>
                </a:solidFill>
              </a:rPr>
              <a:t>(“file.csv”) </a:t>
            </a:r>
            <a:r>
              <a:rPr lang="es-ES" dirty="0" err="1"/>
              <a:t>function</a:t>
            </a:r>
            <a:r>
              <a:rPr lang="es-ES" dirty="0"/>
              <a:t> </a:t>
            </a:r>
            <a:r>
              <a:rPr lang="es-ES" dirty="0" err="1"/>
              <a:t>to</a:t>
            </a:r>
            <a:r>
              <a:rPr lang="es-ES" dirty="0"/>
              <a:t> </a:t>
            </a:r>
            <a:r>
              <a:rPr lang="es-ES" dirty="0" err="1"/>
              <a:t>read</a:t>
            </a:r>
            <a:r>
              <a:rPr lang="es-ES" dirty="0"/>
              <a:t> CSV </a:t>
            </a:r>
            <a:r>
              <a:rPr lang="es-ES" dirty="0" err="1"/>
              <a:t>dataframes</a:t>
            </a:r>
            <a:r>
              <a:rPr lang="es-ES" dirty="0"/>
              <a:t>. </a:t>
            </a:r>
            <a:r>
              <a:rPr lang="es-ES" dirty="0" err="1"/>
              <a:t>We</a:t>
            </a:r>
            <a:r>
              <a:rPr lang="es-ES" dirty="0"/>
              <a:t> </a:t>
            </a:r>
            <a:r>
              <a:rPr lang="es-ES" dirty="0" err="1"/>
              <a:t>need</a:t>
            </a:r>
            <a:r>
              <a:rPr lang="es-ES" dirty="0"/>
              <a:t> </a:t>
            </a:r>
            <a:r>
              <a:rPr lang="es-ES" dirty="0" err="1"/>
              <a:t>to</a:t>
            </a:r>
            <a:r>
              <a:rPr lang="es-ES" dirty="0"/>
              <a:t> </a:t>
            </a:r>
            <a:r>
              <a:rPr lang="es-ES" dirty="0" err="1"/>
              <a:t>specify</a:t>
            </a:r>
            <a:r>
              <a:rPr lang="es-ES" dirty="0"/>
              <a:t> </a:t>
            </a:r>
            <a:r>
              <a:rPr lang="es-ES" dirty="0" err="1"/>
              <a:t>the</a:t>
            </a:r>
            <a:r>
              <a:rPr lang="es-ES" dirty="0"/>
              <a:t> </a:t>
            </a:r>
            <a:r>
              <a:rPr lang="es-ES" dirty="0" err="1"/>
              <a:t>argument</a:t>
            </a:r>
            <a:r>
              <a:rPr lang="es-ES" dirty="0"/>
              <a:t> </a:t>
            </a:r>
            <a:r>
              <a:rPr lang="es-ES" dirty="0" err="1"/>
              <a:t>index_col</a:t>
            </a:r>
            <a:r>
              <a:rPr lang="es-ES" dirty="0"/>
              <a:t> = 0 </a:t>
            </a:r>
            <a:r>
              <a:rPr lang="es-ES" dirty="0" err="1"/>
              <a:t>if</a:t>
            </a:r>
            <a:r>
              <a:rPr lang="es-ES" dirty="0"/>
              <a:t> </a:t>
            </a:r>
            <a:r>
              <a:rPr lang="es-ES" dirty="0" err="1"/>
              <a:t>we</a:t>
            </a:r>
            <a:r>
              <a:rPr lang="es-ES" dirty="0"/>
              <a:t> </a:t>
            </a:r>
            <a:r>
              <a:rPr lang="es-ES" dirty="0" err="1"/>
              <a:t>want</a:t>
            </a:r>
            <a:r>
              <a:rPr lang="es-ES" dirty="0"/>
              <a:t> a </a:t>
            </a:r>
            <a:r>
              <a:rPr lang="es-ES" dirty="0" err="1"/>
              <a:t>nice</a:t>
            </a:r>
            <a:r>
              <a:rPr lang="es-ES" dirty="0"/>
              <a:t> </a:t>
            </a:r>
            <a:r>
              <a:rPr lang="es-ES" dirty="0" err="1"/>
              <a:t>visualization</a:t>
            </a:r>
            <a:r>
              <a:rPr lang="es-ES" dirty="0"/>
              <a:t> </a:t>
            </a:r>
            <a:r>
              <a:rPr lang="es-ES" dirty="0" err="1"/>
              <a:t>without</a:t>
            </a:r>
            <a:r>
              <a:rPr lang="es-ES" dirty="0"/>
              <a:t> </a:t>
            </a:r>
            <a:r>
              <a:rPr lang="es-ES" dirty="0" err="1"/>
              <a:t>an</a:t>
            </a:r>
            <a:r>
              <a:rPr lang="es-ES" dirty="0"/>
              <a:t> extra </a:t>
            </a:r>
            <a:r>
              <a:rPr lang="es-ES" dirty="0" err="1"/>
              <a:t>column</a:t>
            </a:r>
            <a:r>
              <a:rPr lang="es-ES" dirty="0"/>
              <a:t> </a:t>
            </a:r>
            <a:r>
              <a:rPr lang="es-ES" dirty="0" err="1"/>
              <a:t>index</a:t>
            </a:r>
            <a:r>
              <a:rPr lang="es-ES" dirty="0"/>
              <a:t>. </a:t>
            </a:r>
          </a:p>
        </p:txBody>
      </p:sp>
      <p:pic>
        <p:nvPicPr>
          <p:cNvPr id="5" name="Imagen 4">
            <a:extLst>
              <a:ext uri="{FF2B5EF4-FFF2-40B4-BE49-F238E27FC236}">
                <a16:creationId xmlns:a16="http://schemas.microsoft.com/office/drawing/2014/main" id="{6D76E084-1DF8-2734-B095-48B475411BF7}"/>
              </a:ext>
            </a:extLst>
          </p:cNvPr>
          <p:cNvPicPr>
            <a:picLocks noChangeAspect="1"/>
          </p:cNvPicPr>
          <p:nvPr/>
        </p:nvPicPr>
        <p:blipFill>
          <a:blip r:embed="rId2"/>
          <a:stretch>
            <a:fillRect/>
          </a:stretch>
        </p:blipFill>
        <p:spPr>
          <a:xfrm>
            <a:off x="874975" y="2885977"/>
            <a:ext cx="4657730" cy="2790923"/>
          </a:xfrm>
          <a:prstGeom prst="rect">
            <a:avLst/>
          </a:prstGeom>
        </p:spPr>
      </p:pic>
      <p:pic>
        <p:nvPicPr>
          <p:cNvPr id="7" name="Imagen 6">
            <a:extLst>
              <a:ext uri="{FF2B5EF4-FFF2-40B4-BE49-F238E27FC236}">
                <a16:creationId xmlns:a16="http://schemas.microsoft.com/office/drawing/2014/main" id="{3091DB9A-CC51-6903-2C5B-4311982D3663}"/>
              </a:ext>
            </a:extLst>
          </p:cNvPr>
          <p:cNvPicPr>
            <a:picLocks noChangeAspect="1"/>
          </p:cNvPicPr>
          <p:nvPr/>
        </p:nvPicPr>
        <p:blipFill>
          <a:blip r:embed="rId3"/>
          <a:stretch>
            <a:fillRect/>
          </a:stretch>
        </p:blipFill>
        <p:spPr>
          <a:xfrm>
            <a:off x="6096000" y="2885977"/>
            <a:ext cx="4872829" cy="2873472"/>
          </a:xfrm>
          <a:prstGeom prst="rect">
            <a:avLst/>
          </a:prstGeom>
        </p:spPr>
      </p:pic>
      <p:sp>
        <p:nvSpPr>
          <p:cNvPr id="8" name="Flecha: hacia arriba 7">
            <a:extLst>
              <a:ext uri="{FF2B5EF4-FFF2-40B4-BE49-F238E27FC236}">
                <a16:creationId xmlns:a16="http://schemas.microsoft.com/office/drawing/2014/main" id="{151EC8D2-8CFB-248A-17C3-255C2C678C43}"/>
              </a:ext>
            </a:extLst>
          </p:cNvPr>
          <p:cNvSpPr/>
          <p:nvPr/>
        </p:nvSpPr>
        <p:spPr>
          <a:xfrm>
            <a:off x="1308100" y="5759449"/>
            <a:ext cx="133350" cy="41910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79BA38BA-61D1-FFC6-4565-B625A965A2DE}"/>
              </a:ext>
            </a:extLst>
          </p:cNvPr>
          <p:cNvSpPr txBox="1"/>
          <p:nvPr/>
        </p:nvSpPr>
        <p:spPr>
          <a:xfrm>
            <a:off x="1530350" y="5901551"/>
            <a:ext cx="1911350" cy="276999"/>
          </a:xfrm>
          <a:prstGeom prst="rect">
            <a:avLst/>
          </a:prstGeom>
          <a:noFill/>
        </p:spPr>
        <p:txBody>
          <a:bodyPr wrap="square" rtlCol="0">
            <a:spAutoFit/>
          </a:bodyPr>
          <a:lstStyle/>
          <a:p>
            <a:r>
              <a:rPr lang="es-ES" sz="1200" dirty="0" err="1"/>
              <a:t>Without</a:t>
            </a:r>
            <a:r>
              <a:rPr lang="es-ES" sz="1200" dirty="0"/>
              <a:t> </a:t>
            </a:r>
            <a:r>
              <a:rPr lang="es-ES" sz="1200" dirty="0" err="1"/>
              <a:t>index_col</a:t>
            </a:r>
            <a:r>
              <a:rPr lang="es-ES" sz="1200" dirty="0"/>
              <a:t> = 0</a:t>
            </a:r>
          </a:p>
        </p:txBody>
      </p:sp>
      <p:pic>
        <p:nvPicPr>
          <p:cNvPr id="10" name="Imagen 9">
            <a:extLst>
              <a:ext uri="{FF2B5EF4-FFF2-40B4-BE49-F238E27FC236}">
                <a16:creationId xmlns:a16="http://schemas.microsoft.com/office/drawing/2014/main" id="{08EFD793-1CFA-D8D5-3DEA-E9777511919F}"/>
              </a:ext>
            </a:extLst>
          </p:cNvPr>
          <p:cNvPicPr>
            <a:picLocks noChangeAspect="1"/>
          </p:cNvPicPr>
          <p:nvPr/>
        </p:nvPicPr>
        <p:blipFill>
          <a:blip r:embed="rId4"/>
          <a:stretch>
            <a:fillRect/>
          </a:stretch>
        </p:blipFill>
        <p:spPr>
          <a:xfrm>
            <a:off x="10039709" y="354204"/>
            <a:ext cx="1621621" cy="517404"/>
          </a:xfrm>
          <a:prstGeom prst="rect">
            <a:avLst/>
          </a:prstGeom>
        </p:spPr>
      </p:pic>
    </p:spTree>
    <p:extLst>
      <p:ext uri="{BB962C8B-B14F-4D97-AF65-F5344CB8AC3E}">
        <p14:creationId xmlns:p14="http://schemas.microsoft.com/office/powerpoint/2010/main" val="1900645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5EAC4-27B3-CD42-8B2D-285A93AEB685}"/>
              </a:ext>
            </a:extLst>
          </p:cNvPr>
          <p:cNvSpPr>
            <a:spLocks noGrp="1"/>
          </p:cNvSpPr>
          <p:nvPr>
            <p:ph type="title"/>
          </p:nvPr>
        </p:nvSpPr>
        <p:spPr/>
        <p:txBody>
          <a:bodyPr/>
          <a:lstStyle/>
          <a:p>
            <a:pPr>
              <a:lnSpc>
                <a:spcPct val="110000"/>
              </a:lnSpc>
            </a:pPr>
            <a:r>
              <a:rPr lang="es-ES" dirty="0"/>
              <a:t>4. </a:t>
            </a:r>
            <a:r>
              <a:rPr lang="es-ES" dirty="0" err="1"/>
              <a:t>Introduction</a:t>
            </a:r>
            <a:r>
              <a:rPr lang="es-ES" dirty="0"/>
              <a:t> </a:t>
            </a:r>
            <a:r>
              <a:rPr lang="es-ES" dirty="0" err="1"/>
              <a:t>to</a:t>
            </a:r>
            <a:r>
              <a:rPr lang="es-ES" dirty="0"/>
              <a:t> </a:t>
            </a:r>
            <a:r>
              <a:rPr lang="es-ES" dirty="0" err="1"/>
              <a:t>Jupyter</a:t>
            </a:r>
            <a:r>
              <a:rPr lang="es-ES" dirty="0"/>
              <a:t> Notebooks</a:t>
            </a:r>
          </a:p>
        </p:txBody>
      </p:sp>
      <p:sp>
        <p:nvSpPr>
          <p:cNvPr id="3" name="Marcador de contenido 2">
            <a:extLst>
              <a:ext uri="{FF2B5EF4-FFF2-40B4-BE49-F238E27FC236}">
                <a16:creationId xmlns:a16="http://schemas.microsoft.com/office/drawing/2014/main" id="{6A097304-514D-B0F9-39D2-891533EFA59F}"/>
              </a:ext>
            </a:extLst>
          </p:cNvPr>
          <p:cNvSpPr>
            <a:spLocks noGrp="1"/>
          </p:cNvSpPr>
          <p:nvPr>
            <p:ph idx="1"/>
          </p:nvPr>
        </p:nvSpPr>
        <p:spPr/>
        <p:txBody>
          <a:bodyPr/>
          <a:lstStyle/>
          <a:p>
            <a:r>
              <a:rPr lang="es-ES" b="1" dirty="0"/>
              <a:t>Python </a:t>
            </a:r>
            <a:r>
              <a:rPr lang="es-ES" b="1" dirty="0" err="1"/>
              <a:t>Interpreters</a:t>
            </a:r>
            <a:r>
              <a:rPr lang="es-ES" b="1" dirty="0"/>
              <a:t>: </a:t>
            </a:r>
            <a:r>
              <a:rPr lang="es-ES" dirty="0" err="1"/>
              <a:t>they</a:t>
            </a:r>
            <a:r>
              <a:rPr lang="es-ES" dirty="0"/>
              <a:t> </a:t>
            </a:r>
            <a:r>
              <a:rPr lang="en-GB" dirty="0"/>
              <a:t>make sure that code is written correctly (syntax check).</a:t>
            </a:r>
          </a:p>
          <a:p>
            <a:r>
              <a:rPr lang="en-GB" dirty="0"/>
              <a:t>Then compile Python code and executes the code as well.</a:t>
            </a:r>
          </a:p>
          <a:p>
            <a:r>
              <a:rPr lang="en-GB" dirty="0"/>
              <a:t>We will use the Python Interpreter </a:t>
            </a:r>
            <a:r>
              <a:rPr lang="en-GB" b="1" dirty="0">
                <a:solidFill>
                  <a:schemeClr val="accent3">
                    <a:lumMod val="75000"/>
                  </a:schemeClr>
                </a:solidFill>
              </a:rPr>
              <a:t>“</a:t>
            </a:r>
            <a:r>
              <a:rPr lang="en-GB" b="1" dirty="0" err="1">
                <a:solidFill>
                  <a:schemeClr val="accent3">
                    <a:lumMod val="75000"/>
                  </a:schemeClr>
                </a:solidFill>
              </a:rPr>
              <a:t>Jupyter</a:t>
            </a:r>
            <a:r>
              <a:rPr lang="en-GB" b="1" dirty="0">
                <a:solidFill>
                  <a:schemeClr val="accent3">
                    <a:lumMod val="75000"/>
                  </a:schemeClr>
                </a:solidFill>
              </a:rPr>
              <a:t> Notebooks”</a:t>
            </a:r>
            <a:r>
              <a:rPr lang="en-GB" dirty="0">
                <a:solidFill>
                  <a:schemeClr val="accent3">
                    <a:lumMod val="75000"/>
                  </a:schemeClr>
                </a:solidFill>
              </a:rPr>
              <a:t>. </a:t>
            </a:r>
          </a:p>
          <a:p>
            <a:endParaRPr lang="es-ES" dirty="0"/>
          </a:p>
        </p:txBody>
      </p:sp>
      <p:pic>
        <p:nvPicPr>
          <p:cNvPr id="4" name="Picture 6" descr="Graphical user interface, application&#10;&#10;Description automatically generated">
            <a:extLst>
              <a:ext uri="{FF2B5EF4-FFF2-40B4-BE49-F238E27FC236}">
                <a16:creationId xmlns:a16="http://schemas.microsoft.com/office/drawing/2014/main" id="{3275DFBB-5E1D-475A-BD14-CDD121657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22" y="3302000"/>
            <a:ext cx="6321778" cy="3556000"/>
          </a:xfrm>
          <a:prstGeom prst="rect">
            <a:avLst/>
          </a:prstGeom>
        </p:spPr>
      </p:pic>
    </p:spTree>
    <p:extLst>
      <p:ext uri="{BB962C8B-B14F-4D97-AF65-F5344CB8AC3E}">
        <p14:creationId xmlns:p14="http://schemas.microsoft.com/office/powerpoint/2010/main" val="18440343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C6261D-D0B8-BBED-68C1-6BF1F1E7B8F0}"/>
              </a:ext>
            </a:extLst>
          </p:cNvPr>
          <p:cNvSpPr>
            <a:spLocks noGrp="1"/>
          </p:cNvSpPr>
          <p:nvPr>
            <p:ph type="title"/>
          </p:nvPr>
        </p:nvSpPr>
        <p:spPr/>
        <p:txBody>
          <a:bodyPr/>
          <a:lstStyle/>
          <a:p>
            <a:r>
              <a:rPr lang="es-ES" dirty="0"/>
              <a:t>7.3. Reading Files </a:t>
            </a:r>
            <a:r>
              <a:rPr lang="es-ES" dirty="0" err="1"/>
              <a:t>with</a:t>
            </a:r>
            <a:r>
              <a:rPr lang="es-ES" dirty="0"/>
              <a:t> Pandas</a:t>
            </a:r>
          </a:p>
        </p:txBody>
      </p:sp>
      <p:sp>
        <p:nvSpPr>
          <p:cNvPr id="3" name="Marcador de contenido 2">
            <a:extLst>
              <a:ext uri="{FF2B5EF4-FFF2-40B4-BE49-F238E27FC236}">
                <a16:creationId xmlns:a16="http://schemas.microsoft.com/office/drawing/2014/main" id="{1FEA81AA-5F35-D57D-4314-1F2864B66465}"/>
              </a:ext>
            </a:extLst>
          </p:cNvPr>
          <p:cNvSpPr>
            <a:spLocks noGrp="1"/>
          </p:cNvSpPr>
          <p:nvPr>
            <p:ph idx="1"/>
          </p:nvPr>
        </p:nvSpPr>
        <p:spPr/>
        <p:txBody>
          <a:bodyPr/>
          <a:lstStyle/>
          <a:p>
            <a:r>
              <a:rPr lang="es-ES" dirty="0" err="1"/>
              <a:t>Inside</a:t>
            </a:r>
            <a:r>
              <a:rPr lang="es-ES" dirty="0"/>
              <a:t> </a:t>
            </a:r>
            <a:r>
              <a:rPr lang="es-ES" b="1" dirty="0" err="1">
                <a:solidFill>
                  <a:srgbClr val="00B0F0"/>
                </a:solidFill>
              </a:rPr>
              <a:t>pd.read_csv</a:t>
            </a:r>
            <a:r>
              <a:rPr lang="es-ES" b="1" dirty="0">
                <a:solidFill>
                  <a:srgbClr val="00B0F0"/>
                </a:solidFill>
              </a:rPr>
              <a:t>() </a:t>
            </a:r>
            <a:r>
              <a:rPr lang="es-ES" dirty="0" err="1"/>
              <a:t>we</a:t>
            </a:r>
            <a:r>
              <a:rPr lang="es-ES" dirty="0"/>
              <a:t> can </a:t>
            </a:r>
            <a:r>
              <a:rPr lang="es-ES" dirty="0" err="1"/>
              <a:t>also</a:t>
            </a:r>
            <a:r>
              <a:rPr lang="es-ES" dirty="0"/>
              <a:t> </a:t>
            </a:r>
            <a:r>
              <a:rPr lang="es-ES" dirty="0" err="1"/>
              <a:t>write</a:t>
            </a:r>
            <a:r>
              <a:rPr lang="es-ES" dirty="0"/>
              <a:t> </a:t>
            </a:r>
            <a:r>
              <a:rPr lang="es-ES" dirty="0" err="1"/>
              <a:t>the</a:t>
            </a:r>
            <a:r>
              <a:rPr lang="es-ES" dirty="0"/>
              <a:t> </a:t>
            </a:r>
            <a:r>
              <a:rPr lang="es-ES" dirty="0" err="1"/>
              <a:t>name</a:t>
            </a:r>
            <a:r>
              <a:rPr lang="es-ES" dirty="0"/>
              <a:t> </a:t>
            </a:r>
            <a:r>
              <a:rPr lang="es-ES" dirty="0" err="1"/>
              <a:t>of</a:t>
            </a:r>
            <a:r>
              <a:rPr lang="es-ES" dirty="0"/>
              <a:t> a </a:t>
            </a:r>
            <a:r>
              <a:rPr lang="es-ES" dirty="0" err="1"/>
              <a:t>path</a:t>
            </a:r>
            <a:r>
              <a:rPr lang="es-ES" dirty="0"/>
              <a:t>. </a:t>
            </a:r>
            <a:r>
              <a:rPr lang="es-ES" dirty="0" err="1"/>
              <a:t>It</a:t>
            </a:r>
            <a:r>
              <a:rPr lang="es-ES" dirty="0"/>
              <a:t> </a:t>
            </a:r>
            <a:r>
              <a:rPr lang="es-ES" dirty="0" err="1"/>
              <a:t>is</a:t>
            </a:r>
            <a:r>
              <a:rPr lang="es-ES" dirty="0"/>
              <a:t> </a:t>
            </a:r>
            <a:r>
              <a:rPr lang="es-ES" dirty="0" err="1"/>
              <a:t>very</a:t>
            </a:r>
            <a:r>
              <a:rPr lang="es-ES" dirty="0"/>
              <a:t> </a:t>
            </a:r>
            <a:r>
              <a:rPr lang="es-ES" dirty="0" err="1"/>
              <a:t>frequent</a:t>
            </a:r>
            <a:r>
              <a:rPr lang="es-ES" dirty="0"/>
              <a:t> </a:t>
            </a:r>
            <a:r>
              <a:rPr lang="es-ES" dirty="0" err="1"/>
              <a:t>that</a:t>
            </a:r>
            <a:r>
              <a:rPr lang="es-ES" dirty="0"/>
              <a:t> </a:t>
            </a:r>
            <a:r>
              <a:rPr lang="es-ES" dirty="0" err="1"/>
              <a:t>our</a:t>
            </a:r>
            <a:r>
              <a:rPr lang="es-ES" dirty="0"/>
              <a:t> files </a:t>
            </a:r>
            <a:r>
              <a:rPr lang="es-ES" dirty="0" err="1"/>
              <a:t>will</a:t>
            </a:r>
            <a:r>
              <a:rPr lang="es-ES" dirty="0"/>
              <a:t> be in a folder </a:t>
            </a:r>
            <a:r>
              <a:rPr lang="es-ES" dirty="0" err="1"/>
              <a:t>inside</a:t>
            </a:r>
            <a:r>
              <a:rPr lang="es-ES" dirty="0"/>
              <a:t> </a:t>
            </a:r>
            <a:r>
              <a:rPr lang="es-ES" dirty="0" err="1"/>
              <a:t>our</a:t>
            </a:r>
            <a:r>
              <a:rPr lang="es-ES" dirty="0"/>
              <a:t> </a:t>
            </a:r>
            <a:r>
              <a:rPr lang="es-ES" dirty="0" err="1"/>
              <a:t>Jupyter</a:t>
            </a:r>
            <a:r>
              <a:rPr lang="es-ES" dirty="0"/>
              <a:t> Notebooks </a:t>
            </a:r>
            <a:r>
              <a:rPr lang="es-ES" dirty="0" err="1"/>
              <a:t>directory</a:t>
            </a:r>
            <a:r>
              <a:rPr lang="es-ES" dirty="0"/>
              <a:t>. </a:t>
            </a:r>
            <a:r>
              <a:rPr lang="es-ES" dirty="0" err="1"/>
              <a:t>To</a:t>
            </a:r>
            <a:r>
              <a:rPr lang="es-ES" dirty="0"/>
              <a:t> be </a:t>
            </a:r>
            <a:r>
              <a:rPr lang="es-ES" dirty="0" err="1"/>
              <a:t>able</a:t>
            </a:r>
            <a:r>
              <a:rPr lang="es-ES" dirty="0"/>
              <a:t> </a:t>
            </a:r>
            <a:r>
              <a:rPr lang="es-ES" dirty="0" err="1"/>
              <a:t>to</a:t>
            </a:r>
            <a:r>
              <a:rPr lang="es-ES" dirty="0"/>
              <a:t> </a:t>
            </a:r>
            <a:r>
              <a:rPr lang="es-ES" dirty="0" err="1"/>
              <a:t>access</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need</a:t>
            </a:r>
            <a:r>
              <a:rPr lang="es-ES" dirty="0"/>
              <a:t> </a:t>
            </a:r>
            <a:r>
              <a:rPr lang="es-ES" dirty="0" err="1"/>
              <a:t>to</a:t>
            </a:r>
            <a:r>
              <a:rPr lang="es-ES" dirty="0"/>
              <a:t> </a:t>
            </a:r>
            <a:r>
              <a:rPr lang="es-ES" dirty="0" err="1"/>
              <a:t>write</a:t>
            </a:r>
            <a:r>
              <a:rPr lang="es-ES" dirty="0"/>
              <a:t> a </a:t>
            </a:r>
            <a:r>
              <a:rPr lang="es-ES" dirty="0" err="1"/>
              <a:t>path</a:t>
            </a:r>
            <a:r>
              <a:rPr lang="es-ES" dirty="0"/>
              <a:t>.</a:t>
            </a:r>
          </a:p>
        </p:txBody>
      </p:sp>
      <p:pic>
        <p:nvPicPr>
          <p:cNvPr id="5" name="Imagen 4">
            <a:extLst>
              <a:ext uri="{FF2B5EF4-FFF2-40B4-BE49-F238E27FC236}">
                <a16:creationId xmlns:a16="http://schemas.microsoft.com/office/drawing/2014/main" id="{F41A5533-2AD8-FDD2-4ABB-8EC3D75A2914}"/>
              </a:ext>
            </a:extLst>
          </p:cNvPr>
          <p:cNvPicPr>
            <a:picLocks noChangeAspect="1"/>
          </p:cNvPicPr>
          <p:nvPr/>
        </p:nvPicPr>
        <p:blipFill>
          <a:blip r:embed="rId2"/>
          <a:stretch>
            <a:fillRect/>
          </a:stretch>
        </p:blipFill>
        <p:spPr>
          <a:xfrm>
            <a:off x="2666570" y="3025677"/>
            <a:ext cx="5820368" cy="3464367"/>
          </a:xfrm>
          <a:prstGeom prst="rect">
            <a:avLst/>
          </a:prstGeom>
        </p:spPr>
      </p:pic>
      <p:pic>
        <p:nvPicPr>
          <p:cNvPr id="6" name="Imagen 5">
            <a:extLst>
              <a:ext uri="{FF2B5EF4-FFF2-40B4-BE49-F238E27FC236}">
                <a16:creationId xmlns:a16="http://schemas.microsoft.com/office/drawing/2014/main" id="{3FA7D066-87D6-D29E-E927-54A1E625F92D}"/>
              </a:ext>
            </a:extLst>
          </p:cNvPr>
          <p:cNvPicPr>
            <a:picLocks noChangeAspect="1"/>
          </p:cNvPicPr>
          <p:nvPr/>
        </p:nvPicPr>
        <p:blipFill>
          <a:blip r:embed="rId3"/>
          <a:stretch>
            <a:fillRect/>
          </a:stretch>
        </p:blipFill>
        <p:spPr>
          <a:xfrm>
            <a:off x="9644605" y="468504"/>
            <a:ext cx="1621621" cy="517404"/>
          </a:xfrm>
          <a:prstGeom prst="rect">
            <a:avLst/>
          </a:prstGeom>
        </p:spPr>
      </p:pic>
      <p:sp>
        <p:nvSpPr>
          <p:cNvPr id="4" name="CuadroTexto 3">
            <a:extLst>
              <a:ext uri="{FF2B5EF4-FFF2-40B4-BE49-F238E27FC236}">
                <a16:creationId xmlns:a16="http://schemas.microsoft.com/office/drawing/2014/main" id="{7D82D938-FB84-F7BB-7A0F-4D399354B4B3}"/>
              </a:ext>
            </a:extLst>
          </p:cNvPr>
          <p:cNvSpPr txBox="1"/>
          <p:nvPr/>
        </p:nvSpPr>
        <p:spPr>
          <a:xfrm>
            <a:off x="10027524" y="5430206"/>
            <a:ext cx="1238702" cy="646331"/>
          </a:xfrm>
          <a:prstGeom prst="rect">
            <a:avLst/>
          </a:prstGeom>
          <a:solidFill>
            <a:schemeClr val="accent2"/>
          </a:solidFill>
        </p:spPr>
        <p:txBody>
          <a:bodyPr wrap="square" rtlCol="0">
            <a:spAutoFit/>
          </a:bodyPr>
          <a:lstStyle/>
          <a:p>
            <a:r>
              <a:rPr lang="es-ES" b="1" dirty="0"/>
              <a:t>Day 3 </a:t>
            </a:r>
            <a:r>
              <a:rPr lang="es-ES" b="1" dirty="0" err="1"/>
              <a:t>Activity</a:t>
            </a:r>
            <a:r>
              <a:rPr lang="es-ES" b="1" dirty="0"/>
              <a:t> 2</a:t>
            </a:r>
          </a:p>
        </p:txBody>
      </p:sp>
      <p:pic>
        <p:nvPicPr>
          <p:cNvPr id="7" name="Imagen 6">
            <a:extLst>
              <a:ext uri="{FF2B5EF4-FFF2-40B4-BE49-F238E27FC236}">
                <a16:creationId xmlns:a16="http://schemas.microsoft.com/office/drawing/2014/main" id="{4BD8C623-2063-D469-B94E-B8D629C4B50E}"/>
              </a:ext>
            </a:extLst>
          </p:cNvPr>
          <p:cNvPicPr>
            <a:picLocks noChangeAspect="1"/>
          </p:cNvPicPr>
          <p:nvPr/>
        </p:nvPicPr>
        <p:blipFill>
          <a:blip r:embed="rId4"/>
          <a:stretch>
            <a:fillRect/>
          </a:stretch>
        </p:blipFill>
        <p:spPr>
          <a:xfrm>
            <a:off x="10189635" y="4335043"/>
            <a:ext cx="914479" cy="914479"/>
          </a:xfrm>
          <a:prstGeom prst="rect">
            <a:avLst/>
          </a:prstGeom>
        </p:spPr>
      </p:pic>
    </p:spTree>
    <p:extLst>
      <p:ext uri="{BB962C8B-B14F-4D97-AF65-F5344CB8AC3E}">
        <p14:creationId xmlns:p14="http://schemas.microsoft.com/office/powerpoint/2010/main" val="37207309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73507-C026-2175-7922-870D465256EA}"/>
              </a:ext>
            </a:extLst>
          </p:cNvPr>
          <p:cNvSpPr>
            <a:spLocks noGrp="1"/>
          </p:cNvSpPr>
          <p:nvPr>
            <p:ph type="title"/>
          </p:nvPr>
        </p:nvSpPr>
        <p:spPr/>
        <p:txBody>
          <a:bodyPr/>
          <a:lstStyle/>
          <a:p>
            <a:r>
              <a:rPr lang="es-ES" dirty="0"/>
              <a:t>7.3. </a:t>
            </a:r>
            <a:r>
              <a:rPr lang="es-ES" dirty="0" err="1"/>
              <a:t>Writing</a:t>
            </a:r>
            <a:r>
              <a:rPr lang="es-ES" dirty="0"/>
              <a:t> Files </a:t>
            </a:r>
            <a:r>
              <a:rPr lang="es-ES" dirty="0" err="1"/>
              <a:t>with</a:t>
            </a:r>
            <a:r>
              <a:rPr lang="es-ES" dirty="0"/>
              <a:t> Pandas</a:t>
            </a:r>
          </a:p>
        </p:txBody>
      </p:sp>
      <p:sp>
        <p:nvSpPr>
          <p:cNvPr id="3" name="Marcador de contenido 2">
            <a:extLst>
              <a:ext uri="{FF2B5EF4-FFF2-40B4-BE49-F238E27FC236}">
                <a16:creationId xmlns:a16="http://schemas.microsoft.com/office/drawing/2014/main" id="{EEECAA61-0404-5BAB-F412-A7604BE732D5}"/>
              </a:ext>
            </a:extLst>
          </p:cNvPr>
          <p:cNvSpPr>
            <a:spLocks noGrp="1"/>
          </p:cNvSpPr>
          <p:nvPr>
            <p:ph idx="1"/>
          </p:nvPr>
        </p:nvSpPr>
        <p:spPr>
          <a:xfrm>
            <a:off x="612647" y="1339850"/>
            <a:ext cx="10653579" cy="4969510"/>
          </a:xfrm>
        </p:spPr>
        <p:txBody>
          <a:bodyPr/>
          <a:lstStyle/>
          <a:p>
            <a:r>
              <a:rPr lang="es-ES" dirty="0" err="1"/>
              <a:t>To</a:t>
            </a:r>
            <a:r>
              <a:rPr lang="es-ES" dirty="0"/>
              <a:t> </a:t>
            </a:r>
            <a:r>
              <a:rPr lang="es-ES" dirty="0" err="1"/>
              <a:t>save</a:t>
            </a:r>
            <a:r>
              <a:rPr lang="es-ES" dirty="0"/>
              <a:t> </a:t>
            </a:r>
            <a:r>
              <a:rPr lang="es-ES" dirty="0" err="1"/>
              <a:t>our</a:t>
            </a:r>
            <a:r>
              <a:rPr lang="es-ES" dirty="0"/>
              <a:t> </a:t>
            </a:r>
            <a:r>
              <a:rPr lang="es-ES" dirty="0" err="1"/>
              <a:t>DataFrame</a:t>
            </a:r>
            <a:r>
              <a:rPr lang="es-ES" dirty="0"/>
              <a:t> </a:t>
            </a:r>
            <a:r>
              <a:rPr lang="es-ES" dirty="0" err="1"/>
              <a:t>into</a:t>
            </a:r>
            <a:r>
              <a:rPr lang="es-ES" dirty="0"/>
              <a:t> a </a:t>
            </a:r>
            <a:r>
              <a:rPr lang="es-ES" dirty="0" err="1"/>
              <a:t>csv</a:t>
            </a:r>
            <a:r>
              <a:rPr lang="es-ES" dirty="0"/>
              <a:t> file </a:t>
            </a:r>
            <a:r>
              <a:rPr lang="es-ES" dirty="0" err="1"/>
              <a:t>that</a:t>
            </a:r>
            <a:r>
              <a:rPr lang="es-ES" dirty="0"/>
              <a:t> </a:t>
            </a:r>
            <a:r>
              <a:rPr lang="es-ES" dirty="0" err="1"/>
              <a:t>we</a:t>
            </a:r>
            <a:r>
              <a:rPr lang="es-ES" dirty="0"/>
              <a:t> can </a:t>
            </a:r>
            <a:r>
              <a:rPr lang="es-ES" dirty="0" err="1"/>
              <a:t>access</a:t>
            </a:r>
            <a:r>
              <a:rPr lang="es-ES" dirty="0"/>
              <a:t> in </a:t>
            </a:r>
            <a:r>
              <a:rPr lang="es-ES" dirty="0" err="1"/>
              <a:t>our</a:t>
            </a:r>
            <a:r>
              <a:rPr lang="es-ES" dirty="0"/>
              <a:t> </a:t>
            </a:r>
            <a:r>
              <a:rPr lang="es-ES" dirty="0" err="1"/>
              <a:t>computer</a:t>
            </a:r>
            <a:r>
              <a:rPr lang="es-ES" dirty="0"/>
              <a:t>, </a:t>
            </a:r>
            <a:r>
              <a:rPr lang="es-ES" dirty="0" err="1"/>
              <a:t>we</a:t>
            </a:r>
            <a:r>
              <a:rPr lang="es-ES" dirty="0"/>
              <a:t> can use </a:t>
            </a:r>
            <a:r>
              <a:rPr lang="es-ES" dirty="0" err="1"/>
              <a:t>the</a:t>
            </a:r>
            <a:r>
              <a:rPr lang="es-ES" dirty="0"/>
              <a:t> </a:t>
            </a:r>
            <a:r>
              <a:rPr lang="es-ES" dirty="0" err="1"/>
              <a:t>function</a:t>
            </a:r>
            <a:r>
              <a:rPr lang="es-ES" dirty="0"/>
              <a:t> </a:t>
            </a:r>
            <a:r>
              <a:rPr lang="es-ES" b="1" dirty="0" err="1">
                <a:solidFill>
                  <a:srgbClr val="00B0F0"/>
                </a:solidFill>
              </a:rPr>
              <a:t>pd.to_csv</a:t>
            </a:r>
            <a:r>
              <a:rPr lang="es-ES" b="1" dirty="0">
                <a:solidFill>
                  <a:srgbClr val="00B0F0"/>
                </a:solidFill>
              </a:rPr>
              <a:t>(“</a:t>
            </a:r>
            <a:r>
              <a:rPr lang="es-ES" b="1" dirty="0" err="1">
                <a:solidFill>
                  <a:srgbClr val="00B0F0"/>
                </a:solidFill>
              </a:rPr>
              <a:t>name</a:t>
            </a:r>
            <a:r>
              <a:rPr lang="es-ES" b="1" dirty="0">
                <a:solidFill>
                  <a:srgbClr val="00B0F0"/>
                </a:solidFill>
              </a:rPr>
              <a:t> </a:t>
            </a:r>
            <a:r>
              <a:rPr lang="es-ES" b="1" dirty="0" err="1">
                <a:solidFill>
                  <a:srgbClr val="00B0F0"/>
                </a:solidFill>
              </a:rPr>
              <a:t>of</a:t>
            </a:r>
            <a:r>
              <a:rPr lang="es-ES" b="1" dirty="0">
                <a:solidFill>
                  <a:srgbClr val="00B0F0"/>
                </a:solidFill>
              </a:rPr>
              <a:t> file.csv”) </a:t>
            </a:r>
            <a:r>
              <a:rPr lang="es-ES" dirty="0" err="1"/>
              <a:t>function</a:t>
            </a:r>
            <a:r>
              <a:rPr lang="es-ES" dirty="0"/>
              <a:t>. </a:t>
            </a:r>
            <a:r>
              <a:rPr lang="es-ES" dirty="0" err="1"/>
              <a:t>If</a:t>
            </a:r>
            <a:r>
              <a:rPr lang="es-ES" dirty="0"/>
              <a:t> </a:t>
            </a:r>
            <a:r>
              <a:rPr lang="es-ES" dirty="0" err="1"/>
              <a:t>you</a:t>
            </a:r>
            <a:r>
              <a:rPr lang="es-ES" dirty="0"/>
              <a:t> </a:t>
            </a:r>
            <a:r>
              <a:rPr lang="es-ES" dirty="0" err="1"/>
              <a:t>remember</a:t>
            </a:r>
            <a:r>
              <a:rPr lang="es-ES" dirty="0"/>
              <a:t>, </a:t>
            </a:r>
            <a:r>
              <a:rPr lang="es-ES" dirty="0" err="1"/>
              <a:t>some</a:t>
            </a:r>
            <a:r>
              <a:rPr lang="es-ES" dirty="0"/>
              <a:t> </a:t>
            </a:r>
            <a:r>
              <a:rPr lang="es-ES" dirty="0" err="1"/>
              <a:t>slides</a:t>
            </a:r>
            <a:r>
              <a:rPr lang="es-ES" dirty="0"/>
              <a:t> </a:t>
            </a:r>
            <a:r>
              <a:rPr lang="es-ES" dirty="0" err="1"/>
              <a:t>ago</a:t>
            </a:r>
            <a:r>
              <a:rPr lang="es-ES" dirty="0"/>
              <a:t> </a:t>
            </a:r>
            <a:r>
              <a:rPr lang="es-ES" dirty="0" err="1"/>
              <a:t>we</a:t>
            </a:r>
            <a:r>
              <a:rPr lang="es-ES" dirty="0"/>
              <a:t> </a:t>
            </a:r>
            <a:r>
              <a:rPr lang="es-ES" dirty="0" err="1"/>
              <a:t>had</a:t>
            </a:r>
            <a:r>
              <a:rPr lang="es-ES" dirty="0"/>
              <a:t> a </a:t>
            </a:r>
            <a:r>
              <a:rPr lang="es-ES" dirty="0" err="1"/>
              <a:t>csv</a:t>
            </a:r>
            <a:r>
              <a:rPr lang="es-ES" dirty="0"/>
              <a:t> </a:t>
            </a:r>
            <a:r>
              <a:rPr lang="es-ES" dirty="0" err="1"/>
              <a:t>dataframe</a:t>
            </a:r>
            <a:r>
              <a:rPr lang="es-ES" dirty="0"/>
              <a:t> </a:t>
            </a:r>
            <a:r>
              <a:rPr lang="es-ES" dirty="0" err="1"/>
              <a:t>with</a:t>
            </a:r>
            <a:r>
              <a:rPr lang="es-ES" dirty="0"/>
              <a:t> </a:t>
            </a:r>
            <a:r>
              <a:rPr lang="es-ES" dirty="0" err="1"/>
              <a:t>NaN</a:t>
            </a:r>
            <a:r>
              <a:rPr lang="es-ES" dirty="0"/>
              <a:t> </a:t>
            </a:r>
            <a:r>
              <a:rPr lang="es-ES" dirty="0" err="1"/>
              <a:t>values</a:t>
            </a:r>
            <a:r>
              <a:rPr lang="es-ES" dirty="0"/>
              <a:t> </a:t>
            </a:r>
            <a:r>
              <a:rPr lang="es-ES" dirty="0" err="1"/>
              <a:t>than</a:t>
            </a:r>
            <a:r>
              <a:rPr lang="es-ES" dirty="0"/>
              <a:t> </a:t>
            </a:r>
            <a:r>
              <a:rPr lang="es-ES" dirty="0" err="1"/>
              <a:t>then</a:t>
            </a:r>
            <a:r>
              <a:rPr lang="es-ES" dirty="0"/>
              <a:t> </a:t>
            </a:r>
            <a:r>
              <a:rPr lang="es-ES" dirty="0" err="1"/>
              <a:t>we</a:t>
            </a:r>
            <a:r>
              <a:rPr lang="es-ES" dirty="0"/>
              <a:t> </a:t>
            </a:r>
            <a:r>
              <a:rPr lang="es-ES" dirty="0" err="1"/>
              <a:t>dropped</a:t>
            </a:r>
            <a:r>
              <a:rPr lang="es-ES" dirty="0"/>
              <a:t> </a:t>
            </a:r>
            <a:r>
              <a:rPr lang="es-ES" dirty="0" err="1"/>
              <a:t>using</a:t>
            </a:r>
            <a:r>
              <a:rPr lang="es-ES" dirty="0"/>
              <a:t> </a:t>
            </a:r>
            <a:r>
              <a:rPr lang="es-ES" dirty="0" err="1"/>
              <a:t>the</a:t>
            </a:r>
            <a:r>
              <a:rPr lang="es-ES" dirty="0"/>
              <a:t> .</a:t>
            </a:r>
            <a:r>
              <a:rPr lang="es-ES" dirty="0" err="1"/>
              <a:t>dropna</a:t>
            </a:r>
            <a:r>
              <a:rPr lang="es-ES" dirty="0"/>
              <a:t>() </a:t>
            </a:r>
            <a:r>
              <a:rPr lang="es-ES" dirty="0" err="1"/>
              <a:t>method</a:t>
            </a:r>
            <a:r>
              <a:rPr lang="es-ES" dirty="0"/>
              <a:t>.</a:t>
            </a:r>
          </a:p>
        </p:txBody>
      </p:sp>
      <p:pic>
        <p:nvPicPr>
          <p:cNvPr id="5" name="Imagen 4">
            <a:extLst>
              <a:ext uri="{FF2B5EF4-FFF2-40B4-BE49-F238E27FC236}">
                <a16:creationId xmlns:a16="http://schemas.microsoft.com/office/drawing/2014/main" id="{E89762FF-6E3B-3955-203B-6B76DCB1E0D7}"/>
              </a:ext>
            </a:extLst>
          </p:cNvPr>
          <p:cNvPicPr>
            <a:picLocks noChangeAspect="1"/>
          </p:cNvPicPr>
          <p:nvPr/>
        </p:nvPicPr>
        <p:blipFill>
          <a:blip r:embed="rId3"/>
          <a:stretch>
            <a:fillRect/>
          </a:stretch>
        </p:blipFill>
        <p:spPr>
          <a:xfrm>
            <a:off x="1014264" y="2844952"/>
            <a:ext cx="6485616" cy="3790798"/>
          </a:xfrm>
          <a:prstGeom prst="rect">
            <a:avLst/>
          </a:prstGeom>
        </p:spPr>
      </p:pic>
      <p:pic>
        <p:nvPicPr>
          <p:cNvPr id="7" name="Imagen 6">
            <a:extLst>
              <a:ext uri="{FF2B5EF4-FFF2-40B4-BE49-F238E27FC236}">
                <a16:creationId xmlns:a16="http://schemas.microsoft.com/office/drawing/2014/main" id="{8AFB13C8-F6F0-FEAC-C2CD-37FF798D9B30}"/>
              </a:ext>
            </a:extLst>
          </p:cNvPr>
          <p:cNvPicPr>
            <a:picLocks noChangeAspect="1"/>
          </p:cNvPicPr>
          <p:nvPr/>
        </p:nvPicPr>
        <p:blipFill>
          <a:blip r:embed="rId4"/>
          <a:stretch>
            <a:fillRect/>
          </a:stretch>
        </p:blipFill>
        <p:spPr>
          <a:xfrm>
            <a:off x="5643008" y="3515213"/>
            <a:ext cx="6407479" cy="2857647"/>
          </a:xfrm>
          <a:prstGeom prst="rect">
            <a:avLst/>
          </a:prstGeom>
        </p:spPr>
      </p:pic>
      <p:sp>
        <p:nvSpPr>
          <p:cNvPr id="9" name="Flecha: a la derecha 8">
            <a:extLst>
              <a:ext uri="{FF2B5EF4-FFF2-40B4-BE49-F238E27FC236}">
                <a16:creationId xmlns:a16="http://schemas.microsoft.com/office/drawing/2014/main" id="{AB7636F8-B249-CB57-C11C-6F1AB8E810DA}"/>
              </a:ext>
            </a:extLst>
          </p:cNvPr>
          <p:cNvSpPr/>
          <p:nvPr/>
        </p:nvSpPr>
        <p:spPr>
          <a:xfrm>
            <a:off x="3625850" y="4737100"/>
            <a:ext cx="609600" cy="2159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8FC50C13-A6F8-C664-00BC-0F28206011D7}"/>
              </a:ext>
            </a:extLst>
          </p:cNvPr>
          <p:cNvPicPr>
            <a:picLocks noChangeAspect="1"/>
          </p:cNvPicPr>
          <p:nvPr/>
        </p:nvPicPr>
        <p:blipFill>
          <a:blip r:embed="rId5"/>
          <a:stretch>
            <a:fillRect/>
          </a:stretch>
        </p:blipFill>
        <p:spPr>
          <a:xfrm>
            <a:off x="9847805" y="373254"/>
            <a:ext cx="1621621" cy="517404"/>
          </a:xfrm>
          <a:prstGeom prst="rect">
            <a:avLst/>
          </a:prstGeom>
        </p:spPr>
      </p:pic>
    </p:spTree>
    <p:extLst>
      <p:ext uri="{BB962C8B-B14F-4D97-AF65-F5344CB8AC3E}">
        <p14:creationId xmlns:p14="http://schemas.microsoft.com/office/powerpoint/2010/main" val="1898105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E0E9F-815F-7CB5-48D9-5623EAD7907C}"/>
              </a:ext>
            </a:extLst>
          </p:cNvPr>
          <p:cNvSpPr>
            <a:spLocks noGrp="1"/>
          </p:cNvSpPr>
          <p:nvPr>
            <p:ph type="title"/>
          </p:nvPr>
        </p:nvSpPr>
        <p:spPr/>
        <p:txBody>
          <a:bodyPr/>
          <a:lstStyle/>
          <a:p>
            <a:r>
              <a:rPr lang="es-ES" dirty="0"/>
              <a:t>7.3. </a:t>
            </a:r>
            <a:r>
              <a:rPr lang="es-ES" dirty="0" err="1"/>
              <a:t>Writing</a:t>
            </a:r>
            <a:r>
              <a:rPr lang="es-ES" dirty="0"/>
              <a:t> Files </a:t>
            </a:r>
            <a:r>
              <a:rPr lang="es-ES" dirty="0" err="1"/>
              <a:t>with</a:t>
            </a:r>
            <a:r>
              <a:rPr lang="es-ES" dirty="0"/>
              <a:t> Pandas</a:t>
            </a:r>
          </a:p>
        </p:txBody>
      </p:sp>
      <p:sp>
        <p:nvSpPr>
          <p:cNvPr id="3" name="Marcador de contenido 2">
            <a:extLst>
              <a:ext uri="{FF2B5EF4-FFF2-40B4-BE49-F238E27FC236}">
                <a16:creationId xmlns:a16="http://schemas.microsoft.com/office/drawing/2014/main" id="{209044AA-F532-E5D1-8ACA-BCBBF7D3A42C}"/>
              </a:ext>
            </a:extLst>
          </p:cNvPr>
          <p:cNvSpPr>
            <a:spLocks noGrp="1"/>
          </p:cNvSpPr>
          <p:nvPr>
            <p:ph idx="1"/>
          </p:nvPr>
        </p:nvSpPr>
        <p:spPr/>
        <p:txBody>
          <a:bodyPr/>
          <a:lstStyle/>
          <a:p>
            <a:r>
              <a:rPr lang="es-ES" dirty="0" err="1"/>
              <a:t>If</a:t>
            </a:r>
            <a:r>
              <a:rPr lang="es-ES" dirty="0"/>
              <a:t> </a:t>
            </a:r>
            <a:r>
              <a:rPr lang="es-ES" dirty="0" err="1"/>
              <a:t>we</a:t>
            </a:r>
            <a:r>
              <a:rPr lang="es-ES" dirty="0"/>
              <a:t> </a:t>
            </a:r>
            <a:r>
              <a:rPr lang="es-ES" dirty="0" err="1"/>
              <a:t>would</a:t>
            </a:r>
            <a:r>
              <a:rPr lang="es-ES" dirty="0"/>
              <a:t> </a:t>
            </a:r>
            <a:r>
              <a:rPr lang="es-ES" dirty="0" err="1"/>
              <a:t>like</a:t>
            </a:r>
            <a:r>
              <a:rPr lang="es-ES" dirty="0"/>
              <a:t> </a:t>
            </a:r>
            <a:r>
              <a:rPr lang="es-ES" dirty="0" err="1"/>
              <a:t>to</a:t>
            </a:r>
            <a:r>
              <a:rPr lang="es-ES" dirty="0"/>
              <a:t> </a:t>
            </a:r>
            <a:r>
              <a:rPr lang="es-ES" dirty="0" err="1"/>
              <a:t>save</a:t>
            </a:r>
            <a:r>
              <a:rPr lang="es-ES" dirty="0"/>
              <a:t> </a:t>
            </a:r>
            <a:r>
              <a:rPr lang="es-ES" dirty="0" err="1"/>
              <a:t>that</a:t>
            </a:r>
            <a:r>
              <a:rPr lang="es-ES" dirty="0"/>
              <a:t> file in </a:t>
            </a:r>
            <a:r>
              <a:rPr lang="es-ES" dirty="0" err="1"/>
              <a:t>our</a:t>
            </a:r>
            <a:r>
              <a:rPr lang="es-ES" dirty="0"/>
              <a:t> </a:t>
            </a:r>
            <a:r>
              <a:rPr lang="es-ES" dirty="0" err="1"/>
              <a:t>computer</a:t>
            </a:r>
            <a:r>
              <a:rPr lang="es-ES" dirty="0"/>
              <a:t>, </a:t>
            </a:r>
            <a:r>
              <a:rPr lang="es-ES" dirty="0" err="1"/>
              <a:t>we</a:t>
            </a:r>
            <a:r>
              <a:rPr lang="es-ES" dirty="0"/>
              <a:t> can use </a:t>
            </a:r>
            <a:r>
              <a:rPr lang="es-ES" dirty="0" err="1"/>
              <a:t>the</a:t>
            </a:r>
            <a:r>
              <a:rPr lang="es-ES" dirty="0"/>
              <a:t> </a:t>
            </a:r>
            <a:r>
              <a:rPr lang="es-ES" dirty="0" err="1"/>
              <a:t>pd.to_csv</a:t>
            </a:r>
            <a:r>
              <a:rPr lang="es-ES" dirty="0"/>
              <a:t>(“</a:t>
            </a:r>
            <a:r>
              <a:rPr lang="es-ES" dirty="0" err="1"/>
              <a:t>name</a:t>
            </a:r>
            <a:r>
              <a:rPr lang="es-ES" dirty="0"/>
              <a:t> </a:t>
            </a:r>
            <a:r>
              <a:rPr lang="es-ES" dirty="0" err="1"/>
              <a:t>of</a:t>
            </a:r>
            <a:r>
              <a:rPr lang="es-ES" dirty="0"/>
              <a:t> file.csv”) </a:t>
            </a:r>
            <a:r>
              <a:rPr lang="es-ES" dirty="0" err="1"/>
              <a:t>function</a:t>
            </a:r>
            <a:r>
              <a:rPr lang="es-ES" dirty="0"/>
              <a:t>. </a:t>
            </a:r>
          </a:p>
        </p:txBody>
      </p:sp>
      <p:pic>
        <p:nvPicPr>
          <p:cNvPr id="5" name="Imagen 4">
            <a:extLst>
              <a:ext uri="{FF2B5EF4-FFF2-40B4-BE49-F238E27FC236}">
                <a16:creationId xmlns:a16="http://schemas.microsoft.com/office/drawing/2014/main" id="{0401B862-3003-A295-C48F-1A3A7561712F}"/>
              </a:ext>
            </a:extLst>
          </p:cNvPr>
          <p:cNvPicPr>
            <a:picLocks noChangeAspect="1"/>
          </p:cNvPicPr>
          <p:nvPr/>
        </p:nvPicPr>
        <p:blipFill>
          <a:blip r:embed="rId2"/>
          <a:stretch>
            <a:fillRect/>
          </a:stretch>
        </p:blipFill>
        <p:spPr>
          <a:xfrm>
            <a:off x="880636" y="2641592"/>
            <a:ext cx="10111214" cy="482925"/>
          </a:xfrm>
          <a:prstGeom prst="rect">
            <a:avLst/>
          </a:prstGeom>
        </p:spPr>
      </p:pic>
      <p:pic>
        <p:nvPicPr>
          <p:cNvPr id="6" name="Imagen 5">
            <a:extLst>
              <a:ext uri="{FF2B5EF4-FFF2-40B4-BE49-F238E27FC236}">
                <a16:creationId xmlns:a16="http://schemas.microsoft.com/office/drawing/2014/main" id="{286D9B0B-D101-371E-73A1-841B160E6590}"/>
              </a:ext>
            </a:extLst>
          </p:cNvPr>
          <p:cNvPicPr>
            <a:picLocks noChangeAspect="1"/>
          </p:cNvPicPr>
          <p:nvPr/>
        </p:nvPicPr>
        <p:blipFill>
          <a:blip r:embed="rId3"/>
          <a:stretch>
            <a:fillRect/>
          </a:stretch>
        </p:blipFill>
        <p:spPr>
          <a:xfrm>
            <a:off x="9644605" y="468504"/>
            <a:ext cx="1621621" cy="517404"/>
          </a:xfrm>
          <a:prstGeom prst="rect">
            <a:avLst/>
          </a:prstGeom>
        </p:spPr>
      </p:pic>
    </p:spTree>
    <p:extLst>
      <p:ext uri="{BB962C8B-B14F-4D97-AF65-F5344CB8AC3E}">
        <p14:creationId xmlns:p14="http://schemas.microsoft.com/office/powerpoint/2010/main" val="31992928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C247D1-7795-BCE6-014F-9FA6CDB17ABC}"/>
              </a:ext>
            </a:extLst>
          </p:cNvPr>
          <p:cNvSpPr>
            <a:spLocks noGrp="1"/>
          </p:cNvSpPr>
          <p:nvPr>
            <p:ph type="title"/>
          </p:nvPr>
        </p:nvSpPr>
        <p:spPr/>
        <p:txBody>
          <a:bodyPr/>
          <a:lstStyle/>
          <a:p>
            <a:r>
              <a:rPr lang="es-ES" dirty="0"/>
              <a:t>7.4. </a:t>
            </a:r>
            <a:r>
              <a:rPr lang="es-ES" dirty="0" err="1"/>
              <a:t>Some</a:t>
            </a:r>
            <a:r>
              <a:rPr lang="es-ES" dirty="0"/>
              <a:t> </a:t>
            </a:r>
            <a:r>
              <a:rPr lang="es-ES" dirty="0" err="1"/>
              <a:t>Interesting</a:t>
            </a:r>
            <a:r>
              <a:rPr lang="es-ES" dirty="0"/>
              <a:t> Data </a:t>
            </a:r>
            <a:r>
              <a:rPr lang="es-ES" dirty="0" err="1"/>
              <a:t>Sources</a:t>
            </a:r>
            <a:endParaRPr lang="es-ES" dirty="0"/>
          </a:p>
        </p:txBody>
      </p:sp>
      <p:sp>
        <p:nvSpPr>
          <p:cNvPr id="3" name="Marcador de contenido 2">
            <a:extLst>
              <a:ext uri="{FF2B5EF4-FFF2-40B4-BE49-F238E27FC236}">
                <a16:creationId xmlns:a16="http://schemas.microsoft.com/office/drawing/2014/main" id="{F357C143-C8BA-6DFF-6E04-B3449B3546BD}"/>
              </a:ext>
            </a:extLst>
          </p:cNvPr>
          <p:cNvSpPr>
            <a:spLocks noGrp="1"/>
          </p:cNvSpPr>
          <p:nvPr>
            <p:ph idx="1"/>
          </p:nvPr>
        </p:nvSpPr>
        <p:spPr/>
        <p:txBody>
          <a:bodyPr>
            <a:normAutofit fontScale="85000" lnSpcReduction="20000"/>
          </a:bodyPr>
          <a:lstStyle/>
          <a:p>
            <a:r>
              <a:rPr lang="es-ES" dirty="0" err="1"/>
              <a:t>If</a:t>
            </a:r>
            <a:r>
              <a:rPr lang="es-ES" dirty="0"/>
              <a:t> </a:t>
            </a:r>
            <a:r>
              <a:rPr lang="es-ES" dirty="0" err="1"/>
              <a:t>you</a:t>
            </a:r>
            <a:r>
              <a:rPr lang="es-ES" dirty="0"/>
              <a:t> </a:t>
            </a:r>
            <a:r>
              <a:rPr lang="es-ES" dirty="0" err="1"/>
              <a:t>would</a:t>
            </a:r>
            <a:r>
              <a:rPr lang="es-ES" dirty="0"/>
              <a:t> </a:t>
            </a:r>
            <a:r>
              <a:rPr lang="es-ES" dirty="0" err="1"/>
              <a:t>like</a:t>
            </a:r>
            <a:r>
              <a:rPr lang="es-ES" dirty="0"/>
              <a:t> </a:t>
            </a:r>
            <a:r>
              <a:rPr lang="es-ES" dirty="0" err="1"/>
              <a:t>to</a:t>
            </a:r>
            <a:r>
              <a:rPr lang="es-ES" dirty="0"/>
              <a:t> </a:t>
            </a:r>
            <a:r>
              <a:rPr lang="es-ES" dirty="0" err="1"/>
              <a:t>find</a:t>
            </a:r>
            <a:r>
              <a:rPr lang="es-ES" dirty="0"/>
              <a:t> </a:t>
            </a:r>
            <a:r>
              <a:rPr lang="es-ES" dirty="0" err="1"/>
              <a:t>some</a:t>
            </a:r>
            <a:r>
              <a:rPr lang="es-ES" dirty="0"/>
              <a:t> data (</a:t>
            </a:r>
            <a:r>
              <a:rPr lang="es-ES" dirty="0" err="1"/>
              <a:t>other</a:t>
            </a:r>
            <a:r>
              <a:rPr lang="es-ES" dirty="0"/>
              <a:t> tan </a:t>
            </a:r>
            <a:r>
              <a:rPr lang="es-ES" dirty="0" err="1"/>
              <a:t>this</a:t>
            </a:r>
            <a:r>
              <a:rPr lang="es-ES" dirty="0"/>
              <a:t> </a:t>
            </a:r>
            <a:r>
              <a:rPr lang="es-ES" dirty="0" err="1"/>
              <a:t>very</a:t>
            </a:r>
            <a:r>
              <a:rPr lang="es-ES" dirty="0"/>
              <a:t> </a:t>
            </a:r>
            <a:r>
              <a:rPr lang="es-ES" dirty="0" err="1"/>
              <a:t>cool</a:t>
            </a:r>
            <a:r>
              <a:rPr lang="es-ES" dirty="0"/>
              <a:t> Digital </a:t>
            </a:r>
            <a:r>
              <a:rPr lang="es-ES" dirty="0" err="1"/>
              <a:t>Humanities</a:t>
            </a:r>
            <a:r>
              <a:rPr lang="es-ES" dirty="0"/>
              <a:t> </a:t>
            </a:r>
            <a:r>
              <a:rPr lang="es-ES" dirty="0" err="1"/>
              <a:t>dataset</a:t>
            </a:r>
            <a:r>
              <a:rPr lang="es-ES" dirty="0"/>
              <a:t> ;)) in a </a:t>
            </a:r>
            <a:r>
              <a:rPr lang="es-ES" dirty="0" err="1"/>
              <a:t>csv</a:t>
            </a:r>
            <a:r>
              <a:rPr lang="es-ES" dirty="0"/>
              <a:t> </a:t>
            </a:r>
            <a:r>
              <a:rPr lang="es-ES" dirty="0" err="1"/>
              <a:t>dataframe</a:t>
            </a:r>
            <a:r>
              <a:rPr lang="es-ES" dirty="0"/>
              <a:t> </a:t>
            </a:r>
            <a:r>
              <a:rPr lang="es-ES" dirty="0" err="1"/>
              <a:t>format</a:t>
            </a:r>
            <a:r>
              <a:rPr lang="es-ES" dirty="0"/>
              <a:t> </a:t>
            </a:r>
            <a:r>
              <a:rPr lang="es-ES" dirty="0" err="1"/>
              <a:t>to</a:t>
            </a:r>
            <a:r>
              <a:rPr lang="es-ES" dirty="0"/>
              <a:t> </a:t>
            </a:r>
            <a:r>
              <a:rPr lang="es-ES" dirty="0" err="1"/>
              <a:t>practice</a:t>
            </a:r>
            <a:r>
              <a:rPr lang="es-ES" dirty="0"/>
              <a:t> </a:t>
            </a:r>
            <a:r>
              <a:rPr lang="es-ES" dirty="0" err="1"/>
              <a:t>your</a:t>
            </a:r>
            <a:r>
              <a:rPr lang="es-ES" dirty="0"/>
              <a:t> Pandas </a:t>
            </a:r>
            <a:r>
              <a:rPr lang="es-ES" dirty="0" err="1"/>
              <a:t>Skills</a:t>
            </a:r>
            <a:r>
              <a:rPr lang="es-ES" dirty="0"/>
              <a:t>, </a:t>
            </a:r>
            <a:r>
              <a:rPr lang="es-ES" dirty="0" err="1"/>
              <a:t>check</a:t>
            </a:r>
            <a:r>
              <a:rPr lang="es-ES" dirty="0"/>
              <a:t> </a:t>
            </a:r>
            <a:r>
              <a:rPr lang="es-ES" dirty="0" err="1"/>
              <a:t>out</a:t>
            </a:r>
            <a:r>
              <a:rPr lang="es-ES" dirty="0"/>
              <a:t> </a:t>
            </a:r>
            <a:r>
              <a:rPr lang="es-ES" dirty="0" err="1"/>
              <a:t>these</a:t>
            </a:r>
            <a:r>
              <a:rPr lang="es-ES" dirty="0"/>
              <a:t> </a:t>
            </a:r>
            <a:r>
              <a:rPr lang="es-ES" dirty="0" err="1"/>
              <a:t>sources</a:t>
            </a:r>
            <a:r>
              <a:rPr lang="es-ES" dirty="0"/>
              <a:t>!</a:t>
            </a:r>
          </a:p>
          <a:p>
            <a:r>
              <a:rPr lang="es-ES" dirty="0"/>
              <a:t>Federal </a:t>
            </a:r>
            <a:r>
              <a:rPr lang="es-ES" dirty="0" err="1"/>
              <a:t>Statistical</a:t>
            </a:r>
            <a:r>
              <a:rPr lang="es-ES" dirty="0"/>
              <a:t> Office: </a:t>
            </a:r>
            <a:r>
              <a:rPr lang="en-US" dirty="0">
                <a:hlinkClick r:id="rId2"/>
              </a:rPr>
              <a:t>Stat - Swiss Stats Explorer | Federal Statistical Office – FSO</a:t>
            </a:r>
            <a:endParaRPr lang="en-US" dirty="0"/>
          </a:p>
          <a:p>
            <a:r>
              <a:rPr lang="it-IT" dirty="0"/>
              <a:t>OpenData: </a:t>
            </a:r>
            <a:r>
              <a:rPr lang="it-IT" dirty="0">
                <a:hlinkClick r:id="rId3"/>
              </a:rPr>
              <a:t>https://opendata.swiss/en/</a:t>
            </a:r>
            <a:r>
              <a:rPr lang="it-IT" dirty="0"/>
              <a:t> </a:t>
            </a:r>
          </a:p>
          <a:p>
            <a:r>
              <a:rPr lang="es-ES" dirty="0" err="1"/>
              <a:t>OpenData</a:t>
            </a:r>
            <a:r>
              <a:rPr lang="es-ES" dirty="0"/>
              <a:t> </a:t>
            </a:r>
            <a:r>
              <a:rPr lang="es-ES" dirty="0" err="1"/>
              <a:t>Zurich</a:t>
            </a:r>
            <a:r>
              <a:rPr lang="es-ES" dirty="0"/>
              <a:t>: </a:t>
            </a:r>
            <a:r>
              <a:rPr lang="es-ES" dirty="0">
                <a:hlinkClick r:id="rId4"/>
              </a:rPr>
              <a:t>https://www.stadt-zuerich.ch/opendata.secure.html</a:t>
            </a:r>
            <a:r>
              <a:rPr lang="es-ES" dirty="0"/>
              <a:t> </a:t>
            </a:r>
          </a:p>
          <a:p>
            <a:r>
              <a:rPr lang="en-US" dirty="0"/>
              <a:t>United Nations: </a:t>
            </a:r>
            <a:r>
              <a:rPr lang="en-US" dirty="0">
                <a:hlinkClick r:id="rId5"/>
              </a:rPr>
              <a:t>http://data.un.org/</a:t>
            </a:r>
            <a:r>
              <a:rPr lang="en-US" dirty="0"/>
              <a:t> </a:t>
            </a:r>
          </a:p>
          <a:p>
            <a:r>
              <a:rPr lang="en-US" dirty="0"/>
              <a:t>World Health Organization: </a:t>
            </a:r>
            <a:r>
              <a:rPr lang="en-US" dirty="0">
                <a:hlinkClick r:id="rId6"/>
              </a:rPr>
              <a:t>http://apps.who.int/gho/data/node.home</a:t>
            </a:r>
            <a:r>
              <a:rPr lang="en-US" dirty="0"/>
              <a:t> </a:t>
            </a:r>
          </a:p>
          <a:p>
            <a:r>
              <a:rPr lang="en-US" dirty="0"/>
              <a:t>World Bank: </a:t>
            </a:r>
            <a:r>
              <a:rPr lang="en-US" dirty="0">
                <a:hlinkClick r:id="rId7"/>
              </a:rPr>
              <a:t>https://data.worldbank.org/</a:t>
            </a:r>
            <a:r>
              <a:rPr lang="en-US" dirty="0"/>
              <a:t> </a:t>
            </a:r>
          </a:p>
          <a:p>
            <a:r>
              <a:rPr lang="da-DK" dirty="0"/>
              <a:t>Kaggle: </a:t>
            </a:r>
            <a:r>
              <a:rPr lang="da-DK" dirty="0">
                <a:hlinkClick r:id="rId8"/>
              </a:rPr>
              <a:t>https://www.kaggle.com/datasets</a:t>
            </a:r>
            <a:r>
              <a:rPr lang="da-DK" dirty="0"/>
              <a:t> </a:t>
            </a:r>
          </a:p>
          <a:p>
            <a:r>
              <a:rPr lang="es-ES" dirty="0" err="1"/>
              <a:t>Cern</a:t>
            </a:r>
            <a:r>
              <a:rPr lang="es-ES" dirty="0"/>
              <a:t>: </a:t>
            </a:r>
            <a:r>
              <a:rPr lang="es-ES" dirty="0">
                <a:hlinkClick r:id="rId9"/>
              </a:rPr>
              <a:t>http://opendata.cern.ch/</a:t>
            </a:r>
            <a:r>
              <a:rPr lang="es-ES" dirty="0"/>
              <a:t> </a:t>
            </a:r>
          </a:p>
          <a:p>
            <a:r>
              <a:rPr lang="es-ES" dirty="0"/>
              <a:t>Nasa: </a:t>
            </a:r>
            <a:r>
              <a:rPr lang="es-ES" dirty="0">
                <a:hlinkClick r:id="rId10"/>
              </a:rPr>
              <a:t>https://data.nasa.gov/</a:t>
            </a:r>
            <a:r>
              <a:rPr lang="es-ES" dirty="0"/>
              <a:t> </a:t>
            </a:r>
          </a:p>
          <a:p>
            <a:r>
              <a:rPr lang="en-US" dirty="0"/>
              <a:t>FiveThirtyEight: </a:t>
            </a:r>
            <a:r>
              <a:rPr lang="en-US" dirty="0">
                <a:hlinkClick r:id="rId11"/>
              </a:rPr>
              <a:t>https://github.com/fivethirtyeight/data</a:t>
            </a:r>
            <a:r>
              <a:rPr lang="en-US" dirty="0"/>
              <a:t> </a:t>
            </a:r>
            <a:endParaRPr lang="es-ES" dirty="0"/>
          </a:p>
        </p:txBody>
      </p:sp>
    </p:spTree>
    <p:extLst>
      <p:ext uri="{BB962C8B-B14F-4D97-AF65-F5344CB8AC3E}">
        <p14:creationId xmlns:p14="http://schemas.microsoft.com/office/powerpoint/2010/main" val="32803143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9E65AB-1C2A-5B36-53DD-E04BD76BB64A}"/>
              </a:ext>
            </a:extLst>
          </p:cNvPr>
          <p:cNvSpPr>
            <a:spLocks noGrp="1"/>
          </p:cNvSpPr>
          <p:nvPr>
            <p:ph type="title"/>
          </p:nvPr>
        </p:nvSpPr>
        <p:spPr/>
        <p:txBody>
          <a:bodyPr/>
          <a:lstStyle/>
          <a:p>
            <a:r>
              <a:rPr lang="es-ES" dirty="0"/>
              <a:t>8. </a:t>
            </a:r>
            <a:r>
              <a:rPr lang="es-ES" dirty="0" err="1"/>
              <a:t>Aggregating</a:t>
            </a:r>
            <a:r>
              <a:rPr lang="es-ES" dirty="0"/>
              <a:t> and </a:t>
            </a:r>
            <a:r>
              <a:rPr lang="es-ES" dirty="0" err="1"/>
              <a:t>Grouping</a:t>
            </a:r>
            <a:r>
              <a:rPr lang="es-ES" dirty="0"/>
              <a:t> Data in Pandas</a:t>
            </a:r>
          </a:p>
        </p:txBody>
      </p:sp>
      <p:sp>
        <p:nvSpPr>
          <p:cNvPr id="3" name="Marcador de contenido 2">
            <a:extLst>
              <a:ext uri="{FF2B5EF4-FFF2-40B4-BE49-F238E27FC236}">
                <a16:creationId xmlns:a16="http://schemas.microsoft.com/office/drawing/2014/main" id="{AA4FE8FC-8748-12DF-88F5-10B00DB4667D}"/>
              </a:ext>
            </a:extLst>
          </p:cNvPr>
          <p:cNvSpPr>
            <a:spLocks noGrp="1"/>
          </p:cNvSpPr>
          <p:nvPr>
            <p:ph idx="1"/>
          </p:nvPr>
        </p:nvSpPr>
        <p:spPr>
          <a:xfrm>
            <a:off x="612647" y="1349115"/>
            <a:ext cx="10653579" cy="4960245"/>
          </a:xfrm>
        </p:spPr>
        <p:txBody>
          <a:bodyPr/>
          <a:lstStyle/>
          <a:p>
            <a:pPr marL="0" indent="0">
              <a:buNone/>
            </a:pPr>
            <a:r>
              <a:rPr lang="es-ES" b="1" dirty="0"/>
              <a:t>8.1. </a:t>
            </a:r>
            <a:r>
              <a:rPr lang="es-ES" b="1" dirty="0" err="1"/>
              <a:t>Numpy</a:t>
            </a:r>
            <a:r>
              <a:rPr lang="es-ES" b="1" dirty="0"/>
              <a:t> vs. Pandas </a:t>
            </a:r>
            <a:r>
              <a:rPr lang="es-ES" b="1" dirty="0" err="1"/>
              <a:t>Aggretation</a:t>
            </a:r>
            <a:endParaRPr lang="es-ES" b="1" dirty="0"/>
          </a:p>
          <a:p>
            <a:r>
              <a:rPr lang="es-ES" dirty="0" err="1"/>
              <a:t>If</a:t>
            </a:r>
            <a:r>
              <a:rPr lang="es-ES" dirty="0"/>
              <a:t> </a:t>
            </a:r>
            <a:r>
              <a:rPr lang="es-ES" dirty="0" err="1"/>
              <a:t>we</a:t>
            </a:r>
            <a:r>
              <a:rPr lang="es-ES" dirty="0"/>
              <a:t> </a:t>
            </a:r>
            <a:r>
              <a:rPr lang="es-ES" dirty="0" err="1"/>
              <a:t>go</a:t>
            </a:r>
            <a:r>
              <a:rPr lang="es-ES" dirty="0"/>
              <a:t> back </a:t>
            </a:r>
            <a:r>
              <a:rPr lang="es-ES" dirty="0" err="1"/>
              <a:t>some</a:t>
            </a:r>
            <a:r>
              <a:rPr lang="es-ES" dirty="0"/>
              <a:t> </a:t>
            </a:r>
            <a:r>
              <a:rPr lang="es-ES" dirty="0" err="1"/>
              <a:t>slides</a:t>
            </a:r>
            <a:r>
              <a:rPr lang="es-ES" dirty="0"/>
              <a:t> </a:t>
            </a:r>
            <a:r>
              <a:rPr lang="es-ES" dirty="0" err="1"/>
              <a:t>ago</a:t>
            </a:r>
            <a:r>
              <a:rPr lang="es-ES" dirty="0"/>
              <a:t>, </a:t>
            </a:r>
            <a:r>
              <a:rPr lang="es-ES" dirty="0" err="1"/>
              <a:t>we</a:t>
            </a:r>
            <a:r>
              <a:rPr lang="es-ES" dirty="0"/>
              <a:t> </a:t>
            </a:r>
            <a:r>
              <a:rPr lang="es-ES" dirty="0" err="1"/>
              <a:t>discussed</a:t>
            </a:r>
            <a:r>
              <a:rPr lang="es-ES" dirty="0"/>
              <a:t> </a:t>
            </a:r>
            <a:r>
              <a:rPr lang="es-ES" dirty="0" err="1"/>
              <a:t>how</a:t>
            </a:r>
            <a:r>
              <a:rPr lang="es-ES" dirty="0"/>
              <a:t> </a:t>
            </a:r>
            <a:r>
              <a:rPr lang="es-ES" dirty="0" err="1"/>
              <a:t>numpy</a:t>
            </a:r>
            <a:r>
              <a:rPr lang="es-ES" dirty="0"/>
              <a:t> </a:t>
            </a:r>
            <a:r>
              <a:rPr lang="es-ES" dirty="0" err="1"/>
              <a:t>provided</a:t>
            </a:r>
            <a:r>
              <a:rPr lang="es-ES" dirty="0"/>
              <a:t> </a:t>
            </a:r>
            <a:r>
              <a:rPr lang="es-ES" dirty="0" err="1"/>
              <a:t>very</a:t>
            </a:r>
            <a:r>
              <a:rPr lang="es-ES" dirty="0"/>
              <a:t> </a:t>
            </a:r>
            <a:r>
              <a:rPr lang="es-ES" dirty="0" err="1"/>
              <a:t>convenient</a:t>
            </a:r>
            <a:r>
              <a:rPr lang="es-ES" dirty="0"/>
              <a:t> </a:t>
            </a:r>
            <a:r>
              <a:rPr lang="es-ES" dirty="0" err="1"/>
              <a:t>functions</a:t>
            </a:r>
            <a:r>
              <a:rPr lang="es-ES" dirty="0"/>
              <a:t> </a:t>
            </a:r>
            <a:r>
              <a:rPr lang="es-ES" dirty="0" err="1"/>
              <a:t>for</a:t>
            </a:r>
            <a:r>
              <a:rPr lang="es-ES" dirty="0"/>
              <a:t> data </a:t>
            </a:r>
            <a:r>
              <a:rPr lang="es-ES" dirty="0" err="1"/>
              <a:t>aggretation</a:t>
            </a:r>
            <a:r>
              <a:rPr lang="es-ES" dirty="0"/>
              <a:t>. </a:t>
            </a:r>
          </a:p>
          <a:p>
            <a:endParaRPr lang="es-ES" dirty="0"/>
          </a:p>
        </p:txBody>
      </p:sp>
      <p:pic>
        <p:nvPicPr>
          <p:cNvPr id="4" name="Imagen 3">
            <a:extLst>
              <a:ext uri="{FF2B5EF4-FFF2-40B4-BE49-F238E27FC236}">
                <a16:creationId xmlns:a16="http://schemas.microsoft.com/office/drawing/2014/main" id="{514CF185-B548-79F1-AD93-7BF4AC822967}"/>
              </a:ext>
            </a:extLst>
          </p:cNvPr>
          <p:cNvPicPr>
            <a:picLocks noChangeAspect="1"/>
          </p:cNvPicPr>
          <p:nvPr/>
        </p:nvPicPr>
        <p:blipFill>
          <a:blip r:embed="rId2"/>
          <a:stretch>
            <a:fillRect/>
          </a:stretch>
        </p:blipFill>
        <p:spPr>
          <a:xfrm>
            <a:off x="1695565" y="2893102"/>
            <a:ext cx="8487741" cy="3571122"/>
          </a:xfrm>
          <a:prstGeom prst="rect">
            <a:avLst/>
          </a:prstGeom>
        </p:spPr>
      </p:pic>
    </p:spTree>
    <p:extLst>
      <p:ext uri="{BB962C8B-B14F-4D97-AF65-F5344CB8AC3E}">
        <p14:creationId xmlns:p14="http://schemas.microsoft.com/office/powerpoint/2010/main" val="26001776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BCED348-424A-15D1-37F2-FE43C9015185}"/>
              </a:ext>
            </a:extLst>
          </p:cNvPr>
          <p:cNvSpPr>
            <a:spLocks noGrp="1"/>
          </p:cNvSpPr>
          <p:nvPr>
            <p:ph idx="1"/>
          </p:nvPr>
        </p:nvSpPr>
        <p:spPr>
          <a:xfrm>
            <a:off x="612647" y="929390"/>
            <a:ext cx="10653579" cy="5379970"/>
          </a:xfrm>
        </p:spPr>
        <p:txBody>
          <a:bodyPr/>
          <a:lstStyle/>
          <a:p>
            <a:r>
              <a:rPr lang="es-ES" dirty="0" err="1"/>
              <a:t>The</a:t>
            </a:r>
            <a:r>
              <a:rPr lang="es-ES" dirty="0"/>
              <a:t> pandas .describe() </a:t>
            </a:r>
            <a:r>
              <a:rPr lang="es-ES" dirty="0" err="1"/>
              <a:t>method</a:t>
            </a:r>
            <a:r>
              <a:rPr lang="es-ES" dirty="0"/>
              <a:t> </a:t>
            </a:r>
            <a:r>
              <a:rPr lang="es-ES" dirty="0" err="1"/>
              <a:t>conveniently</a:t>
            </a:r>
            <a:r>
              <a:rPr lang="es-ES" dirty="0"/>
              <a:t> </a:t>
            </a:r>
            <a:r>
              <a:rPr lang="es-ES" dirty="0" err="1"/>
              <a:t>provides</a:t>
            </a:r>
            <a:r>
              <a:rPr lang="es-ES" dirty="0"/>
              <a:t> </a:t>
            </a:r>
            <a:r>
              <a:rPr lang="es-ES" dirty="0" err="1"/>
              <a:t>all</a:t>
            </a:r>
            <a:r>
              <a:rPr lang="es-ES" dirty="0"/>
              <a:t> </a:t>
            </a:r>
            <a:r>
              <a:rPr lang="es-ES" dirty="0" err="1"/>
              <a:t>those</a:t>
            </a:r>
            <a:r>
              <a:rPr lang="es-ES" dirty="0"/>
              <a:t> data </a:t>
            </a:r>
            <a:r>
              <a:rPr lang="es-ES" dirty="0" err="1"/>
              <a:t>analytics</a:t>
            </a:r>
            <a:r>
              <a:rPr lang="es-ES" dirty="0"/>
              <a:t> </a:t>
            </a:r>
            <a:r>
              <a:rPr lang="es-ES" dirty="0" err="1"/>
              <a:t>for</a:t>
            </a:r>
            <a:r>
              <a:rPr lang="es-ES" dirty="0"/>
              <a:t> </a:t>
            </a:r>
            <a:r>
              <a:rPr lang="es-ES" dirty="0" err="1"/>
              <a:t>us</a:t>
            </a:r>
            <a:r>
              <a:rPr lang="es-ES" dirty="0"/>
              <a:t> in a </a:t>
            </a:r>
            <a:r>
              <a:rPr lang="es-ES" dirty="0" err="1"/>
              <a:t>dataframe</a:t>
            </a:r>
            <a:r>
              <a:rPr lang="es-ES" dirty="0"/>
              <a:t>. </a:t>
            </a:r>
          </a:p>
        </p:txBody>
      </p:sp>
      <p:pic>
        <p:nvPicPr>
          <p:cNvPr id="5" name="Imagen 4">
            <a:extLst>
              <a:ext uri="{FF2B5EF4-FFF2-40B4-BE49-F238E27FC236}">
                <a16:creationId xmlns:a16="http://schemas.microsoft.com/office/drawing/2014/main" id="{44358233-0728-15F2-CCD2-D74C426FE4EB}"/>
              </a:ext>
            </a:extLst>
          </p:cNvPr>
          <p:cNvPicPr>
            <a:picLocks noChangeAspect="1"/>
          </p:cNvPicPr>
          <p:nvPr/>
        </p:nvPicPr>
        <p:blipFill>
          <a:blip r:embed="rId2"/>
          <a:stretch>
            <a:fillRect/>
          </a:stretch>
        </p:blipFill>
        <p:spPr>
          <a:xfrm>
            <a:off x="925774" y="1907710"/>
            <a:ext cx="9676759" cy="2829181"/>
          </a:xfrm>
          <a:prstGeom prst="rect">
            <a:avLst/>
          </a:prstGeom>
        </p:spPr>
      </p:pic>
      <p:pic>
        <p:nvPicPr>
          <p:cNvPr id="7" name="Imagen 6">
            <a:extLst>
              <a:ext uri="{FF2B5EF4-FFF2-40B4-BE49-F238E27FC236}">
                <a16:creationId xmlns:a16="http://schemas.microsoft.com/office/drawing/2014/main" id="{F028E678-0FBB-8D49-BA29-A020F7987980}"/>
              </a:ext>
            </a:extLst>
          </p:cNvPr>
          <p:cNvPicPr>
            <a:picLocks noChangeAspect="1"/>
          </p:cNvPicPr>
          <p:nvPr/>
        </p:nvPicPr>
        <p:blipFill>
          <a:blip r:embed="rId3"/>
          <a:stretch>
            <a:fillRect/>
          </a:stretch>
        </p:blipFill>
        <p:spPr>
          <a:xfrm>
            <a:off x="4549514" y="3738931"/>
            <a:ext cx="7428744" cy="2189679"/>
          </a:xfrm>
          <a:prstGeom prst="rect">
            <a:avLst/>
          </a:prstGeom>
        </p:spPr>
      </p:pic>
      <p:pic>
        <p:nvPicPr>
          <p:cNvPr id="8" name="Imagen 7">
            <a:extLst>
              <a:ext uri="{FF2B5EF4-FFF2-40B4-BE49-F238E27FC236}">
                <a16:creationId xmlns:a16="http://schemas.microsoft.com/office/drawing/2014/main" id="{E9E18D61-A12E-D65C-519E-19CC0A53B97A}"/>
              </a:ext>
            </a:extLst>
          </p:cNvPr>
          <p:cNvPicPr>
            <a:picLocks noChangeAspect="1"/>
          </p:cNvPicPr>
          <p:nvPr/>
        </p:nvPicPr>
        <p:blipFill>
          <a:blip r:embed="rId4"/>
          <a:stretch>
            <a:fillRect/>
          </a:stretch>
        </p:blipFill>
        <p:spPr>
          <a:xfrm>
            <a:off x="9951903" y="289938"/>
            <a:ext cx="1621621" cy="517404"/>
          </a:xfrm>
          <a:prstGeom prst="rect">
            <a:avLst/>
          </a:prstGeom>
        </p:spPr>
      </p:pic>
    </p:spTree>
    <p:extLst>
      <p:ext uri="{BB962C8B-B14F-4D97-AF65-F5344CB8AC3E}">
        <p14:creationId xmlns:p14="http://schemas.microsoft.com/office/powerpoint/2010/main" val="15099969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9F5F5A9-EC47-CC41-068B-77676DD66E7E}"/>
              </a:ext>
            </a:extLst>
          </p:cNvPr>
          <p:cNvSpPr>
            <a:spLocks noGrp="1"/>
          </p:cNvSpPr>
          <p:nvPr>
            <p:ph idx="1"/>
          </p:nvPr>
        </p:nvSpPr>
        <p:spPr>
          <a:xfrm>
            <a:off x="612647" y="810072"/>
            <a:ext cx="10653579" cy="5499288"/>
          </a:xfrm>
        </p:spPr>
        <p:txBody>
          <a:bodyPr/>
          <a:lstStyle/>
          <a:p>
            <a:r>
              <a:rPr lang="es-ES"/>
              <a:t>And if we want to select those values, we can transform the index column into a proper column, and then use loc/iloc to select that.</a:t>
            </a:r>
          </a:p>
          <a:p>
            <a:endParaRPr lang="es-ES" dirty="0"/>
          </a:p>
        </p:txBody>
      </p:sp>
      <p:pic>
        <p:nvPicPr>
          <p:cNvPr id="9" name="Imagen 8">
            <a:extLst>
              <a:ext uri="{FF2B5EF4-FFF2-40B4-BE49-F238E27FC236}">
                <a16:creationId xmlns:a16="http://schemas.microsoft.com/office/drawing/2014/main" id="{23D536D3-D57C-916E-610A-B61C170DFFB8}"/>
              </a:ext>
            </a:extLst>
          </p:cNvPr>
          <p:cNvPicPr>
            <a:picLocks noChangeAspect="1"/>
          </p:cNvPicPr>
          <p:nvPr/>
        </p:nvPicPr>
        <p:blipFill>
          <a:blip r:embed="rId2"/>
          <a:stretch>
            <a:fillRect/>
          </a:stretch>
        </p:blipFill>
        <p:spPr>
          <a:xfrm>
            <a:off x="2735696" y="1793155"/>
            <a:ext cx="6407479" cy="4769095"/>
          </a:xfrm>
          <a:prstGeom prst="rect">
            <a:avLst/>
          </a:prstGeom>
        </p:spPr>
      </p:pic>
      <p:pic>
        <p:nvPicPr>
          <p:cNvPr id="10" name="Imagen 9">
            <a:extLst>
              <a:ext uri="{FF2B5EF4-FFF2-40B4-BE49-F238E27FC236}">
                <a16:creationId xmlns:a16="http://schemas.microsoft.com/office/drawing/2014/main" id="{C04AE341-3207-AE2B-1B28-785B19EA1DC4}"/>
              </a:ext>
            </a:extLst>
          </p:cNvPr>
          <p:cNvPicPr>
            <a:picLocks noChangeAspect="1"/>
          </p:cNvPicPr>
          <p:nvPr/>
        </p:nvPicPr>
        <p:blipFill>
          <a:blip r:embed="rId3"/>
          <a:stretch>
            <a:fillRect/>
          </a:stretch>
        </p:blipFill>
        <p:spPr>
          <a:xfrm>
            <a:off x="9975144" y="289938"/>
            <a:ext cx="1621621" cy="517404"/>
          </a:xfrm>
          <a:prstGeom prst="rect">
            <a:avLst/>
          </a:prstGeom>
        </p:spPr>
      </p:pic>
    </p:spTree>
    <p:extLst>
      <p:ext uri="{BB962C8B-B14F-4D97-AF65-F5344CB8AC3E}">
        <p14:creationId xmlns:p14="http://schemas.microsoft.com/office/powerpoint/2010/main" val="20436669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D2BA5B-297D-0FC8-559D-0806AE12269F}"/>
              </a:ext>
            </a:extLst>
          </p:cNvPr>
          <p:cNvSpPr>
            <a:spLocks noGrp="1"/>
          </p:cNvSpPr>
          <p:nvPr>
            <p:ph idx="1"/>
          </p:nvPr>
        </p:nvSpPr>
        <p:spPr>
          <a:xfrm>
            <a:off x="612647" y="801974"/>
            <a:ext cx="10653579" cy="5507386"/>
          </a:xfrm>
        </p:spPr>
        <p:txBody>
          <a:bodyPr/>
          <a:lstStyle/>
          <a:p>
            <a:r>
              <a:rPr lang="es-ES" dirty="0" err="1"/>
              <a:t>We</a:t>
            </a:r>
            <a:r>
              <a:rPr lang="es-ES" dirty="0"/>
              <a:t> can use </a:t>
            </a:r>
            <a:r>
              <a:rPr lang="es-ES" dirty="0" err="1"/>
              <a:t>the</a:t>
            </a:r>
            <a:r>
              <a:rPr lang="es-ES" dirty="0"/>
              <a:t> </a:t>
            </a:r>
            <a:r>
              <a:rPr lang="es-ES" dirty="0" err="1"/>
              <a:t>numpy</a:t>
            </a:r>
            <a:r>
              <a:rPr lang="es-ES" dirty="0"/>
              <a:t> data </a:t>
            </a:r>
            <a:r>
              <a:rPr lang="es-ES" dirty="0" err="1"/>
              <a:t>aggregation</a:t>
            </a:r>
            <a:r>
              <a:rPr lang="es-ES" dirty="0"/>
              <a:t> </a:t>
            </a:r>
            <a:r>
              <a:rPr lang="es-ES" dirty="0" err="1"/>
              <a:t>methods</a:t>
            </a:r>
            <a:r>
              <a:rPr lang="es-ES" dirty="0"/>
              <a:t> </a:t>
            </a:r>
            <a:r>
              <a:rPr lang="es-ES" dirty="0" err="1"/>
              <a:t>on</a:t>
            </a:r>
            <a:r>
              <a:rPr lang="es-ES" dirty="0"/>
              <a:t> Pandas series </a:t>
            </a:r>
            <a:r>
              <a:rPr lang="es-ES" dirty="0" err="1"/>
              <a:t>if</a:t>
            </a:r>
            <a:r>
              <a:rPr lang="es-ES" dirty="0"/>
              <a:t> </a:t>
            </a:r>
            <a:r>
              <a:rPr lang="es-ES" dirty="0" err="1"/>
              <a:t>we</a:t>
            </a:r>
            <a:r>
              <a:rPr lang="es-ES" dirty="0"/>
              <a:t> </a:t>
            </a:r>
            <a:r>
              <a:rPr lang="es-ES" dirty="0" err="1"/>
              <a:t>only</a:t>
            </a:r>
            <a:r>
              <a:rPr lang="es-ES" dirty="0"/>
              <a:t> </a:t>
            </a:r>
            <a:r>
              <a:rPr lang="es-ES" dirty="0" err="1"/>
              <a:t>want</a:t>
            </a:r>
            <a:r>
              <a:rPr lang="es-ES" dirty="0"/>
              <a:t> </a:t>
            </a:r>
            <a:r>
              <a:rPr lang="es-ES" dirty="0" err="1"/>
              <a:t>to</a:t>
            </a:r>
            <a:r>
              <a:rPr lang="es-ES" dirty="0"/>
              <a:t> do </a:t>
            </a:r>
            <a:r>
              <a:rPr lang="es-ES" dirty="0" err="1"/>
              <a:t>certain</a:t>
            </a:r>
            <a:r>
              <a:rPr lang="es-ES" dirty="0"/>
              <a:t> data </a:t>
            </a:r>
            <a:r>
              <a:rPr lang="es-ES" dirty="0" err="1"/>
              <a:t>analytics</a:t>
            </a:r>
            <a:r>
              <a:rPr lang="es-ES" dirty="0"/>
              <a:t>. </a:t>
            </a:r>
          </a:p>
        </p:txBody>
      </p:sp>
      <p:pic>
        <p:nvPicPr>
          <p:cNvPr id="5" name="Imagen 4">
            <a:extLst>
              <a:ext uri="{FF2B5EF4-FFF2-40B4-BE49-F238E27FC236}">
                <a16:creationId xmlns:a16="http://schemas.microsoft.com/office/drawing/2014/main" id="{B670CF10-D650-D61B-C41C-B953FD12BC57}"/>
              </a:ext>
            </a:extLst>
          </p:cNvPr>
          <p:cNvPicPr>
            <a:picLocks noChangeAspect="1"/>
          </p:cNvPicPr>
          <p:nvPr/>
        </p:nvPicPr>
        <p:blipFill>
          <a:blip r:embed="rId2"/>
          <a:stretch>
            <a:fillRect/>
          </a:stretch>
        </p:blipFill>
        <p:spPr>
          <a:xfrm>
            <a:off x="4159244" y="1301511"/>
            <a:ext cx="6445581" cy="5226319"/>
          </a:xfrm>
          <a:prstGeom prst="rect">
            <a:avLst/>
          </a:prstGeom>
        </p:spPr>
      </p:pic>
      <p:pic>
        <p:nvPicPr>
          <p:cNvPr id="6" name="Imagen 5">
            <a:extLst>
              <a:ext uri="{FF2B5EF4-FFF2-40B4-BE49-F238E27FC236}">
                <a16:creationId xmlns:a16="http://schemas.microsoft.com/office/drawing/2014/main" id="{79977312-153B-9431-1ABA-9E47B503A95B}"/>
              </a:ext>
            </a:extLst>
          </p:cNvPr>
          <p:cNvPicPr>
            <a:picLocks noChangeAspect="1"/>
          </p:cNvPicPr>
          <p:nvPr/>
        </p:nvPicPr>
        <p:blipFill>
          <a:blip r:embed="rId3"/>
          <a:stretch>
            <a:fillRect/>
          </a:stretch>
        </p:blipFill>
        <p:spPr>
          <a:xfrm>
            <a:off x="10050094" y="172385"/>
            <a:ext cx="1621621" cy="517404"/>
          </a:xfrm>
          <a:prstGeom prst="rect">
            <a:avLst/>
          </a:prstGeom>
        </p:spPr>
      </p:pic>
    </p:spTree>
    <p:extLst>
      <p:ext uri="{BB962C8B-B14F-4D97-AF65-F5344CB8AC3E}">
        <p14:creationId xmlns:p14="http://schemas.microsoft.com/office/powerpoint/2010/main" val="13376034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6DB5ECF-CE9D-AE4E-36D4-730258B11366}"/>
              </a:ext>
            </a:extLst>
          </p:cNvPr>
          <p:cNvSpPr>
            <a:spLocks noGrp="1"/>
          </p:cNvSpPr>
          <p:nvPr>
            <p:ph idx="1"/>
          </p:nvPr>
        </p:nvSpPr>
        <p:spPr>
          <a:xfrm>
            <a:off x="612647" y="460268"/>
            <a:ext cx="10653579" cy="5849092"/>
          </a:xfrm>
        </p:spPr>
        <p:txBody>
          <a:bodyPr/>
          <a:lstStyle/>
          <a:p>
            <a:pPr marL="0" indent="0">
              <a:buNone/>
            </a:pPr>
            <a:r>
              <a:rPr lang="es-ES" b="1" dirty="0"/>
              <a:t>8.2. Split, </a:t>
            </a:r>
            <a:r>
              <a:rPr lang="es-ES" b="1" dirty="0" err="1"/>
              <a:t>Apply</a:t>
            </a:r>
            <a:r>
              <a:rPr lang="es-ES" b="1" dirty="0"/>
              <a:t>, Combine: </a:t>
            </a:r>
            <a:r>
              <a:rPr lang="es-ES" b="1" dirty="0" err="1"/>
              <a:t>The</a:t>
            </a:r>
            <a:r>
              <a:rPr lang="es-ES" b="1" dirty="0"/>
              <a:t> </a:t>
            </a:r>
            <a:r>
              <a:rPr lang="es-ES" b="1" dirty="0" err="1">
                <a:solidFill>
                  <a:srgbClr val="00B0F0"/>
                </a:solidFill>
              </a:rPr>
              <a:t>groupby</a:t>
            </a:r>
            <a:r>
              <a:rPr lang="es-ES" b="1" dirty="0">
                <a:solidFill>
                  <a:srgbClr val="00B0F0"/>
                </a:solidFill>
              </a:rPr>
              <a:t>() </a:t>
            </a:r>
            <a:r>
              <a:rPr lang="es-ES" b="1" dirty="0" err="1"/>
              <a:t>function</a:t>
            </a:r>
            <a:endParaRPr lang="es-ES" b="1" dirty="0"/>
          </a:p>
          <a:p>
            <a:r>
              <a:rPr lang="es-ES" dirty="0" err="1"/>
              <a:t>Sometimes</a:t>
            </a:r>
            <a:r>
              <a:rPr lang="es-ES" dirty="0"/>
              <a:t>, </a:t>
            </a:r>
            <a:r>
              <a:rPr lang="es-ES" dirty="0" err="1"/>
              <a:t>we</a:t>
            </a:r>
            <a:r>
              <a:rPr lang="es-ES" dirty="0"/>
              <a:t> </a:t>
            </a:r>
            <a:r>
              <a:rPr lang="es-ES" dirty="0" err="1"/>
              <a:t>will</a:t>
            </a:r>
            <a:r>
              <a:rPr lang="es-ES" dirty="0"/>
              <a:t> </a:t>
            </a:r>
            <a:r>
              <a:rPr lang="es-ES" dirty="0" err="1"/>
              <a:t>have</a:t>
            </a:r>
            <a:r>
              <a:rPr lang="es-ES" dirty="0"/>
              <a:t> </a:t>
            </a:r>
            <a:r>
              <a:rPr lang="es-ES" dirty="0" err="1"/>
              <a:t>several</a:t>
            </a:r>
            <a:r>
              <a:rPr lang="es-ES" dirty="0"/>
              <a:t> </a:t>
            </a:r>
            <a:r>
              <a:rPr lang="es-ES" dirty="0" err="1"/>
              <a:t>repeated</a:t>
            </a:r>
            <a:r>
              <a:rPr lang="es-ES" dirty="0"/>
              <a:t> </a:t>
            </a:r>
            <a:r>
              <a:rPr lang="es-ES" dirty="0" err="1"/>
              <a:t>values</a:t>
            </a:r>
            <a:r>
              <a:rPr lang="es-ES" dirty="0"/>
              <a:t> in </a:t>
            </a:r>
            <a:r>
              <a:rPr lang="es-ES" dirty="0" err="1"/>
              <a:t>our</a:t>
            </a:r>
            <a:r>
              <a:rPr lang="es-ES" dirty="0"/>
              <a:t> </a:t>
            </a:r>
            <a:r>
              <a:rPr lang="es-ES" dirty="0" err="1"/>
              <a:t>dataframe</a:t>
            </a:r>
            <a:r>
              <a:rPr lang="es-ES" dirty="0"/>
              <a:t>. </a:t>
            </a:r>
          </a:p>
          <a:p>
            <a:r>
              <a:rPr lang="es-ES" dirty="0" err="1"/>
              <a:t>We</a:t>
            </a:r>
            <a:r>
              <a:rPr lang="es-ES" dirty="0"/>
              <a:t> </a:t>
            </a:r>
            <a:r>
              <a:rPr lang="es-ES" dirty="0" err="1"/>
              <a:t>may</a:t>
            </a:r>
            <a:r>
              <a:rPr lang="es-ES" dirty="0"/>
              <a:t> </a:t>
            </a:r>
            <a:r>
              <a:rPr lang="es-ES" dirty="0" err="1"/>
              <a:t>need</a:t>
            </a:r>
            <a:r>
              <a:rPr lang="es-ES" dirty="0"/>
              <a:t> </a:t>
            </a:r>
            <a:r>
              <a:rPr lang="es-ES" dirty="0" err="1"/>
              <a:t>to</a:t>
            </a:r>
            <a:r>
              <a:rPr lang="es-ES" dirty="0"/>
              <a:t> do </a:t>
            </a:r>
            <a:r>
              <a:rPr lang="es-ES" dirty="0" err="1"/>
              <a:t>some</a:t>
            </a:r>
            <a:r>
              <a:rPr lang="es-ES" dirty="0"/>
              <a:t> </a:t>
            </a:r>
            <a:r>
              <a:rPr lang="es-ES" dirty="0" err="1"/>
              <a:t>analytics</a:t>
            </a:r>
            <a:r>
              <a:rPr lang="es-ES" dirty="0"/>
              <a:t> </a:t>
            </a:r>
            <a:r>
              <a:rPr lang="es-ES" dirty="0" err="1"/>
              <a:t>on</a:t>
            </a:r>
            <a:r>
              <a:rPr lang="es-ES" dirty="0"/>
              <a:t> </a:t>
            </a:r>
            <a:r>
              <a:rPr lang="es-ES" dirty="0" err="1"/>
              <a:t>those</a:t>
            </a:r>
            <a:r>
              <a:rPr lang="es-ES" dirty="0"/>
              <a:t> </a:t>
            </a:r>
            <a:r>
              <a:rPr lang="es-ES" dirty="0" err="1"/>
              <a:t>values</a:t>
            </a:r>
            <a:r>
              <a:rPr lang="es-ES" dirty="0"/>
              <a:t>.</a:t>
            </a:r>
          </a:p>
          <a:p>
            <a:r>
              <a:rPr lang="es-ES" dirty="0" err="1"/>
              <a:t>The</a:t>
            </a:r>
            <a:r>
              <a:rPr lang="es-ES" dirty="0"/>
              <a:t> </a:t>
            </a:r>
            <a:r>
              <a:rPr lang="es-ES" b="1" dirty="0" err="1">
                <a:solidFill>
                  <a:srgbClr val="00B0F0"/>
                </a:solidFill>
              </a:rPr>
              <a:t>groupby</a:t>
            </a:r>
            <a:r>
              <a:rPr lang="es-ES" b="1" dirty="0">
                <a:solidFill>
                  <a:srgbClr val="00B0F0"/>
                </a:solidFill>
              </a:rPr>
              <a:t>() </a:t>
            </a:r>
            <a:r>
              <a:rPr lang="es-ES" dirty="0" err="1"/>
              <a:t>function</a:t>
            </a:r>
            <a:r>
              <a:rPr lang="es-ES" dirty="0"/>
              <a:t> </a:t>
            </a:r>
            <a:r>
              <a:rPr lang="es-ES" dirty="0" err="1"/>
              <a:t>will</a:t>
            </a:r>
            <a:r>
              <a:rPr lang="es-ES" dirty="0"/>
              <a:t> </a:t>
            </a:r>
            <a:r>
              <a:rPr lang="es-ES" dirty="0" err="1"/>
              <a:t>help</a:t>
            </a:r>
            <a:r>
              <a:rPr lang="es-ES" dirty="0"/>
              <a:t> </a:t>
            </a:r>
            <a:r>
              <a:rPr lang="es-ES" dirty="0" err="1"/>
              <a:t>us</a:t>
            </a:r>
            <a:r>
              <a:rPr lang="es-ES" dirty="0"/>
              <a:t> </a:t>
            </a:r>
            <a:r>
              <a:rPr lang="es-ES" dirty="0" err="1"/>
              <a:t>with</a:t>
            </a:r>
            <a:r>
              <a:rPr lang="es-ES" dirty="0"/>
              <a:t> </a:t>
            </a:r>
            <a:r>
              <a:rPr lang="es-ES" dirty="0" err="1"/>
              <a:t>that</a:t>
            </a:r>
            <a:r>
              <a:rPr lang="es-ES" dirty="0"/>
              <a:t>.</a:t>
            </a:r>
          </a:p>
        </p:txBody>
      </p:sp>
      <p:pic>
        <p:nvPicPr>
          <p:cNvPr id="8" name="Imagen 7">
            <a:extLst>
              <a:ext uri="{FF2B5EF4-FFF2-40B4-BE49-F238E27FC236}">
                <a16:creationId xmlns:a16="http://schemas.microsoft.com/office/drawing/2014/main" id="{772EAB9D-0279-EA35-7BC5-BA24059A565F}"/>
              </a:ext>
            </a:extLst>
          </p:cNvPr>
          <p:cNvPicPr>
            <a:picLocks noChangeAspect="1"/>
          </p:cNvPicPr>
          <p:nvPr/>
        </p:nvPicPr>
        <p:blipFill>
          <a:blip r:embed="rId2"/>
          <a:stretch>
            <a:fillRect/>
          </a:stretch>
        </p:blipFill>
        <p:spPr>
          <a:xfrm>
            <a:off x="1585485" y="2717134"/>
            <a:ext cx="8707902" cy="3592226"/>
          </a:xfrm>
          <a:prstGeom prst="rect">
            <a:avLst/>
          </a:prstGeom>
        </p:spPr>
      </p:pic>
      <p:pic>
        <p:nvPicPr>
          <p:cNvPr id="9" name="Imagen 8">
            <a:extLst>
              <a:ext uri="{FF2B5EF4-FFF2-40B4-BE49-F238E27FC236}">
                <a16:creationId xmlns:a16="http://schemas.microsoft.com/office/drawing/2014/main" id="{3DD0E691-DF0B-3887-0FA1-319C48D6ADC9}"/>
              </a:ext>
            </a:extLst>
          </p:cNvPr>
          <p:cNvPicPr>
            <a:picLocks noChangeAspect="1"/>
          </p:cNvPicPr>
          <p:nvPr/>
        </p:nvPicPr>
        <p:blipFill>
          <a:blip r:embed="rId3"/>
          <a:stretch>
            <a:fillRect/>
          </a:stretch>
        </p:blipFill>
        <p:spPr>
          <a:xfrm>
            <a:off x="9700290" y="460268"/>
            <a:ext cx="1621621" cy="517404"/>
          </a:xfrm>
          <a:prstGeom prst="rect">
            <a:avLst/>
          </a:prstGeom>
        </p:spPr>
      </p:pic>
    </p:spTree>
    <p:extLst>
      <p:ext uri="{BB962C8B-B14F-4D97-AF65-F5344CB8AC3E}">
        <p14:creationId xmlns:p14="http://schemas.microsoft.com/office/powerpoint/2010/main" val="20966104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A435B17D-C992-8B79-52F6-B456ECEB87E6}"/>
              </a:ext>
            </a:extLst>
          </p:cNvPr>
          <p:cNvPicPr>
            <a:picLocks noGrp="1" noChangeAspect="1"/>
          </p:cNvPicPr>
          <p:nvPr>
            <p:ph idx="1"/>
          </p:nvPr>
        </p:nvPicPr>
        <p:blipFill>
          <a:blip r:embed="rId2"/>
          <a:stretch>
            <a:fillRect/>
          </a:stretch>
        </p:blipFill>
        <p:spPr>
          <a:xfrm>
            <a:off x="2339692" y="515338"/>
            <a:ext cx="6868484" cy="5287113"/>
          </a:xfrm>
          <a:prstGeom prst="rect">
            <a:avLst/>
          </a:prstGeom>
        </p:spPr>
      </p:pic>
      <p:sp>
        <p:nvSpPr>
          <p:cNvPr id="5" name="CuadroTexto 4">
            <a:extLst>
              <a:ext uri="{FF2B5EF4-FFF2-40B4-BE49-F238E27FC236}">
                <a16:creationId xmlns:a16="http://schemas.microsoft.com/office/drawing/2014/main" id="{3056A573-8D0A-BF92-9A99-B5BE6B922956}"/>
              </a:ext>
            </a:extLst>
          </p:cNvPr>
          <p:cNvSpPr txBox="1"/>
          <p:nvPr/>
        </p:nvSpPr>
        <p:spPr>
          <a:xfrm>
            <a:off x="329783" y="6243843"/>
            <a:ext cx="5703757" cy="307777"/>
          </a:xfrm>
          <a:prstGeom prst="rect">
            <a:avLst/>
          </a:prstGeom>
          <a:noFill/>
        </p:spPr>
        <p:txBody>
          <a:bodyPr wrap="square" rtlCol="0">
            <a:spAutoFit/>
          </a:bodyPr>
          <a:lstStyle/>
          <a:p>
            <a:r>
              <a:rPr lang="es-ES" sz="1400" b="1" dirty="0" err="1"/>
              <a:t>Source</a:t>
            </a:r>
            <a:r>
              <a:rPr lang="es-ES" sz="1400" dirty="0"/>
              <a:t>: David </a:t>
            </a:r>
            <a:r>
              <a:rPr lang="es-ES" sz="1400" dirty="0" err="1"/>
              <a:t>Pinezich</a:t>
            </a:r>
            <a:r>
              <a:rPr lang="es-ES" sz="1400" dirty="0"/>
              <a:t> </a:t>
            </a:r>
            <a:r>
              <a:rPr lang="es-ES" sz="1400" dirty="0" err="1"/>
              <a:t>slides</a:t>
            </a:r>
            <a:r>
              <a:rPr lang="es-ES" sz="1400" dirty="0"/>
              <a:t> and Python Data </a:t>
            </a:r>
            <a:r>
              <a:rPr lang="es-ES" sz="1400" dirty="0" err="1"/>
              <a:t>Science</a:t>
            </a:r>
            <a:r>
              <a:rPr lang="es-ES" sz="1400" dirty="0"/>
              <a:t> </a:t>
            </a:r>
            <a:r>
              <a:rPr lang="es-ES" sz="1400" dirty="0" err="1"/>
              <a:t>Handbook</a:t>
            </a:r>
            <a:endParaRPr lang="es-ES" sz="1400" dirty="0"/>
          </a:p>
        </p:txBody>
      </p:sp>
    </p:spTree>
    <p:extLst>
      <p:ext uri="{BB962C8B-B14F-4D97-AF65-F5344CB8AC3E}">
        <p14:creationId xmlns:p14="http://schemas.microsoft.com/office/powerpoint/2010/main" val="4219799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8EF2D6D-8288-951D-58A4-8AE56755D40F}"/>
              </a:ext>
            </a:extLst>
          </p:cNvPr>
          <p:cNvSpPr>
            <a:spLocks noGrp="1"/>
          </p:cNvSpPr>
          <p:nvPr>
            <p:ph type="title"/>
          </p:nvPr>
        </p:nvSpPr>
        <p:spPr>
          <a:xfrm>
            <a:off x="1731821" y="501345"/>
            <a:ext cx="8728364" cy="689279"/>
          </a:xfrm>
        </p:spPr>
        <p:txBody>
          <a:bodyPr vert="horz" lIns="91440" tIns="45720" rIns="91440" bIns="45720" rtlCol="0" anchor="b">
            <a:normAutofit/>
          </a:bodyPr>
          <a:lstStyle/>
          <a:p>
            <a:pPr algn="ctr"/>
            <a:r>
              <a:rPr lang="en-US"/>
              <a:t>Let’s do a test on writing a script</a:t>
            </a:r>
          </a:p>
        </p:txBody>
      </p:sp>
      <p:pic>
        <p:nvPicPr>
          <p:cNvPr id="4" name="Content Placeholder 4" descr="Graphical user interface, text, application, email&#10;&#10;Description automatically generated">
            <a:extLst>
              <a:ext uri="{FF2B5EF4-FFF2-40B4-BE49-F238E27FC236}">
                <a16:creationId xmlns:a16="http://schemas.microsoft.com/office/drawing/2014/main" id="{EC987854-DD6F-C1CD-EF1B-CC1193847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643" y="1813432"/>
            <a:ext cx="11644713" cy="3871866"/>
          </a:xfrm>
          <a:prstGeom prst="rect">
            <a:avLst/>
          </a:prstGeom>
        </p:spPr>
      </p:pic>
      <p:sp>
        <p:nvSpPr>
          <p:cNvPr id="5" name="CuadroTexto 4">
            <a:extLst>
              <a:ext uri="{FF2B5EF4-FFF2-40B4-BE49-F238E27FC236}">
                <a16:creationId xmlns:a16="http://schemas.microsoft.com/office/drawing/2014/main" id="{89601EF5-E9AA-9091-04FD-9E1D86159123}"/>
              </a:ext>
            </a:extLst>
          </p:cNvPr>
          <p:cNvSpPr txBox="1"/>
          <p:nvPr/>
        </p:nvSpPr>
        <p:spPr>
          <a:xfrm>
            <a:off x="9900311" y="1592309"/>
            <a:ext cx="1568675" cy="369332"/>
          </a:xfrm>
          <a:prstGeom prst="rect">
            <a:avLst/>
          </a:prstGeom>
          <a:solidFill>
            <a:srgbClr val="00B0F0"/>
          </a:solidFill>
        </p:spPr>
        <p:txBody>
          <a:bodyPr wrap="square" rtlCol="0">
            <a:spAutoFit/>
          </a:bodyPr>
          <a:lstStyle/>
          <a:p>
            <a:r>
              <a:rPr lang="es-ES" b="1" dirty="0"/>
              <a:t>Live </a:t>
            </a:r>
            <a:r>
              <a:rPr lang="es-ES" b="1" dirty="0" err="1"/>
              <a:t>Coding</a:t>
            </a:r>
            <a:endParaRPr lang="es-ES" b="1" dirty="0"/>
          </a:p>
        </p:txBody>
      </p:sp>
    </p:spTree>
    <p:extLst>
      <p:ext uri="{BB962C8B-B14F-4D97-AF65-F5344CB8AC3E}">
        <p14:creationId xmlns:p14="http://schemas.microsoft.com/office/powerpoint/2010/main" val="26420338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090306D-56E5-95E1-9479-F4653A7FB27D}"/>
              </a:ext>
            </a:extLst>
          </p:cNvPr>
          <p:cNvSpPr>
            <a:spLocks noGrp="1"/>
          </p:cNvSpPr>
          <p:nvPr>
            <p:ph idx="1"/>
          </p:nvPr>
        </p:nvSpPr>
        <p:spPr>
          <a:xfrm>
            <a:off x="612647" y="599607"/>
            <a:ext cx="10653579" cy="5709753"/>
          </a:xfrm>
        </p:spPr>
        <p:txBody>
          <a:bodyPr/>
          <a:lstStyle/>
          <a:p>
            <a:r>
              <a:rPr lang="es-ES" dirty="0" err="1"/>
              <a:t>We</a:t>
            </a:r>
            <a:r>
              <a:rPr lang="es-ES" dirty="0"/>
              <a:t> can </a:t>
            </a:r>
            <a:r>
              <a:rPr lang="es-ES" dirty="0" err="1"/>
              <a:t>also</a:t>
            </a:r>
            <a:r>
              <a:rPr lang="es-ES" dirty="0"/>
              <a:t> use </a:t>
            </a:r>
            <a:r>
              <a:rPr lang="es-ES" b="1" dirty="0">
                <a:solidFill>
                  <a:srgbClr val="00B0F0"/>
                </a:solidFill>
              </a:rPr>
              <a:t>.</a:t>
            </a:r>
            <a:r>
              <a:rPr lang="es-ES" b="1" dirty="0" err="1">
                <a:solidFill>
                  <a:srgbClr val="00B0F0"/>
                </a:solidFill>
              </a:rPr>
              <a:t>groupby</a:t>
            </a:r>
            <a:r>
              <a:rPr lang="es-ES" b="1" dirty="0">
                <a:solidFill>
                  <a:srgbClr val="00B0F0"/>
                </a:solidFill>
              </a:rPr>
              <a:t>() </a:t>
            </a:r>
            <a:r>
              <a:rPr lang="es-ES" dirty="0" err="1"/>
              <a:t>with</a:t>
            </a:r>
            <a:r>
              <a:rPr lang="es-ES" dirty="0"/>
              <a:t> </a:t>
            </a:r>
            <a:r>
              <a:rPr lang="es-ES" dirty="0" err="1"/>
              <a:t>two</a:t>
            </a:r>
            <a:r>
              <a:rPr lang="es-ES" dirty="0"/>
              <a:t> </a:t>
            </a:r>
            <a:r>
              <a:rPr lang="es-ES" dirty="0" err="1"/>
              <a:t>columns</a:t>
            </a:r>
            <a:r>
              <a:rPr lang="es-ES" dirty="0"/>
              <a:t>, </a:t>
            </a:r>
            <a:r>
              <a:rPr lang="es-ES" dirty="0" err="1"/>
              <a:t>but</a:t>
            </a:r>
            <a:r>
              <a:rPr lang="es-ES" dirty="0"/>
              <a:t> </a:t>
            </a:r>
            <a:r>
              <a:rPr lang="es-ES" dirty="0" err="1"/>
              <a:t>we</a:t>
            </a:r>
            <a:r>
              <a:rPr lang="es-ES" dirty="0"/>
              <a:t> </a:t>
            </a:r>
            <a:r>
              <a:rPr lang="es-ES" dirty="0" err="1"/>
              <a:t>have</a:t>
            </a:r>
            <a:r>
              <a:rPr lang="es-ES" dirty="0"/>
              <a:t> </a:t>
            </a:r>
            <a:r>
              <a:rPr lang="es-ES" dirty="0" err="1"/>
              <a:t>to</a:t>
            </a:r>
            <a:r>
              <a:rPr lang="es-ES" dirty="0"/>
              <a:t> be </a:t>
            </a:r>
            <a:r>
              <a:rPr lang="es-ES" dirty="0" err="1"/>
              <a:t>careful</a:t>
            </a:r>
            <a:r>
              <a:rPr lang="es-ES" dirty="0"/>
              <a:t> </a:t>
            </a:r>
            <a:r>
              <a:rPr lang="es-ES" dirty="0" err="1"/>
              <a:t>with</a:t>
            </a:r>
            <a:r>
              <a:rPr lang="es-ES" dirty="0"/>
              <a:t> </a:t>
            </a:r>
            <a:r>
              <a:rPr lang="es-ES" dirty="0" err="1"/>
              <a:t>the</a:t>
            </a:r>
            <a:r>
              <a:rPr lang="es-ES" dirty="0"/>
              <a:t> </a:t>
            </a:r>
            <a:r>
              <a:rPr lang="es-ES" dirty="0" err="1"/>
              <a:t>syntax</a:t>
            </a:r>
            <a:r>
              <a:rPr lang="es-ES" dirty="0"/>
              <a:t>. </a:t>
            </a:r>
          </a:p>
        </p:txBody>
      </p:sp>
      <p:pic>
        <p:nvPicPr>
          <p:cNvPr id="5" name="Imagen 4">
            <a:extLst>
              <a:ext uri="{FF2B5EF4-FFF2-40B4-BE49-F238E27FC236}">
                <a16:creationId xmlns:a16="http://schemas.microsoft.com/office/drawing/2014/main" id="{1E838E91-C526-2E6A-5DA6-E517E79828FD}"/>
              </a:ext>
            </a:extLst>
          </p:cNvPr>
          <p:cNvPicPr>
            <a:picLocks noChangeAspect="1"/>
          </p:cNvPicPr>
          <p:nvPr/>
        </p:nvPicPr>
        <p:blipFill>
          <a:blip r:embed="rId2"/>
          <a:stretch>
            <a:fillRect/>
          </a:stretch>
        </p:blipFill>
        <p:spPr>
          <a:xfrm>
            <a:off x="2541137" y="1350800"/>
            <a:ext cx="6420180" cy="5340624"/>
          </a:xfrm>
          <a:prstGeom prst="rect">
            <a:avLst/>
          </a:prstGeom>
        </p:spPr>
      </p:pic>
      <p:pic>
        <p:nvPicPr>
          <p:cNvPr id="6" name="Imagen 5">
            <a:extLst>
              <a:ext uri="{FF2B5EF4-FFF2-40B4-BE49-F238E27FC236}">
                <a16:creationId xmlns:a16="http://schemas.microsoft.com/office/drawing/2014/main" id="{CEA26145-1AB2-70A1-FF3A-0C2B8905D80A}"/>
              </a:ext>
            </a:extLst>
          </p:cNvPr>
          <p:cNvPicPr>
            <a:picLocks noChangeAspect="1"/>
          </p:cNvPicPr>
          <p:nvPr/>
        </p:nvPicPr>
        <p:blipFill>
          <a:blip r:embed="rId3"/>
          <a:stretch>
            <a:fillRect/>
          </a:stretch>
        </p:blipFill>
        <p:spPr>
          <a:xfrm>
            <a:off x="10414341" y="217543"/>
            <a:ext cx="1387255" cy="442626"/>
          </a:xfrm>
          <a:prstGeom prst="rect">
            <a:avLst/>
          </a:prstGeom>
        </p:spPr>
      </p:pic>
    </p:spTree>
    <p:extLst>
      <p:ext uri="{BB962C8B-B14F-4D97-AF65-F5344CB8AC3E}">
        <p14:creationId xmlns:p14="http://schemas.microsoft.com/office/powerpoint/2010/main" val="33920548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CEF579-615C-BA86-9943-7736EF548D05}"/>
              </a:ext>
            </a:extLst>
          </p:cNvPr>
          <p:cNvSpPr>
            <a:spLocks noGrp="1"/>
          </p:cNvSpPr>
          <p:nvPr>
            <p:ph type="title"/>
          </p:nvPr>
        </p:nvSpPr>
        <p:spPr>
          <a:xfrm>
            <a:off x="188006" y="1126070"/>
            <a:ext cx="5862396" cy="751457"/>
          </a:xfrm>
        </p:spPr>
        <p:txBody>
          <a:bodyPr anchor="b">
            <a:normAutofit/>
          </a:bodyPr>
          <a:lstStyle/>
          <a:p>
            <a:r>
              <a:rPr lang="es-ES" dirty="0"/>
              <a:t>8.3. </a:t>
            </a:r>
            <a:r>
              <a:rPr lang="es-ES" dirty="0" err="1"/>
              <a:t>Aggregate</a:t>
            </a:r>
            <a:r>
              <a:rPr lang="es-ES" dirty="0"/>
              <a:t> and </a:t>
            </a:r>
            <a:r>
              <a:rPr lang="es-ES" dirty="0" err="1"/>
              <a:t>Apply</a:t>
            </a:r>
            <a:endParaRPr lang="es-ES" dirty="0"/>
          </a:p>
        </p:txBody>
      </p:sp>
      <p:sp>
        <p:nvSpPr>
          <p:cNvPr id="3" name="Marcador de contenido 2">
            <a:extLst>
              <a:ext uri="{FF2B5EF4-FFF2-40B4-BE49-F238E27FC236}">
                <a16:creationId xmlns:a16="http://schemas.microsoft.com/office/drawing/2014/main" id="{309A008A-14C1-CB8F-2B68-DC0DE5C332C8}"/>
              </a:ext>
            </a:extLst>
          </p:cNvPr>
          <p:cNvSpPr>
            <a:spLocks noGrp="1"/>
          </p:cNvSpPr>
          <p:nvPr>
            <p:ph idx="1"/>
          </p:nvPr>
        </p:nvSpPr>
        <p:spPr>
          <a:xfrm>
            <a:off x="612648" y="2212848"/>
            <a:ext cx="5862396" cy="4096512"/>
          </a:xfrm>
        </p:spPr>
        <p:txBody>
          <a:bodyPr>
            <a:normAutofit/>
          </a:bodyPr>
          <a:lstStyle/>
          <a:p>
            <a:r>
              <a:rPr lang="es-ES" sz="1800" b="1" dirty="0">
                <a:solidFill>
                  <a:srgbClr val="00B0F0"/>
                </a:solidFill>
              </a:rPr>
              <a:t>.</a:t>
            </a:r>
            <a:r>
              <a:rPr lang="es-ES" sz="1800" b="1" dirty="0" err="1">
                <a:solidFill>
                  <a:srgbClr val="00B0F0"/>
                </a:solidFill>
              </a:rPr>
              <a:t>agg</a:t>
            </a:r>
            <a:r>
              <a:rPr lang="es-ES" sz="1800" b="1" dirty="0">
                <a:solidFill>
                  <a:srgbClr val="00B0F0"/>
                </a:solidFill>
              </a:rPr>
              <a:t> </a:t>
            </a:r>
            <a:r>
              <a:rPr lang="es-ES" sz="1800" dirty="0"/>
              <a:t>(</a:t>
            </a:r>
            <a:r>
              <a:rPr lang="es-ES" sz="1800" dirty="0" err="1"/>
              <a:t>aggregate</a:t>
            </a:r>
            <a:r>
              <a:rPr lang="es-ES" sz="1800" dirty="0"/>
              <a:t>) </a:t>
            </a:r>
            <a:r>
              <a:rPr lang="es-ES" sz="1800" dirty="0" err="1"/>
              <a:t>allows</a:t>
            </a:r>
            <a:r>
              <a:rPr lang="es-ES" sz="1800" dirty="0"/>
              <a:t> </a:t>
            </a:r>
            <a:r>
              <a:rPr lang="es-ES" sz="1800" dirty="0" err="1"/>
              <a:t>us</a:t>
            </a:r>
            <a:r>
              <a:rPr lang="es-ES" sz="1800" dirty="0"/>
              <a:t> </a:t>
            </a:r>
            <a:r>
              <a:rPr lang="es-ES" sz="1800" dirty="0" err="1"/>
              <a:t>to</a:t>
            </a:r>
            <a:r>
              <a:rPr lang="es-ES" sz="1800" dirty="0"/>
              <a:t> combine </a:t>
            </a:r>
            <a:r>
              <a:rPr lang="es-ES" sz="1800" dirty="0" err="1"/>
              <a:t>several</a:t>
            </a:r>
            <a:r>
              <a:rPr lang="es-ES" sz="1800" dirty="0"/>
              <a:t> </a:t>
            </a:r>
            <a:r>
              <a:rPr lang="es-ES" sz="1800" dirty="0" err="1"/>
              <a:t>aggregation</a:t>
            </a:r>
            <a:r>
              <a:rPr lang="es-ES" sz="1800" dirty="0"/>
              <a:t> </a:t>
            </a:r>
            <a:r>
              <a:rPr lang="es-ES" sz="1800" dirty="0" err="1"/>
              <a:t>functions</a:t>
            </a:r>
            <a:r>
              <a:rPr lang="es-ES" sz="1800" dirty="0"/>
              <a:t> at </a:t>
            </a:r>
            <a:r>
              <a:rPr lang="es-ES" sz="1800" dirty="0" err="1"/>
              <a:t>the</a:t>
            </a:r>
            <a:r>
              <a:rPr lang="es-ES" sz="1800" dirty="0"/>
              <a:t> </a:t>
            </a:r>
            <a:r>
              <a:rPr lang="es-ES" sz="1800" dirty="0" err="1"/>
              <a:t>same</a:t>
            </a:r>
            <a:r>
              <a:rPr lang="es-ES" sz="1800" dirty="0"/>
              <a:t> time</a:t>
            </a:r>
          </a:p>
          <a:p>
            <a:endParaRPr lang="es-ES" sz="1800" dirty="0"/>
          </a:p>
        </p:txBody>
      </p:sp>
      <p:pic>
        <p:nvPicPr>
          <p:cNvPr id="5" name="Imagen 4">
            <a:extLst>
              <a:ext uri="{FF2B5EF4-FFF2-40B4-BE49-F238E27FC236}">
                <a16:creationId xmlns:a16="http://schemas.microsoft.com/office/drawing/2014/main" id="{564CC750-DDF0-1B82-8A83-CF8077F74D65}"/>
              </a:ext>
            </a:extLst>
          </p:cNvPr>
          <p:cNvPicPr>
            <a:picLocks noChangeAspect="1"/>
          </p:cNvPicPr>
          <p:nvPr/>
        </p:nvPicPr>
        <p:blipFill>
          <a:blip r:embed="rId2"/>
          <a:stretch>
            <a:fillRect/>
          </a:stretch>
        </p:blipFill>
        <p:spPr>
          <a:xfrm>
            <a:off x="6238407" y="335321"/>
            <a:ext cx="5676901" cy="6187358"/>
          </a:xfrm>
          <a:prstGeom prst="rect">
            <a:avLst/>
          </a:prstGeom>
        </p:spPr>
      </p:pic>
      <p:pic>
        <p:nvPicPr>
          <p:cNvPr id="6" name="Imagen 5">
            <a:extLst>
              <a:ext uri="{FF2B5EF4-FFF2-40B4-BE49-F238E27FC236}">
                <a16:creationId xmlns:a16="http://schemas.microsoft.com/office/drawing/2014/main" id="{602FC3EC-CA6D-F849-D782-53BC26C02985}"/>
              </a:ext>
            </a:extLst>
          </p:cNvPr>
          <p:cNvPicPr>
            <a:picLocks noChangeAspect="1"/>
          </p:cNvPicPr>
          <p:nvPr/>
        </p:nvPicPr>
        <p:blipFill>
          <a:blip r:embed="rId3"/>
          <a:stretch>
            <a:fillRect/>
          </a:stretch>
        </p:blipFill>
        <p:spPr>
          <a:xfrm>
            <a:off x="276692" y="6080053"/>
            <a:ext cx="1387255" cy="442626"/>
          </a:xfrm>
          <a:prstGeom prst="rect">
            <a:avLst/>
          </a:prstGeom>
        </p:spPr>
      </p:pic>
    </p:spTree>
    <p:extLst>
      <p:ext uri="{BB962C8B-B14F-4D97-AF65-F5344CB8AC3E}">
        <p14:creationId xmlns:p14="http://schemas.microsoft.com/office/powerpoint/2010/main" val="17628185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B7FAE2D-6E71-7284-2D13-0CCC9FF51FC2}"/>
              </a:ext>
            </a:extLst>
          </p:cNvPr>
          <p:cNvSpPr>
            <a:spLocks noGrp="1"/>
          </p:cNvSpPr>
          <p:nvPr>
            <p:ph idx="1"/>
          </p:nvPr>
        </p:nvSpPr>
        <p:spPr>
          <a:xfrm>
            <a:off x="612647" y="689548"/>
            <a:ext cx="10653579" cy="5619812"/>
          </a:xfrm>
        </p:spPr>
        <p:txBody>
          <a:bodyPr/>
          <a:lstStyle/>
          <a:p>
            <a:r>
              <a:rPr lang="es-ES" b="1" dirty="0" err="1">
                <a:solidFill>
                  <a:srgbClr val="00B0F0"/>
                </a:solidFill>
              </a:rPr>
              <a:t>Apply</a:t>
            </a:r>
            <a:r>
              <a:rPr lang="es-ES" b="1" dirty="0">
                <a:solidFill>
                  <a:srgbClr val="00B0F0"/>
                </a:solidFill>
              </a:rPr>
              <a:t>. </a:t>
            </a:r>
            <a:r>
              <a:rPr lang="es-ES" dirty="0" err="1"/>
              <a:t>Apply</a:t>
            </a:r>
            <a:r>
              <a:rPr lang="es-ES" dirty="0"/>
              <a:t> </a:t>
            </a:r>
            <a:r>
              <a:rPr lang="es-ES" dirty="0" err="1"/>
              <a:t>allow</a:t>
            </a:r>
            <a:r>
              <a:rPr lang="es-ES" dirty="0"/>
              <a:t> </a:t>
            </a:r>
            <a:r>
              <a:rPr lang="es-ES" dirty="0" err="1"/>
              <a:t>us</a:t>
            </a:r>
            <a:r>
              <a:rPr lang="es-ES" dirty="0"/>
              <a:t> </a:t>
            </a:r>
            <a:r>
              <a:rPr lang="es-ES" dirty="0" err="1"/>
              <a:t>to</a:t>
            </a:r>
            <a:r>
              <a:rPr lang="es-ES" dirty="0"/>
              <a:t> </a:t>
            </a:r>
            <a:r>
              <a:rPr lang="es-ES" dirty="0" err="1"/>
              <a:t>map</a:t>
            </a:r>
            <a:r>
              <a:rPr lang="es-ES" dirty="0"/>
              <a:t> a </a:t>
            </a:r>
            <a:r>
              <a:rPr lang="es-ES" dirty="0" err="1"/>
              <a:t>function</a:t>
            </a:r>
            <a:r>
              <a:rPr lang="es-ES" dirty="0"/>
              <a:t> </a:t>
            </a:r>
            <a:r>
              <a:rPr lang="es-ES" dirty="0" err="1"/>
              <a:t>to</a:t>
            </a:r>
            <a:r>
              <a:rPr lang="es-ES" dirty="0"/>
              <a:t> a </a:t>
            </a:r>
            <a:r>
              <a:rPr lang="es-ES" dirty="0" err="1"/>
              <a:t>whole</a:t>
            </a:r>
            <a:r>
              <a:rPr lang="es-ES" dirty="0"/>
              <a:t> </a:t>
            </a:r>
            <a:r>
              <a:rPr lang="es-ES" dirty="0" err="1"/>
              <a:t>dataframe</a:t>
            </a:r>
            <a:r>
              <a:rPr lang="es-ES" dirty="0"/>
              <a:t>. </a:t>
            </a:r>
            <a:r>
              <a:rPr lang="es-ES" dirty="0" err="1"/>
              <a:t>Its</a:t>
            </a:r>
            <a:r>
              <a:rPr lang="es-ES" dirty="0"/>
              <a:t> </a:t>
            </a:r>
            <a:r>
              <a:rPr lang="es-ES" dirty="0" err="1"/>
              <a:t>main</a:t>
            </a:r>
            <a:r>
              <a:rPr lang="es-ES" dirty="0"/>
              <a:t> </a:t>
            </a:r>
            <a:r>
              <a:rPr lang="es-ES" dirty="0" err="1"/>
              <a:t>advantage</a:t>
            </a:r>
            <a:r>
              <a:rPr lang="es-ES" dirty="0"/>
              <a:t> </a:t>
            </a:r>
            <a:r>
              <a:rPr lang="es-ES" dirty="0" err="1"/>
              <a:t>is</a:t>
            </a:r>
            <a:r>
              <a:rPr lang="es-ES" dirty="0"/>
              <a:t> </a:t>
            </a:r>
            <a:r>
              <a:rPr lang="es-ES" dirty="0" err="1"/>
              <a:t>that</a:t>
            </a:r>
            <a:r>
              <a:rPr lang="es-ES" dirty="0"/>
              <a:t> </a:t>
            </a:r>
            <a:r>
              <a:rPr lang="es-ES" dirty="0" err="1"/>
              <a:t>we</a:t>
            </a:r>
            <a:r>
              <a:rPr lang="es-ES" dirty="0"/>
              <a:t> can </a:t>
            </a:r>
            <a:r>
              <a:rPr lang="es-ES" dirty="0" err="1"/>
              <a:t>custom-made</a:t>
            </a:r>
            <a:r>
              <a:rPr lang="es-ES" dirty="0"/>
              <a:t> </a:t>
            </a:r>
            <a:r>
              <a:rPr lang="es-ES" dirty="0" err="1"/>
              <a:t>that</a:t>
            </a:r>
            <a:r>
              <a:rPr lang="es-ES" dirty="0"/>
              <a:t> </a:t>
            </a:r>
            <a:r>
              <a:rPr lang="es-ES" dirty="0" err="1"/>
              <a:t>function</a:t>
            </a:r>
            <a:r>
              <a:rPr lang="es-ES" dirty="0"/>
              <a:t>.</a:t>
            </a:r>
          </a:p>
        </p:txBody>
      </p:sp>
      <p:pic>
        <p:nvPicPr>
          <p:cNvPr id="5" name="Imagen 4">
            <a:extLst>
              <a:ext uri="{FF2B5EF4-FFF2-40B4-BE49-F238E27FC236}">
                <a16:creationId xmlns:a16="http://schemas.microsoft.com/office/drawing/2014/main" id="{9B0F729F-9901-6DB8-DE68-2FA7716D325B}"/>
              </a:ext>
            </a:extLst>
          </p:cNvPr>
          <p:cNvPicPr>
            <a:picLocks noChangeAspect="1"/>
          </p:cNvPicPr>
          <p:nvPr/>
        </p:nvPicPr>
        <p:blipFill>
          <a:blip r:embed="rId2"/>
          <a:stretch>
            <a:fillRect/>
          </a:stretch>
        </p:blipFill>
        <p:spPr>
          <a:xfrm>
            <a:off x="6175948" y="1140447"/>
            <a:ext cx="5479745" cy="5512330"/>
          </a:xfrm>
          <a:prstGeom prst="rect">
            <a:avLst/>
          </a:prstGeom>
        </p:spPr>
      </p:pic>
      <p:pic>
        <p:nvPicPr>
          <p:cNvPr id="6" name="Imagen 5">
            <a:extLst>
              <a:ext uri="{FF2B5EF4-FFF2-40B4-BE49-F238E27FC236}">
                <a16:creationId xmlns:a16="http://schemas.microsoft.com/office/drawing/2014/main" id="{E3BC55EC-1DA3-E36F-9FF0-F502F8414D52}"/>
              </a:ext>
            </a:extLst>
          </p:cNvPr>
          <p:cNvPicPr>
            <a:picLocks noChangeAspect="1"/>
          </p:cNvPicPr>
          <p:nvPr/>
        </p:nvPicPr>
        <p:blipFill>
          <a:blip r:embed="rId3"/>
          <a:stretch>
            <a:fillRect/>
          </a:stretch>
        </p:blipFill>
        <p:spPr>
          <a:xfrm>
            <a:off x="478013" y="6088047"/>
            <a:ext cx="1387255" cy="442626"/>
          </a:xfrm>
          <a:prstGeom prst="rect">
            <a:avLst/>
          </a:prstGeom>
        </p:spPr>
      </p:pic>
    </p:spTree>
    <p:extLst>
      <p:ext uri="{BB962C8B-B14F-4D97-AF65-F5344CB8AC3E}">
        <p14:creationId xmlns:p14="http://schemas.microsoft.com/office/powerpoint/2010/main" val="12039419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1E13FE-E571-8ED4-59E0-C8C83D86094B}"/>
              </a:ext>
            </a:extLst>
          </p:cNvPr>
          <p:cNvSpPr>
            <a:spLocks noGrp="1"/>
          </p:cNvSpPr>
          <p:nvPr>
            <p:ph type="title"/>
          </p:nvPr>
        </p:nvSpPr>
        <p:spPr/>
        <p:txBody>
          <a:bodyPr/>
          <a:lstStyle/>
          <a:p>
            <a:r>
              <a:rPr lang="es-ES" dirty="0"/>
              <a:t>9. </a:t>
            </a:r>
            <a:r>
              <a:rPr lang="es-ES" dirty="0" err="1"/>
              <a:t>Merging</a:t>
            </a:r>
            <a:r>
              <a:rPr lang="es-ES" dirty="0"/>
              <a:t> </a:t>
            </a:r>
            <a:r>
              <a:rPr lang="es-ES" dirty="0" err="1"/>
              <a:t>dataframes</a:t>
            </a:r>
            <a:r>
              <a:rPr lang="es-ES" dirty="0"/>
              <a:t>. </a:t>
            </a:r>
            <a:r>
              <a:rPr lang="es-ES" dirty="0" err="1"/>
              <a:t>Concat</a:t>
            </a:r>
            <a:r>
              <a:rPr lang="es-ES" dirty="0"/>
              <a:t> and </a:t>
            </a:r>
            <a:r>
              <a:rPr lang="es-ES" dirty="0" err="1"/>
              <a:t>Merge</a:t>
            </a:r>
            <a:endParaRPr lang="es-ES" dirty="0"/>
          </a:p>
        </p:txBody>
      </p:sp>
      <p:sp>
        <p:nvSpPr>
          <p:cNvPr id="3" name="Marcador de contenido 2">
            <a:extLst>
              <a:ext uri="{FF2B5EF4-FFF2-40B4-BE49-F238E27FC236}">
                <a16:creationId xmlns:a16="http://schemas.microsoft.com/office/drawing/2014/main" id="{B3F68A78-2040-C568-2CC1-64F0DD30BC0B}"/>
              </a:ext>
            </a:extLst>
          </p:cNvPr>
          <p:cNvSpPr>
            <a:spLocks noGrp="1"/>
          </p:cNvSpPr>
          <p:nvPr>
            <p:ph idx="1"/>
          </p:nvPr>
        </p:nvSpPr>
        <p:spPr/>
        <p:txBody>
          <a:bodyPr/>
          <a:lstStyle/>
          <a:p>
            <a:r>
              <a:rPr lang="es-ES" dirty="0" err="1"/>
              <a:t>Let’s</a:t>
            </a:r>
            <a:r>
              <a:rPr lang="es-ES" dirty="0"/>
              <a:t> imagine </a:t>
            </a:r>
            <a:r>
              <a:rPr lang="es-ES" dirty="0" err="1"/>
              <a:t>that</a:t>
            </a:r>
            <a:r>
              <a:rPr lang="es-ES" dirty="0"/>
              <a:t> </a:t>
            </a:r>
            <a:r>
              <a:rPr lang="es-ES" dirty="0" err="1"/>
              <a:t>we</a:t>
            </a:r>
            <a:r>
              <a:rPr lang="es-ES" dirty="0"/>
              <a:t> </a:t>
            </a:r>
            <a:r>
              <a:rPr lang="es-ES" dirty="0" err="1"/>
              <a:t>have</a:t>
            </a:r>
            <a:r>
              <a:rPr lang="es-ES" dirty="0"/>
              <a:t> </a:t>
            </a:r>
            <a:r>
              <a:rPr lang="es-ES" dirty="0" err="1"/>
              <a:t>two</a:t>
            </a:r>
            <a:r>
              <a:rPr lang="es-ES" dirty="0"/>
              <a:t> </a:t>
            </a:r>
            <a:r>
              <a:rPr lang="es-ES" dirty="0" err="1"/>
              <a:t>different</a:t>
            </a:r>
            <a:r>
              <a:rPr lang="es-ES" dirty="0"/>
              <a:t> </a:t>
            </a:r>
            <a:r>
              <a:rPr lang="es-ES" dirty="0" err="1"/>
              <a:t>dataframes</a:t>
            </a:r>
            <a:r>
              <a:rPr lang="es-ES" dirty="0"/>
              <a:t> and </a:t>
            </a:r>
            <a:r>
              <a:rPr lang="es-ES" dirty="0" err="1"/>
              <a:t>we</a:t>
            </a:r>
            <a:r>
              <a:rPr lang="es-ES" dirty="0"/>
              <a:t> </a:t>
            </a:r>
            <a:r>
              <a:rPr lang="es-ES" dirty="0" err="1"/>
              <a:t>want</a:t>
            </a:r>
            <a:r>
              <a:rPr lang="es-ES" dirty="0"/>
              <a:t> </a:t>
            </a:r>
            <a:r>
              <a:rPr lang="es-ES" dirty="0" err="1"/>
              <a:t>to</a:t>
            </a:r>
            <a:r>
              <a:rPr lang="es-ES" dirty="0"/>
              <a:t> </a:t>
            </a:r>
            <a:r>
              <a:rPr lang="es-ES" dirty="0" err="1"/>
              <a:t>join</a:t>
            </a:r>
            <a:r>
              <a:rPr lang="es-ES" dirty="0"/>
              <a:t> </a:t>
            </a:r>
            <a:r>
              <a:rPr lang="es-ES" dirty="0" err="1"/>
              <a:t>them</a:t>
            </a:r>
            <a:r>
              <a:rPr lang="es-ES" dirty="0"/>
              <a:t> </a:t>
            </a:r>
            <a:r>
              <a:rPr lang="es-ES" b="1" dirty="0" err="1"/>
              <a:t>by</a:t>
            </a:r>
            <a:r>
              <a:rPr lang="es-ES" b="1" dirty="0"/>
              <a:t> </a:t>
            </a:r>
            <a:r>
              <a:rPr lang="es-ES" b="1" dirty="0" err="1"/>
              <a:t>the</a:t>
            </a:r>
            <a:r>
              <a:rPr lang="es-ES" b="1" dirty="0"/>
              <a:t> </a:t>
            </a:r>
            <a:r>
              <a:rPr lang="es-ES" b="1" dirty="0" err="1"/>
              <a:t>column</a:t>
            </a:r>
            <a:r>
              <a:rPr lang="es-ES" b="1" dirty="0"/>
              <a:t>.</a:t>
            </a:r>
          </a:p>
        </p:txBody>
      </p:sp>
      <p:pic>
        <p:nvPicPr>
          <p:cNvPr id="5" name="Imagen 4">
            <a:extLst>
              <a:ext uri="{FF2B5EF4-FFF2-40B4-BE49-F238E27FC236}">
                <a16:creationId xmlns:a16="http://schemas.microsoft.com/office/drawing/2014/main" id="{89890BCF-D83F-FBFC-2BC6-8B14B1F16BDF}"/>
              </a:ext>
            </a:extLst>
          </p:cNvPr>
          <p:cNvPicPr>
            <a:picLocks noChangeAspect="1"/>
          </p:cNvPicPr>
          <p:nvPr/>
        </p:nvPicPr>
        <p:blipFill>
          <a:blip r:embed="rId2"/>
          <a:stretch>
            <a:fillRect/>
          </a:stretch>
        </p:blipFill>
        <p:spPr>
          <a:xfrm>
            <a:off x="544680" y="2584601"/>
            <a:ext cx="5551320" cy="3276552"/>
          </a:xfrm>
          <a:prstGeom prst="rect">
            <a:avLst/>
          </a:prstGeom>
        </p:spPr>
      </p:pic>
      <p:pic>
        <p:nvPicPr>
          <p:cNvPr id="7" name="Imagen 6">
            <a:extLst>
              <a:ext uri="{FF2B5EF4-FFF2-40B4-BE49-F238E27FC236}">
                <a16:creationId xmlns:a16="http://schemas.microsoft.com/office/drawing/2014/main" id="{2A288EDC-6E96-606A-89C1-4FEC0E182AC9}"/>
              </a:ext>
            </a:extLst>
          </p:cNvPr>
          <p:cNvPicPr>
            <a:picLocks noChangeAspect="1"/>
          </p:cNvPicPr>
          <p:nvPr/>
        </p:nvPicPr>
        <p:blipFill>
          <a:blip r:embed="rId3"/>
          <a:stretch>
            <a:fillRect/>
          </a:stretch>
        </p:blipFill>
        <p:spPr>
          <a:xfrm>
            <a:off x="6431018" y="2584600"/>
            <a:ext cx="5537758" cy="3276553"/>
          </a:xfrm>
          <a:prstGeom prst="rect">
            <a:avLst/>
          </a:prstGeom>
        </p:spPr>
      </p:pic>
      <p:pic>
        <p:nvPicPr>
          <p:cNvPr id="8" name="Imagen 7">
            <a:extLst>
              <a:ext uri="{FF2B5EF4-FFF2-40B4-BE49-F238E27FC236}">
                <a16:creationId xmlns:a16="http://schemas.microsoft.com/office/drawing/2014/main" id="{373A7E77-BE79-E3FE-D687-081E32A217BA}"/>
              </a:ext>
            </a:extLst>
          </p:cNvPr>
          <p:cNvPicPr>
            <a:picLocks noChangeAspect="1"/>
          </p:cNvPicPr>
          <p:nvPr/>
        </p:nvPicPr>
        <p:blipFill>
          <a:blip r:embed="rId4"/>
          <a:stretch>
            <a:fillRect/>
          </a:stretch>
        </p:blipFill>
        <p:spPr>
          <a:xfrm>
            <a:off x="10491443" y="234388"/>
            <a:ext cx="1387255" cy="442626"/>
          </a:xfrm>
          <a:prstGeom prst="rect">
            <a:avLst/>
          </a:prstGeom>
        </p:spPr>
      </p:pic>
    </p:spTree>
    <p:extLst>
      <p:ext uri="{BB962C8B-B14F-4D97-AF65-F5344CB8AC3E}">
        <p14:creationId xmlns:p14="http://schemas.microsoft.com/office/powerpoint/2010/main" val="20058424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A71E97B-153C-5224-5DA6-E6000B85F7B8}"/>
              </a:ext>
            </a:extLst>
          </p:cNvPr>
          <p:cNvSpPr>
            <a:spLocks noGrp="1"/>
          </p:cNvSpPr>
          <p:nvPr>
            <p:ph idx="1"/>
          </p:nvPr>
        </p:nvSpPr>
        <p:spPr>
          <a:xfrm>
            <a:off x="612647" y="457200"/>
            <a:ext cx="10653579" cy="5852160"/>
          </a:xfrm>
        </p:spPr>
        <p:txBody>
          <a:bodyPr/>
          <a:lstStyle/>
          <a:p>
            <a:r>
              <a:rPr lang="es-ES" b="1" dirty="0" err="1">
                <a:solidFill>
                  <a:srgbClr val="00B0F0"/>
                </a:solidFill>
              </a:rPr>
              <a:t>Merge</a:t>
            </a:r>
            <a:r>
              <a:rPr lang="es-ES" b="1" dirty="0">
                <a:solidFill>
                  <a:srgbClr val="00B0F0"/>
                </a:solidFill>
              </a:rPr>
              <a:t>. </a:t>
            </a:r>
            <a:r>
              <a:rPr lang="es-ES" dirty="0" err="1"/>
              <a:t>We</a:t>
            </a:r>
            <a:r>
              <a:rPr lang="es-ES" dirty="0"/>
              <a:t> can use </a:t>
            </a:r>
            <a:r>
              <a:rPr lang="es-ES" dirty="0" err="1"/>
              <a:t>merge</a:t>
            </a:r>
            <a:r>
              <a:rPr lang="es-ES" dirty="0"/>
              <a:t> </a:t>
            </a:r>
            <a:r>
              <a:rPr lang="es-ES" dirty="0" err="1"/>
              <a:t>if</a:t>
            </a:r>
            <a:r>
              <a:rPr lang="es-ES" dirty="0"/>
              <a:t> </a:t>
            </a:r>
            <a:r>
              <a:rPr lang="es-ES" dirty="0" err="1"/>
              <a:t>both</a:t>
            </a:r>
            <a:r>
              <a:rPr lang="es-ES" dirty="0"/>
              <a:t> </a:t>
            </a:r>
            <a:r>
              <a:rPr lang="es-ES" dirty="0" err="1"/>
              <a:t>dataframes</a:t>
            </a:r>
            <a:r>
              <a:rPr lang="es-ES" dirty="0"/>
              <a:t> share a </a:t>
            </a:r>
            <a:r>
              <a:rPr lang="es-ES" dirty="0" err="1"/>
              <a:t>column</a:t>
            </a:r>
            <a:r>
              <a:rPr lang="es-ES" dirty="0"/>
              <a:t> (in </a:t>
            </a:r>
            <a:r>
              <a:rPr lang="es-ES" dirty="0" err="1"/>
              <a:t>this</a:t>
            </a:r>
            <a:r>
              <a:rPr lang="es-ES" dirty="0"/>
              <a:t> case “</a:t>
            </a:r>
            <a:r>
              <a:rPr lang="es-ES" dirty="0" err="1"/>
              <a:t>Titles</a:t>
            </a:r>
            <a:r>
              <a:rPr lang="es-ES" dirty="0"/>
              <a:t>”) </a:t>
            </a:r>
            <a:r>
              <a:rPr lang="es-ES" dirty="0" err="1"/>
              <a:t>with</a:t>
            </a:r>
            <a:r>
              <a:rPr lang="es-ES" dirty="0"/>
              <a:t> </a:t>
            </a:r>
            <a:r>
              <a:rPr lang="es-ES" dirty="0" err="1"/>
              <a:t>the</a:t>
            </a:r>
            <a:r>
              <a:rPr lang="es-ES" dirty="0"/>
              <a:t> </a:t>
            </a:r>
            <a:r>
              <a:rPr lang="es-ES" dirty="0" err="1"/>
              <a:t>same</a:t>
            </a:r>
            <a:r>
              <a:rPr lang="es-ES" dirty="0"/>
              <a:t> </a:t>
            </a:r>
            <a:r>
              <a:rPr lang="es-ES" dirty="0" err="1"/>
              <a:t>name</a:t>
            </a:r>
            <a:r>
              <a:rPr lang="es-ES" dirty="0"/>
              <a:t>. </a:t>
            </a:r>
          </a:p>
        </p:txBody>
      </p:sp>
      <p:pic>
        <p:nvPicPr>
          <p:cNvPr id="5" name="Imagen 4">
            <a:extLst>
              <a:ext uri="{FF2B5EF4-FFF2-40B4-BE49-F238E27FC236}">
                <a16:creationId xmlns:a16="http://schemas.microsoft.com/office/drawing/2014/main" id="{A967A871-9DFD-7A04-4E40-B837B256A180}"/>
              </a:ext>
            </a:extLst>
          </p:cNvPr>
          <p:cNvPicPr>
            <a:picLocks noChangeAspect="1"/>
          </p:cNvPicPr>
          <p:nvPr/>
        </p:nvPicPr>
        <p:blipFill>
          <a:blip r:embed="rId2"/>
          <a:stretch>
            <a:fillRect/>
          </a:stretch>
        </p:blipFill>
        <p:spPr>
          <a:xfrm>
            <a:off x="925774" y="1576950"/>
            <a:ext cx="8820431" cy="4628977"/>
          </a:xfrm>
          <a:prstGeom prst="rect">
            <a:avLst/>
          </a:prstGeom>
        </p:spPr>
      </p:pic>
      <p:pic>
        <p:nvPicPr>
          <p:cNvPr id="6" name="Imagen 5">
            <a:extLst>
              <a:ext uri="{FF2B5EF4-FFF2-40B4-BE49-F238E27FC236}">
                <a16:creationId xmlns:a16="http://schemas.microsoft.com/office/drawing/2014/main" id="{C1A545D3-FEEC-83EC-0CBF-B99584499B8E}"/>
              </a:ext>
            </a:extLst>
          </p:cNvPr>
          <p:cNvPicPr>
            <a:picLocks noChangeAspect="1"/>
          </p:cNvPicPr>
          <p:nvPr/>
        </p:nvPicPr>
        <p:blipFill>
          <a:blip r:embed="rId3"/>
          <a:stretch>
            <a:fillRect/>
          </a:stretch>
        </p:blipFill>
        <p:spPr>
          <a:xfrm>
            <a:off x="10192098" y="5866734"/>
            <a:ext cx="1387255" cy="442626"/>
          </a:xfrm>
          <a:prstGeom prst="rect">
            <a:avLst/>
          </a:prstGeom>
        </p:spPr>
      </p:pic>
    </p:spTree>
    <p:extLst>
      <p:ext uri="{BB962C8B-B14F-4D97-AF65-F5344CB8AC3E}">
        <p14:creationId xmlns:p14="http://schemas.microsoft.com/office/powerpoint/2010/main" val="19292557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3427057-89B1-43D1-519E-0D151743A5FC}"/>
              </a:ext>
            </a:extLst>
          </p:cNvPr>
          <p:cNvSpPr>
            <a:spLocks noGrp="1"/>
          </p:cNvSpPr>
          <p:nvPr>
            <p:ph idx="1"/>
          </p:nvPr>
        </p:nvSpPr>
        <p:spPr>
          <a:xfrm>
            <a:off x="532867" y="945778"/>
            <a:ext cx="11157952" cy="5381993"/>
          </a:xfrm>
        </p:spPr>
        <p:txBody>
          <a:bodyPr/>
          <a:lstStyle/>
          <a:p>
            <a:r>
              <a:rPr lang="es-ES" b="1" dirty="0" err="1">
                <a:solidFill>
                  <a:srgbClr val="00B0F0"/>
                </a:solidFill>
              </a:rPr>
              <a:t>Concat</a:t>
            </a:r>
            <a:r>
              <a:rPr lang="es-ES" dirty="0"/>
              <a:t>. And, </a:t>
            </a:r>
            <a:r>
              <a:rPr lang="es-ES" dirty="0" err="1"/>
              <a:t>if</a:t>
            </a:r>
            <a:r>
              <a:rPr lang="es-ES" dirty="0"/>
              <a:t> </a:t>
            </a:r>
            <a:r>
              <a:rPr lang="es-ES" dirty="0" err="1"/>
              <a:t>both</a:t>
            </a:r>
            <a:r>
              <a:rPr lang="es-ES" dirty="0"/>
              <a:t> </a:t>
            </a:r>
            <a:r>
              <a:rPr lang="es-ES" dirty="0" err="1"/>
              <a:t>dataframes</a:t>
            </a:r>
            <a:r>
              <a:rPr lang="es-ES" dirty="0"/>
              <a:t> do </a:t>
            </a:r>
            <a:r>
              <a:rPr lang="es-ES" dirty="0" err="1"/>
              <a:t>not</a:t>
            </a:r>
            <a:r>
              <a:rPr lang="es-ES" dirty="0"/>
              <a:t> share a </a:t>
            </a:r>
            <a:r>
              <a:rPr lang="es-ES" dirty="0" err="1"/>
              <a:t>same</a:t>
            </a:r>
            <a:r>
              <a:rPr lang="es-ES" dirty="0"/>
              <a:t> </a:t>
            </a:r>
            <a:r>
              <a:rPr lang="es-ES" dirty="0" err="1"/>
              <a:t>named-column</a:t>
            </a:r>
            <a:r>
              <a:rPr lang="es-ES" dirty="0"/>
              <a:t> (</a:t>
            </a:r>
            <a:r>
              <a:rPr lang="es-ES" dirty="0" err="1"/>
              <a:t>or</a:t>
            </a:r>
            <a:r>
              <a:rPr lang="es-ES" dirty="0"/>
              <a:t> </a:t>
            </a:r>
            <a:r>
              <a:rPr lang="es-ES" dirty="0" err="1"/>
              <a:t>if</a:t>
            </a:r>
            <a:r>
              <a:rPr lang="es-ES" dirty="0"/>
              <a:t> </a:t>
            </a:r>
            <a:r>
              <a:rPr lang="es-ES" dirty="0" err="1"/>
              <a:t>we</a:t>
            </a:r>
            <a:r>
              <a:rPr lang="es-ES" dirty="0"/>
              <a:t> </a:t>
            </a:r>
            <a:r>
              <a:rPr lang="es-ES" dirty="0" err="1"/>
              <a:t>don´t</a:t>
            </a:r>
            <a:r>
              <a:rPr lang="es-ES" dirty="0"/>
              <a:t> </a:t>
            </a:r>
            <a:r>
              <a:rPr lang="es-ES" dirty="0" err="1"/>
              <a:t>want</a:t>
            </a:r>
            <a:r>
              <a:rPr lang="es-ES" dirty="0"/>
              <a:t> </a:t>
            </a:r>
            <a:r>
              <a:rPr lang="es-ES" dirty="0" err="1"/>
              <a:t>to</a:t>
            </a:r>
            <a:r>
              <a:rPr lang="es-ES" dirty="0"/>
              <a:t> </a:t>
            </a:r>
            <a:r>
              <a:rPr lang="es-ES" dirty="0" err="1"/>
              <a:t>drop</a:t>
            </a:r>
            <a:r>
              <a:rPr lang="es-ES" dirty="0"/>
              <a:t> </a:t>
            </a:r>
            <a:r>
              <a:rPr lang="es-ES" dirty="0" err="1"/>
              <a:t>that</a:t>
            </a:r>
            <a:r>
              <a:rPr lang="es-ES" dirty="0"/>
              <a:t> </a:t>
            </a:r>
            <a:r>
              <a:rPr lang="es-ES" dirty="0" err="1"/>
              <a:t>column</a:t>
            </a:r>
            <a:r>
              <a:rPr lang="es-ES" dirty="0"/>
              <a:t>), </a:t>
            </a:r>
            <a:r>
              <a:rPr lang="es-ES" dirty="0" err="1"/>
              <a:t>we</a:t>
            </a:r>
            <a:r>
              <a:rPr lang="es-ES" dirty="0"/>
              <a:t> can use </a:t>
            </a:r>
            <a:r>
              <a:rPr lang="es-ES" dirty="0" err="1"/>
              <a:t>concat</a:t>
            </a:r>
            <a:r>
              <a:rPr lang="es-ES" dirty="0"/>
              <a:t>. </a:t>
            </a:r>
          </a:p>
        </p:txBody>
      </p:sp>
      <p:pic>
        <p:nvPicPr>
          <p:cNvPr id="5" name="Imagen 4">
            <a:extLst>
              <a:ext uri="{FF2B5EF4-FFF2-40B4-BE49-F238E27FC236}">
                <a16:creationId xmlns:a16="http://schemas.microsoft.com/office/drawing/2014/main" id="{E2A73389-AFEA-27AB-608A-48C347D488B7}"/>
              </a:ext>
            </a:extLst>
          </p:cNvPr>
          <p:cNvPicPr>
            <a:picLocks noChangeAspect="1"/>
          </p:cNvPicPr>
          <p:nvPr/>
        </p:nvPicPr>
        <p:blipFill>
          <a:blip r:embed="rId2"/>
          <a:stretch>
            <a:fillRect/>
          </a:stretch>
        </p:blipFill>
        <p:spPr>
          <a:xfrm>
            <a:off x="2828143" y="2209982"/>
            <a:ext cx="6388428" cy="3702240"/>
          </a:xfrm>
          <a:prstGeom prst="rect">
            <a:avLst/>
          </a:prstGeom>
        </p:spPr>
      </p:pic>
      <p:pic>
        <p:nvPicPr>
          <p:cNvPr id="6" name="Imagen 5">
            <a:extLst>
              <a:ext uri="{FF2B5EF4-FFF2-40B4-BE49-F238E27FC236}">
                <a16:creationId xmlns:a16="http://schemas.microsoft.com/office/drawing/2014/main" id="{E69D2B1C-2EA1-3D6F-D385-4AFFD42F5953}"/>
              </a:ext>
            </a:extLst>
          </p:cNvPr>
          <p:cNvPicPr>
            <a:picLocks noChangeAspect="1"/>
          </p:cNvPicPr>
          <p:nvPr/>
        </p:nvPicPr>
        <p:blipFill>
          <a:blip r:embed="rId3"/>
          <a:stretch>
            <a:fillRect/>
          </a:stretch>
        </p:blipFill>
        <p:spPr>
          <a:xfrm>
            <a:off x="9914780" y="432800"/>
            <a:ext cx="1387255" cy="442626"/>
          </a:xfrm>
          <a:prstGeom prst="rect">
            <a:avLst/>
          </a:prstGeom>
        </p:spPr>
      </p:pic>
    </p:spTree>
    <p:extLst>
      <p:ext uri="{BB962C8B-B14F-4D97-AF65-F5344CB8AC3E}">
        <p14:creationId xmlns:p14="http://schemas.microsoft.com/office/powerpoint/2010/main" val="34804286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A4456F7-26BD-763D-51BB-4CB6EA1BE444}"/>
              </a:ext>
            </a:extLst>
          </p:cNvPr>
          <p:cNvSpPr>
            <a:spLocks noGrp="1"/>
          </p:cNvSpPr>
          <p:nvPr>
            <p:ph idx="1"/>
          </p:nvPr>
        </p:nvSpPr>
        <p:spPr/>
        <p:txBody>
          <a:bodyPr/>
          <a:lstStyle/>
          <a:p>
            <a:r>
              <a:rPr lang="es-ES" dirty="0" err="1"/>
              <a:t>Let’s</a:t>
            </a:r>
            <a:r>
              <a:rPr lang="es-ES" dirty="0"/>
              <a:t> </a:t>
            </a:r>
            <a:r>
              <a:rPr lang="es-ES" dirty="0" err="1"/>
              <a:t>wrap</a:t>
            </a:r>
            <a:r>
              <a:rPr lang="es-ES" dirty="0"/>
              <a:t> up </a:t>
            </a:r>
            <a:r>
              <a:rPr lang="es-ES" dirty="0" err="1"/>
              <a:t>the</a:t>
            </a:r>
            <a:r>
              <a:rPr lang="es-ES" dirty="0"/>
              <a:t> </a:t>
            </a:r>
            <a:r>
              <a:rPr lang="es-ES" dirty="0" err="1"/>
              <a:t>day</a:t>
            </a:r>
            <a:r>
              <a:rPr lang="es-ES" dirty="0"/>
              <a:t> </a:t>
            </a:r>
            <a:r>
              <a:rPr lang="es-ES" dirty="0" err="1"/>
              <a:t>with</a:t>
            </a:r>
            <a:r>
              <a:rPr lang="es-ES" dirty="0"/>
              <a:t> a final </a:t>
            </a:r>
            <a:r>
              <a:rPr lang="es-ES" dirty="0" err="1"/>
              <a:t>activity</a:t>
            </a:r>
            <a:r>
              <a:rPr lang="es-ES" dirty="0"/>
              <a:t>!</a:t>
            </a:r>
          </a:p>
          <a:p>
            <a:endParaRPr lang="es-ES" dirty="0"/>
          </a:p>
          <a:p>
            <a:endParaRPr lang="es-ES" dirty="0"/>
          </a:p>
          <a:p>
            <a:endParaRPr lang="es-ES" dirty="0"/>
          </a:p>
          <a:p>
            <a:endParaRPr lang="es-ES" dirty="0"/>
          </a:p>
        </p:txBody>
      </p:sp>
      <p:sp>
        <p:nvSpPr>
          <p:cNvPr id="4" name="CuadroTexto 3">
            <a:extLst>
              <a:ext uri="{FF2B5EF4-FFF2-40B4-BE49-F238E27FC236}">
                <a16:creationId xmlns:a16="http://schemas.microsoft.com/office/drawing/2014/main" id="{FAF80063-4C7B-9317-57A6-68215311CDD8}"/>
              </a:ext>
            </a:extLst>
          </p:cNvPr>
          <p:cNvSpPr txBox="1"/>
          <p:nvPr/>
        </p:nvSpPr>
        <p:spPr>
          <a:xfrm>
            <a:off x="2399600" y="5164814"/>
            <a:ext cx="1238702" cy="646331"/>
          </a:xfrm>
          <a:prstGeom prst="rect">
            <a:avLst/>
          </a:prstGeom>
          <a:solidFill>
            <a:schemeClr val="accent2"/>
          </a:solidFill>
        </p:spPr>
        <p:txBody>
          <a:bodyPr wrap="square" rtlCol="0">
            <a:spAutoFit/>
          </a:bodyPr>
          <a:lstStyle/>
          <a:p>
            <a:r>
              <a:rPr lang="es-ES" b="1" dirty="0"/>
              <a:t>Day 3 </a:t>
            </a:r>
            <a:r>
              <a:rPr lang="es-ES" b="1" dirty="0" err="1"/>
              <a:t>Activity</a:t>
            </a:r>
            <a:r>
              <a:rPr lang="es-ES" b="1" dirty="0"/>
              <a:t> 3</a:t>
            </a:r>
          </a:p>
        </p:txBody>
      </p:sp>
      <p:pic>
        <p:nvPicPr>
          <p:cNvPr id="5" name="Imagen 4">
            <a:extLst>
              <a:ext uri="{FF2B5EF4-FFF2-40B4-BE49-F238E27FC236}">
                <a16:creationId xmlns:a16="http://schemas.microsoft.com/office/drawing/2014/main" id="{987D84F2-CC48-C97E-40D5-0DE906501736}"/>
              </a:ext>
            </a:extLst>
          </p:cNvPr>
          <p:cNvPicPr>
            <a:picLocks noChangeAspect="1"/>
          </p:cNvPicPr>
          <p:nvPr/>
        </p:nvPicPr>
        <p:blipFill>
          <a:blip r:embed="rId2"/>
          <a:stretch>
            <a:fillRect/>
          </a:stretch>
        </p:blipFill>
        <p:spPr>
          <a:xfrm>
            <a:off x="2561711" y="4012446"/>
            <a:ext cx="914479" cy="914479"/>
          </a:xfrm>
          <a:prstGeom prst="rect">
            <a:avLst/>
          </a:prstGeom>
        </p:spPr>
      </p:pic>
    </p:spTree>
    <p:extLst>
      <p:ext uri="{BB962C8B-B14F-4D97-AF65-F5344CB8AC3E}">
        <p14:creationId xmlns:p14="http://schemas.microsoft.com/office/powerpoint/2010/main" val="22058730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797DE5A-DA89-0A80-C73D-8DCE1A3E2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2D7F6A-62F5-01E3-17DF-849527E8C7C4}"/>
              </a:ext>
            </a:extLst>
          </p:cNvPr>
          <p:cNvSpPr>
            <a:spLocks noGrp="1"/>
          </p:cNvSpPr>
          <p:nvPr>
            <p:ph type="title"/>
          </p:nvPr>
        </p:nvSpPr>
        <p:spPr>
          <a:xfrm>
            <a:off x="670045" y="1174376"/>
            <a:ext cx="3509383" cy="2781752"/>
          </a:xfrm>
        </p:spPr>
        <p:txBody>
          <a:bodyPr vert="horz" lIns="91440" tIns="45720" rIns="91440" bIns="45720" rtlCol="0" anchor="b">
            <a:normAutofit/>
          </a:bodyPr>
          <a:lstStyle/>
          <a:p>
            <a:r>
              <a:rPr lang="en-US" sz="4000" dirty="0"/>
              <a:t>Appendix: Working with Files in Python</a:t>
            </a:r>
          </a:p>
        </p:txBody>
      </p:sp>
      <p:pic>
        <p:nvPicPr>
          <p:cNvPr id="12" name="Picture 11" descr="Un vuelo de juguete vuelo fuera del equipo">
            <a:extLst>
              <a:ext uri="{FF2B5EF4-FFF2-40B4-BE49-F238E27FC236}">
                <a16:creationId xmlns:a16="http://schemas.microsoft.com/office/drawing/2014/main" id="{B6D1913D-8A69-6DFF-3008-7406616300BE}"/>
              </a:ext>
            </a:extLst>
          </p:cNvPr>
          <p:cNvPicPr>
            <a:picLocks noChangeAspect="1"/>
          </p:cNvPicPr>
          <p:nvPr/>
        </p:nvPicPr>
        <p:blipFill>
          <a:blip r:embed="rId2"/>
          <a:srcRect l="28289" r="-2" b="-2"/>
          <a:stretch>
            <a:fillRect/>
          </a:stretch>
        </p:blipFill>
        <p:spPr>
          <a:xfrm>
            <a:off x="4824248" y="1"/>
            <a:ext cx="7367752" cy="6858000"/>
          </a:xfrm>
          <a:prstGeom prst="rect">
            <a:avLst/>
          </a:prstGeom>
        </p:spPr>
      </p:pic>
      <p:sp>
        <p:nvSpPr>
          <p:cNvPr id="4" name="CuadroTexto 3">
            <a:extLst>
              <a:ext uri="{FF2B5EF4-FFF2-40B4-BE49-F238E27FC236}">
                <a16:creationId xmlns:a16="http://schemas.microsoft.com/office/drawing/2014/main" id="{28095B5B-0ED9-E6F2-2041-D45C41C1B35F}"/>
              </a:ext>
            </a:extLst>
          </p:cNvPr>
          <p:cNvSpPr txBox="1"/>
          <p:nvPr/>
        </p:nvSpPr>
        <p:spPr>
          <a:xfrm>
            <a:off x="417310" y="4228333"/>
            <a:ext cx="3829434" cy="646331"/>
          </a:xfrm>
          <a:prstGeom prst="rect">
            <a:avLst/>
          </a:prstGeom>
          <a:noFill/>
        </p:spPr>
        <p:txBody>
          <a:bodyPr wrap="square" rtlCol="0">
            <a:spAutoFit/>
          </a:bodyPr>
          <a:lstStyle/>
          <a:p>
            <a:pPr marL="285750" indent="-285750">
              <a:buFont typeface="Arial" panose="020B0604020202020204" pitchFamily="34" charset="0"/>
              <a:buChar char="•"/>
            </a:pPr>
            <a:r>
              <a:rPr lang="es-ES" dirty="0" err="1"/>
              <a:t>The</a:t>
            </a:r>
            <a:r>
              <a:rPr lang="es-ES" dirty="0"/>
              <a:t> Open() </a:t>
            </a:r>
            <a:r>
              <a:rPr lang="es-ES" dirty="0" err="1"/>
              <a:t>Function</a:t>
            </a:r>
            <a:endParaRPr lang="es-ES" dirty="0"/>
          </a:p>
          <a:p>
            <a:pPr marL="285750" indent="-285750">
              <a:buFont typeface="Arial" panose="020B0604020202020204" pitchFamily="34" charset="0"/>
              <a:buChar char="•"/>
            </a:pPr>
            <a:r>
              <a:rPr lang="es-ES" dirty="0" err="1"/>
              <a:t>The</a:t>
            </a:r>
            <a:r>
              <a:rPr lang="es-ES" dirty="0"/>
              <a:t> CSV </a:t>
            </a:r>
            <a:r>
              <a:rPr lang="es-ES" dirty="0" err="1"/>
              <a:t>library</a:t>
            </a:r>
            <a:endParaRPr lang="es-ES" dirty="0"/>
          </a:p>
        </p:txBody>
      </p:sp>
    </p:spTree>
    <p:extLst>
      <p:ext uri="{BB962C8B-B14F-4D97-AF65-F5344CB8AC3E}">
        <p14:creationId xmlns:p14="http://schemas.microsoft.com/office/powerpoint/2010/main" val="38025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EF48AC-E50F-3362-7091-1FCB3E7C6375}"/>
              </a:ext>
            </a:extLst>
          </p:cNvPr>
          <p:cNvSpPr>
            <a:spLocks noGrp="1"/>
          </p:cNvSpPr>
          <p:nvPr>
            <p:ph type="title"/>
          </p:nvPr>
        </p:nvSpPr>
        <p:spPr/>
        <p:txBody>
          <a:bodyPr/>
          <a:lstStyle/>
          <a:p>
            <a:r>
              <a:rPr lang="es-ES" dirty="0"/>
              <a:t>1. </a:t>
            </a:r>
            <a:r>
              <a:rPr lang="es-ES" dirty="0" err="1"/>
              <a:t>Opening</a:t>
            </a:r>
            <a:r>
              <a:rPr lang="es-ES" dirty="0"/>
              <a:t> files </a:t>
            </a:r>
            <a:r>
              <a:rPr lang="es-ES" dirty="0" err="1"/>
              <a:t>with</a:t>
            </a:r>
            <a:r>
              <a:rPr lang="es-ES" dirty="0"/>
              <a:t> </a:t>
            </a:r>
            <a:r>
              <a:rPr lang="es-ES" dirty="0" err="1"/>
              <a:t>the</a:t>
            </a:r>
            <a:r>
              <a:rPr lang="es-ES" dirty="0"/>
              <a:t> Open() </a:t>
            </a:r>
            <a:r>
              <a:rPr lang="es-ES" dirty="0" err="1"/>
              <a:t>Function</a:t>
            </a:r>
            <a:endParaRPr lang="es-ES" dirty="0"/>
          </a:p>
        </p:txBody>
      </p:sp>
      <p:sp>
        <p:nvSpPr>
          <p:cNvPr id="3" name="Marcador de contenido 2">
            <a:extLst>
              <a:ext uri="{FF2B5EF4-FFF2-40B4-BE49-F238E27FC236}">
                <a16:creationId xmlns:a16="http://schemas.microsoft.com/office/drawing/2014/main" id="{92DB1CBD-D319-89F9-6E24-8F5BE9745FC5}"/>
              </a:ext>
            </a:extLst>
          </p:cNvPr>
          <p:cNvSpPr>
            <a:spLocks noGrp="1"/>
          </p:cNvSpPr>
          <p:nvPr>
            <p:ph idx="1"/>
          </p:nvPr>
        </p:nvSpPr>
        <p:spPr>
          <a:xfrm>
            <a:off x="612647" y="1296649"/>
            <a:ext cx="10653579" cy="5012711"/>
          </a:xfrm>
        </p:spPr>
        <p:txBody>
          <a:bodyPr/>
          <a:lstStyle/>
          <a:p>
            <a:r>
              <a:rPr lang="es-ES" dirty="0" err="1"/>
              <a:t>There</a:t>
            </a:r>
            <a:r>
              <a:rPr lang="es-ES" dirty="0"/>
              <a:t> are more </a:t>
            </a:r>
            <a:r>
              <a:rPr lang="es-ES" dirty="0" err="1"/>
              <a:t>ways</a:t>
            </a:r>
            <a:r>
              <a:rPr lang="es-ES" dirty="0"/>
              <a:t> </a:t>
            </a:r>
            <a:r>
              <a:rPr lang="es-ES" dirty="0" err="1"/>
              <a:t>of</a:t>
            </a:r>
            <a:r>
              <a:rPr lang="es-ES" dirty="0"/>
              <a:t> </a:t>
            </a:r>
            <a:r>
              <a:rPr lang="es-ES" dirty="0" err="1"/>
              <a:t>reading</a:t>
            </a:r>
            <a:r>
              <a:rPr lang="es-ES" dirty="0"/>
              <a:t> files </a:t>
            </a:r>
            <a:r>
              <a:rPr lang="es-ES" dirty="0" err="1"/>
              <a:t>than</a:t>
            </a:r>
            <a:r>
              <a:rPr lang="es-ES" dirty="0"/>
              <a:t> </a:t>
            </a:r>
            <a:r>
              <a:rPr lang="es-ES" dirty="0" err="1"/>
              <a:t>the</a:t>
            </a:r>
            <a:r>
              <a:rPr lang="es-ES" dirty="0"/>
              <a:t> Pandas </a:t>
            </a:r>
            <a:r>
              <a:rPr lang="es-ES" dirty="0" err="1"/>
              <a:t>pd.read_csv</a:t>
            </a:r>
            <a:r>
              <a:rPr lang="es-ES" dirty="0"/>
              <a:t>(filename.csv) </a:t>
            </a:r>
            <a:r>
              <a:rPr lang="es-ES" dirty="0" err="1"/>
              <a:t>function</a:t>
            </a:r>
            <a:r>
              <a:rPr lang="es-ES" dirty="0"/>
              <a:t>. </a:t>
            </a:r>
            <a:r>
              <a:rPr lang="es-ES" dirty="0" err="1"/>
              <a:t>It</a:t>
            </a:r>
            <a:r>
              <a:rPr lang="es-ES" dirty="0"/>
              <a:t> </a:t>
            </a:r>
            <a:r>
              <a:rPr lang="es-ES" dirty="0" err="1"/>
              <a:t>all</a:t>
            </a:r>
            <a:r>
              <a:rPr lang="es-ES" dirty="0"/>
              <a:t> </a:t>
            </a:r>
            <a:r>
              <a:rPr lang="es-ES" dirty="0" err="1"/>
              <a:t>depends</a:t>
            </a:r>
            <a:r>
              <a:rPr lang="es-ES" dirty="0"/>
              <a:t> </a:t>
            </a:r>
            <a:r>
              <a:rPr lang="es-ES" dirty="0" err="1"/>
              <a:t>on</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that</a:t>
            </a:r>
            <a:r>
              <a:rPr lang="es-ES" dirty="0"/>
              <a:t> </a:t>
            </a:r>
            <a:r>
              <a:rPr lang="es-ES" dirty="0" err="1"/>
              <a:t>we</a:t>
            </a:r>
            <a:r>
              <a:rPr lang="es-ES" dirty="0"/>
              <a:t> </a:t>
            </a:r>
            <a:r>
              <a:rPr lang="es-ES" dirty="0" err="1"/>
              <a:t>want</a:t>
            </a:r>
            <a:r>
              <a:rPr lang="es-ES" dirty="0"/>
              <a:t> </a:t>
            </a:r>
            <a:r>
              <a:rPr lang="es-ES" dirty="0" err="1"/>
              <a:t>to</a:t>
            </a:r>
            <a:r>
              <a:rPr lang="es-ES" dirty="0"/>
              <a:t> open.</a:t>
            </a:r>
          </a:p>
          <a:p>
            <a:r>
              <a:rPr lang="es-ES" dirty="0" err="1"/>
              <a:t>If</a:t>
            </a:r>
            <a:r>
              <a:rPr lang="es-ES" dirty="0"/>
              <a:t> </a:t>
            </a:r>
            <a:r>
              <a:rPr lang="es-ES" dirty="0" err="1"/>
              <a:t>we</a:t>
            </a:r>
            <a:r>
              <a:rPr lang="es-ES" dirty="0"/>
              <a:t> </a:t>
            </a:r>
            <a:r>
              <a:rPr lang="es-ES" dirty="0" err="1"/>
              <a:t>have</a:t>
            </a:r>
            <a:r>
              <a:rPr lang="es-ES" dirty="0"/>
              <a:t> </a:t>
            </a:r>
            <a:r>
              <a:rPr lang="es-ES" b="1" dirty="0" err="1">
                <a:solidFill>
                  <a:srgbClr val="00B0F0"/>
                </a:solidFill>
              </a:rPr>
              <a:t>txt</a:t>
            </a:r>
            <a:r>
              <a:rPr lang="es-ES" b="1" dirty="0">
                <a:solidFill>
                  <a:srgbClr val="00B0F0"/>
                </a:solidFill>
              </a:rPr>
              <a:t> files</a:t>
            </a:r>
            <a:r>
              <a:rPr lang="es-ES" dirty="0"/>
              <a:t>, </a:t>
            </a:r>
            <a:r>
              <a:rPr lang="es-ES" dirty="0" err="1"/>
              <a:t>we</a:t>
            </a:r>
            <a:r>
              <a:rPr lang="es-ES" dirty="0"/>
              <a:t> can use </a:t>
            </a:r>
            <a:r>
              <a:rPr lang="es-ES" dirty="0" err="1"/>
              <a:t>the</a:t>
            </a:r>
            <a:r>
              <a:rPr lang="es-ES" dirty="0"/>
              <a:t> open Python </a:t>
            </a:r>
            <a:r>
              <a:rPr lang="es-ES" b="1" dirty="0">
                <a:solidFill>
                  <a:srgbClr val="00B0F0"/>
                </a:solidFill>
              </a:rPr>
              <a:t>Open() </a:t>
            </a:r>
            <a:r>
              <a:rPr lang="es-ES" b="1" dirty="0" err="1">
                <a:solidFill>
                  <a:srgbClr val="00B0F0"/>
                </a:solidFill>
              </a:rPr>
              <a:t>function</a:t>
            </a:r>
            <a:r>
              <a:rPr lang="es-ES" b="1" dirty="0">
                <a:solidFill>
                  <a:srgbClr val="00B0F0"/>
                </a:solidFill>
              </a:rPr>
              <a:t> </a:t>
            </a:r>
            <a:r>
              <a:rPr lang="es-ES" dirty="0" err="1"/>
              <a:t>that</a:t>
            </a:r>
            <a:r>
              <a:rPr lang="es-ES" dirty="0"/>
              <a:t> has a </a:t>
            </a:r>
            <a:r>
              <a:rPr lang="es-ES" dirty="0" err="1"/>
              <a:t>slightly</a:t>
            </a:r>
            <a:r>
              <a:rPr lang="es-ES" dirty="0"/>
              <a:t> peculiar </a:t>
            </a:r>
            <a:r>
              <a:rPr lang="es-ES" dirty="0" err="1"/>
              <a:t>syntax</a:t>
            </a:r>
            <a:r>
              <a:rPr lang="es-ES" dirty="0"/>
              <a:t>:</a:t>
            </a:r>
          </a:p>
          <a:p>
            <a:pPr marL="0" indent="0">
              <a:buNone/>
            </a:pPr>
            <a:endParaRPr lang="es-ES" dirty="0"/>
          </a:p>
        </p:txBody>
      </p:sp>
      <p:pic>
        <p:nvPicPr>
          <p:cNvPr id="5" name="Imagen 4">
            <a:extLst>
              <a:ext uri="{FF2B5EF4-FFF2-40B4-BE49-F238E27FC236}">
                <a16:creationId xmlns:a16="http://schemas.microsoft.com/office/drawing/2014/main" id="{4595F0C5-9CF5-8177-DBB5-BA90001146B6}"/>
              </a:ext>
            </a:extLst>
          </p:cNvPr>
          <p:cNvPicPr>
            <a:picLocks noChangeAspect="1"/>
          </p:cNvPicPr>
          <p:nvPr/>
        </p:nvPicPr>
        <p:blipFill>
          <a:blip r:embed="rId2"/>
          <a:stretch>
            <a:fillRect/>
          </a:stretch>
        </p:blipFill>
        <p:spPr>
          <a:xfrm>
            <a:off x="2933075" y="3024353"/>
            <a:ext cx="5848847" cy="3581401"/>
          </a:xfrm>
          <a:prstGeom prst="rect">
            <a:avLst/>
          </a:prstGeom>
        </p:spPr>
      </p:pic>
      <p:pic>
        <p:nvPicPr>
          <p:cNvPr id="6" name="Imagen 5">
            <a:extLst>
              <a:ext uri="{FF2B5EF4-FFF2-40B4-BE49-F238E27FC236}">
                <a16:creationId xmlns:a16="http://schemas.microsoft.com/office/drawing/2014/main" id="{F6985B8D-4100-51B3-E580-E560E5D5EAD4}"/>
              </a:ext>
            </a:extLst>
          </p:cNvPr>
          <p:cNvPicPr>
            <a:picLocks noChangeAspect="1"/>
          </p:cNvPicPr>
          <p:nvPr/>
        </p:nvPicPr>
        <p:blipFill>
          <a:blip r:embed="rId3"/>
          <a:stretch>
            <a:fillRect/>
          </a:stretch>
        </p:blipFill>
        <p:spPr>
          <a:xfrm>
            <a:off x="10252059" y="292693"/>
            <a:ext cx="1387255" cy="442626"/>
          </a:xfrm>
          <a:prstGeom prst="rect">
            <a:avLst/>
          </a:prstGeom>
        </p:spPr>
      </p:pic>
    </p:spTree>
    <p:extLst>
      <p:ext uri="{BB962C8B-B14F-4D97-AF65-F5344CB8AC3E}">
        <p14:creationId xmlns:p14="http://schemas.microsoft.com/office/powerpoint/2010/main" val="22127850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CA8C69C-1413-A7E0-2583-BE5D7504307E}"/>
              </a:ext>
            </a:extLst>
          </p:cNvPr>
          <p:cNvSpPr>
            <a:spLocks noGrp="1"/>
          </p:cNvSpPr>
          <p:nvPr>
            <p:ph idx="1"/>
          </p:nvPr>
        </p:nvSpPr>
        <p:spPr>
          <a:xfrm>
            <a:off x="612647" y="1026826"/>
            <a:ext cx="10653579" cy="5282534"/>
          </a:xfrm>
        </p:spPr>
        <p:txBody>
          <a:bodyPr/>
          <a:lstStyle/>
          <a:p>
            <a:r>
              <a:rPr lang="es-ES" dirty="0"/>
              <a:t>And </a:t>
            </a:r>
            <a:r>
              <a:rPr lang="es-ES" dirty="0" err="1"/>
              <a:t>we</a:t>
            </a:r>
            <a:r>
              <a:rPr lang="es-ES" dirty="0"/>
              <a:t> can </a:t>
            </a:r>
            <a:r>
              <a:rPr lang="es-ES" dirty="0" err="1"/>
              <a:t>also</a:t>
            </a:r>
            <a:r>
              <a:rPr lang="es-ES" dirty="0"/>
              <a:t> use </a:t>
            </a:r>
            <a:r>
              <a:rPr lang="es-ES" dirty="0" err="1"/>
              <a:t>the</a:t>
            </a:r>
            <a:r>
              <a:rPr lang="es-ES" dirty="0"/>
              <a:t> Open() </a:t>
            </a:r>
            <a:r>
              <a:rPr lang="es-ES" dirty="0" err="1"/>
              <a:t>function</a:t>
            </a:r>
            <a:r>
              <a:rPr lang="es-ES" dirty="0"/>
              <a:t> </a:t>
            </a:r>
            <a:r>
              <a:rPr lang="es-ES" dirty="0" err="1"/>
              <a:t>with</a:t>
            </a:r>
            <a:r>
              <a:rPr lang="es-ES" dirty="0"/>
              <a:t> a </a:t>
            </a:r>
            <a:r>
              <a:rPr lang="es-ES" dirty="0" err="1"/>
              <a:t>path</a:t>
            </a:r>
            <a:r>
              <a:rPr lang="es-ES" dirty="0"/>
              <a:t>. </a:t>
            </a:r>
          </a:p>
        </p:txBody>
      </p:sp>
      <p:pic>
        <p:nvPicPr>
          <p:cNvPr id="5" name="Imagen 4">
            <a:extLst>
              <a:ext uri="{FF2B5EF4-FFF2-40B4-BE49-F238E27FC236}">
                <a16:creationId xmlns:a16="http://schemas.microsoft.com/office/drawing/2014/main" id="{28185DB1-471F-48A8-1640-81ECADBBDB35}"/>
              </a:ext>
            </a:extLst>
          </p:cNvPr>
          <p:cNvPicPr>
            <a:picLocks noChangeAspect="1"/>
          </p:cNvPicPr>
          <p:nvPr/>
        </p:nvPicPr>
        <p:blipFill>
          <a:blip r:embed="rId2"/>
          <a:stretch>
            <a:fillRect/>
          </a:stretch>
        </p:blipFill>
        <p:spPr>
          <a:xfrm>
            <a:off x="1140195" y="1803152"/>
            <a:ext cx="9636575" cy="3653268"/>
          </a:xfrm>
          <a:prstGeom prst="rect">
            <a:avLst/>
          </a:prstGeom>
        </p:spPr>
      </p:pic>
      <p:pic>
        <p:nvPicPr>
          <p:cNvPr id="6" name="Imagen 5">
            <a:extLst>
              <a:ext uri="{FF2B5EF4-FFF2-40B4-BE49-F238E27FC236}">
                <a16:creationId xmlns:a16="http://schemas.microsoft.com/office/drawing/2014/main" id="{0E8E191C-7E81-8DC6-4BCB-F26901B967D1}"/>
              </a:ext>
            </a:extLst>
          </p:cNvPr>
          <p:cNvPicPr>
            <a:picLocks noChangeAspect="1"/>
          </p:cNvPicPr>
          <p:nvPr/>
        </p:nvPicPr>
        <p:blipFill>
          <a:blip r:embed="rId3"/>
          <a:stretch>
            <a:fillRect/>
          </a:stretch>
        </p:blipFill>
        <p:spPr>
          <a:xfrm>
            <a:off x="9989731" y="417350"/>
            <a:ext cx="1387255" cy="442626"/>
          </a:xfrm>
          <a:prstGeom prst="rect">
            <a:avLst/>
          </a:prstGeom>
        </p:spPr>
      </p:pic>
    </p:spTree>
    <p:extLst>
      <p:ext uri="{BB962C8B-B14F-4D97-AF65-F5344CB8AC3E}">
        <p14:creationId xmlns:p14="http://schemas.microsoft.com/office/powerpoint/2010/main" val="2138367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81376-93D4-2D27-74B2-BD2C7B1A9BDB}"/>
              </a:ext>
            </a:extLst>
          </p:cNvPr>
          <p:cNvSpPr>
            <a:spLocks noGrp="1"/>
          </p:cNvSpPr>
          <p:nvPr>
            <p:ph type="title"/>
          </p:nvPr>
        </p:nvSpPr>
        <p:spPr/>
        <p:txBody>
          <a:bodyPr/>
          <a:lstStyle/>
          <a:p>
            <a:r>
              <a:rPr lang="es-ES" dirty="0"/>
              <a:t>5. Python </a:t>
            </a:r>
            <a:r>
              <a:rPr lang="es-ES" dirty="0" err="1"/>
              <a:t>Basics</a:t>
            </a:r>
            <a:r>
              <a:rPr lang="es-ES" dirty="0"/>
              <a:t>: Data </a:t>
            </a:r>
            <a:r>
              <a:rPr lang="es-ES" dirty="0" err="1"/>
              <a:t>Types</a:t>
            </a:r>
            <a:br>
              <a:rPr lang="es-ES" dirty="0"/>
            </a:br>
            <a:endParaRPr lang="es-ES" dirty="0"/>
          </a:p>
        </p:txBody>
      </p:sp>
      <p:sp>
        <p:nvSpPr>
          <p:cNvPr id="4" name="Content Placeholder 2">
            <a:extLst>
              <a:ext uri="{FF2B5EF4-FFF2-40B4-BE49-F238E27FC236}">
                <a16:creationId xmlns:a16="http://schemas.microsoft.com/office/drawing/2014/main" id="{449A8145-6ECF-AFF6-90F9-DCA7DB1E2191}"/>
              </a:ext>
            </a:extLst>
          </p:cNvPr>
          <p:cNvSpPr txBox="1">
            <a:spLocks/>
          </p:cNvSpPr>
          <p:nvPr/>
        </p:nvSpPr>
        <p:spPr>
          <a:xfrm>
            <a:off x="777240" y="2141537"/>
            <a:ext cx="1065911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b="1" dirty="0">
              <a:solidFill>
                <a:schemeClr val="accent2">
                  <a:lumMod val="60000"/>
                  <a:lumOff val="40000"/>
                </a:schemeClr>
              </a:solidFill>
            </a:endParaRP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2</a:t>
            </a:r>
          </a:p>
          <a:p>
            <a:pPr marL="0" indent="0">
              <a:buFont typeface="Arial" panose="020B0604020202020204" pitchFamily="34" charset="0"/>
              <a:buNone/>
            </a:pPr>
            <a:r>
              <a:rPr lang="en-GB" b="1" dirty="0">
                <a:solidFill>
                  <a:schemeClr val="accent2">
                    <a:lumMod val="60000"/>
                    <a:lumOff val="40000"/>
                  </a:schemeClr>
                </a:solidFill>
              </a:rPr>
              <a:t>                                            </a:t>
            </a:r>
            <a:r>
              <a:rPr lang="en-GB" sz="2400" b="1" dirty="0"/>
              <a:t>Integers</a:t>
            </a:r>
            <a:r>
              <a:rPr lang="en-GB" sz="2400" b="1" dirty="0">
                <a:solidFill>
                  <a:schemeClr val="accent2">
                    <a:lumMod val="60000"/>
                    <a:lumOff val="40000"/>
                  </a:schemeClr>
                </a:solidFill>
              </a:rPr>
              <a:t>          </a:t>
            </a:r>
            <a:r>
              <a:rPr lang="en-GB" b="1" dirty="0">
                <a:solidFill>
                  <a:schemeClr val="accent1"/>
                </a:solidFill>
              </a:rPr>
              <a:t>10,000</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-5                                                                  “Hello World”</a:t>
            </a:r>
          </a:p>
          <a:p>
            <a:pPr marL="0" indent="0">
              <a:buFont typeface="Arial" panose="020B0604020202020204" pitchFamily="34" charset="0"/>
              <a:buNone/>
            </a:pPr>
            <a:r>
              <a:rPr lang="en-GB" b="1" dirty="0">
                <a:solidFill>
                  <a:schemeClr val="accent2">
                    <a:lumMod val="60000"/>
                    <a:lumOff val="40000"/>
                  </a:schemeClr>
                </a:solidFill>
              </a:rPr>
              <a:t>   </a:t>
            </a:r>
            <a:r>
              <a:rPr lang="en-GB" sz="2800" b="1" dirty="0">
                <a:solidFill>
                  <a:schemeClr val="accent2">
                    <a:lumMod val="60000"/>
                    <a:lumOff val="40000"/>
                  </a:schemeClr>
                </a:solidFill>
              </a:rPr>
              <a:t>NUMBERS  </a:t>
            </a:r>
            <a:r>
              <a:rPr lang="en-GB" b="1" dirty="0">
                <a:solidFill>
                  <a:schemeClr val="accent2">
                    <a:lumMod val="60000"/>
                    <a:lumOff val="40000"/>
                  </a:schemeClr>
                </a:solidFill>
              </a:rPr>
              <a:t>                                                               </a:t>
            </a:r>
            <a:r>
              <a:rPr lang="en-GB" sz="2800" b="1" dirty="0">
                <a:solidFill>
                  <a:schemeClr val="accent2">
                    <a:lumMod val="60000"/>
                    <a:lumOff val="40000"/>
                  </a:schemeClr>
                </a:solidFill>
              </a:rPr>
              <a:t>TEXT (Strings)      </a:t>
            </a:r>
            <a:r>
              <a:rPr lang="en-GB" b="1" dirty="0">
                <a:solidFill>
                  <a:schemeClr val="accent2">
                    <a:lumMod val="60000"/>
                    <a:lumOff val="40000"/>
                  </a:schemeClr>
                </a:solidFill>
              </a:rPr>
              <a:t>‘Hello World’ </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1.3                                                                          “5”</a:t>
            </a:r>
          </a:p>
          <a:p>
            <a:pPr marL="0" indent="0">
              <a:buFont typeface="Arial" panose="020B0604020202020204" pitchFamily="34" charset="0"/>
              <a:buNone/>
            </a:pPr>
            <a:r>
              <a:rPr lang="en-GB" b="1" dirty="0"/>
              <a:t>                                             </a:t>
            </a:r>
            <a:r>
              <a:rPr lang="en-GB" sz="2400" b="1" dirty="0"/>
              <a:t>Floats</a:t>
            </a:r>
            <a:r>
              <a:rPr lang="en-GB" sz="2800" b="1" dirty="0"/>
              <a:t>  </a:t>
            </a:r>
            <a:r>
              <a:rPr lang="en-GB" sz="2800" b="1" dirty="0">
                <a:solidFill>
                  <a:schemeClr val="accent2">
                    <a:lumMod val="60000"/>
                    <a:lumOff val="40000"/>
                  </a:schemeClr>
                </a:solidFill>
              </a:rPr>
              <a:t>   </a:t>
            </a:r>
            <a:r>
              <a:rPr lang="en-GB" b="1" dirty="0">
                <a:solidFill>
                  <a:schemeClr val="accent1"/>
                </a:solidFill>
              </a:rPr>
              <a:t>3.222222</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4.5</a:t>
            </a:r>
          </a:p>
        </p:txBody>
      </p:sp>
      <p:sp>
        <p:nvSpPr>
          <p:cNvPr id="5" name="Abrir llave 4">
            <a:extLst>
              <a:ext uri="{FF2B5EF4-FFF2-40B4-BE49-F238E27FC236}">
                <a16:creationId xmlns:a16="http://schemas.microsoft.com/office/drawing/2014/main" id="{FA3EEF90-0291-5B7E-2267-9F7C2A48BBB4}"/>
              </a:ext>
            </a:extLst>
          </p:cNvPr>
          <p:cNvSpPr/>
          <p:nvPr/>
        </p:nvSpPr>
        <p:spPr>
          <a:xfrm>
            <a:off x="2870791" y="3125973"/>
            <a:ext cx="404037" cy="252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Abrir llave 5">
            <a:extLst>
              <a:ext uri="{FF2B5EF4-FFF2-40B4-BE49-F238E27FC236}">
                <a16:creationId xmlns:a16="http://schemas.microsoft.com/office/drawing/2014/main" id="{197CCF60-9544-9C8D-C5D1-5B90654D7541}"/>
              </a:ext>
            </a:extLst>
          </p:cNvPr>
          <p:cNvSpPr/>
          <p:nvPr/>
        </p:nvSpPr>
        <p:spPr>
          <a:xfrm>
            <a:off x="4671237" y="2700670"/>
            <a:ext cx="404037" cy="12050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Abrir llave 6">
            <a:extLst>
              <a:ext uri="{FF2B5EF4-FFF2-40B4-BE49-F238E27FC236}">
                <a16:creationId xmlns:a16="http://schemas.microsoft.com/office/drawing/2014/main" id="{41E98F9E-23DA-5680-C849-2540852AA88F}"/>
              </a:ext>
            </a:extLst>
          </p:cNvPr>
          <p:cNvSpPr/>
          <p:nvPr/>
        </p:nvSpPr>
        <p:spPr>
          <a:xfrm>
            <a:off x="4416056" y="4890977"/>
            <a:ext cx="269358" cy="12759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Abrir llave 7">
            <a:extLst>
              <a:ext uri="{FF2B5EF4-FFF2-40B4-BE49-F238E27FC236}">
                <a16:creationId xmlns:a16="http://schemas.microsoft.com/office/drawing/2014/main" id="{9FFEC815-D69A-9D77-9F5A-05034A914FD6}"/>
              </a:ext>
            </a:extLst>
          </p:cNvPr>
          <p:cNvSpPr/>
          <p:nvPr/>
        </p:nvSpPr>
        <p:spPr>
          <a:xfrm>
            <a:off x="9085521" y="3263308"/>
            <a:ext cx="464288" cy="22204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4502761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541812-5D71-B6D1-B7C0-C4FA41C4EBD2}"/>
              </a:ext>
            </a:extLst>
          </p:cNvPr>
          <p:cNvSpPr>
            <a:spLocks noGrp="1"/>
          </p:cNvSpPr>
          <p:nvPr>
            <p:ph type="title"/>
          </p:nvPr>
        </p:nvSpPr>
        <p:spPr/>
        <p:txBody>
          <a:bodyPr/>
          <a:lstStyle/>
          <a:p>
            <a:r>
              <a:rPr lang="es-ES" dirty="0"/>
              <a:t>1. </a:t>
            </a:r>
            <a:r>
              <a:rPr lang="es-ES" dirty="0" err="1"/>
              <a:t>Opening</a:t>
            </a:r>
            <a:r>
              <a:rPr lang="es-ES" dirty="0"/>
              <a:t> files </a:t>
            </a:r>
            <a:r>
              <a:rPr lang="es-ES" dirty="0" err="1"/>
              <a:t>with</a:t>
            </a:r>
            <a:r>
              <a:rPr lang="es-ES" dirty="0"/>
              <a:t> </a:t>
            </a:r>
            <a:r>
              <a:rPr lang="es-ES" dirty="0" err="1"/>
              <a:t>the</a:t>
            </a:r>
            <a:r>
              <a:rPr lang="es-ES" dirty="0"/>
              <a:t> Open() </a:t>
            </a:r>
            <a:r>
              <a:rPr lang="es-ES" dirty="0" err="1"/>
              <a:t>Function</a:t>
            </a:r>
            <a:endParaRPr lang="es-ES" dirty="0"/>
          </a:p>
        </p:txBody>
      </p:sp>
      <p:sp>
        <p:nvSpPr>
          <p:cNvPr id="3" name="Marcador de contenido 2">
            <a:extLst>
              <a:ext uri="{FF2B5EF4-FFF2-40B4-BE49-F238E27FC236}">
                <a16:creationId xmlns:a16="http://schemas.microsoft.com/office/drawing/2014/main" id="{E47E232A-AC95-310E-FA3B-14C7409A40A0}"/>
              </a:ext>
            </a:extLst>
          </p:cNvPr>
          <p:cNvSpPr>
            <a:spLocks noGrp="1"/>
          </p:cNvSpPr>
          <p:nvPr>
            <p:ph idx="1"/>
          </p:nvPr>
        </p:nvSpPr>
        <p:spPr/>
        <p:txBody>
          <a:bodyPr/>
          <a:lstStyle/>
          <a:p>
            <a:r>
              <a:rPr lang="en-GB" dirty="0"/>
              <a:t>The mode defines how the content of the file should be treated</a:t>
            </a:r>
          </a:p>
          <a:p>
            <a:pPr marL="0" indent="0">
              <a:buNone/>
            </a:pPr>
            <a:r>
              <a:rPr lang="en-GB" dirty="0"/>
              <a:t>                           • ’r’: read only</a:t>
            </a:r>
          </a:p>
          <a:p>
            <a:pPr marL="0" indent="0">
              <a:buNone/>
            </a:pPr>
            <a:r>
              <a:rPr lang="en-GB" dirty="0"/>
              <a:t>                           • ’w’: write only</a:t>
            </a:r>
          </a:p>
          <a:p>
            <a:pPr marL="0" indent="0">
              <a:buNone/>
            </a:pPr>
            <a:r>
              <a:rPr lang="en-GB" dirty="0"/>
              <a:t>                           • ’r+’: read and write</a:t>
            </a:r>
          </a:p>
          <a:p>
            <a:pPr marL="0" indent="0">
              <a:buNone/>
            </a:pPr>
            <a:r>
              <a:rPr lang="en-GB" dirty="0"/>
              <a:t>                           • ’a’: append</a:t>
            </a:r>
            <a:endParaRPr lang="en-CH" dirty="0"/>
          </a:p>
          <a:p>
            <a:endParaRPr lang="es-ES" dirty="0"/>
          </a:p>
        </p:txBody>
      </p:sp>
      <p:pic>
        <p:nvPicPr>
          <p:cNvPr id="5" name="Imagen 4">
            <a:extLst>
              <a:ext uri="{FF2B5EF4-FFF2-40B4-BE49-F238E27FC236}">
                <a16:creationId xmlns:a16="http://schemas.microsoft.com/office/drawing/2014/main" id="{51F3F674-20F1-B60F-D474-785A621C1997}"/>
              </a:ext>
            </a:extLst>
          </p:cNvPr>
          <p:cNvPicPr>
            <a:picLocks noChangeAspect="1"/>
          </p:cNvPicPr>
          <p:nvPr/>
        </p:nvPicPr>
        <p:blipFill>
          <a:blip r:embed="rId2"/>
          <a:stretch>
            <a:fillRect/>
          </a:stretch>
        </p:blipFill>
        <p:spPr>
          <a:xfrm>
            <a:off x="1041447" y="4689098"/>
            <a:ext cx="9977227" cy="944589"/>
          </a:xfrm>
          <a:prstGeom prst="rect">
            <a:avLst/>
          </a:prstGeom>
        </p:spPr>
      </p:pic>
      <p:pic>
        <p:nvPicPr>
          <p:cNvPr id="6" name="Imagen 5">
            <a:extLst>
              <a:ext uri="{FF2B5EF4-FFF2-40B4-BE49-F238E27FC236}">
                <a16:creationId xmlns:a16="http://schemas.microsoft.com/office/drawing/2014/main" id="{8EFE60DD-441C-4E96-9ABD-316643960989}"/>
              </a:ext>
            </a:extLst>
          </p:cNvPr>
          <p:cNvPicPr>
            <a:picLocks noChangeAspect="1"/>
          </p:cNvPicPr>
          <p:nvPr/>
        </p:nvPicPr>
        <p:blipFill>
          <a:blip r:embed="rId3"/>
          <a:stretch>
            <a:fillRect/>
          </a:stretch>
        </p:blipFill>
        <p:spPr>
          <a:xfrm>
            <a:off x="10252059" y="292693"/>
            <a:ext cx="1387255" cy="442626"/>
          </a:xfrm>
          <a:prstGeom prst="rect">
            <a:avLst/>
          </a:prstGeom>
        </p:spPr>
      </p:pic>
    </p:spTree>
    <p:extLst>
      <p:ext uri="{BB962C8B-B14F-4D97-AF65-F5344CB8AC3E}">
        <p14:creationId xmlns:p14="http://schemas.microsoft.com/office/powerpoint/2010/main" val="3137623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571AE-1762-757A-0DFC-48CEFA33E575}"/>
              </a:ext>
            </a:extLst>
          </p:cNvPr>
          <p:cNvSpPr>
            <a:spLocks noGrp="1"/>
          </p:cNvSpPr>
          <p:nvPr>
            <p:ph type="title"/>
          </p:nvPr>
        </p:nvSpPr>
        <p:spPr/>
        <p:txBody>
          <a:bodyPr/>
          <a:lstStyle/>
          <a:p>
            <a:r>
              <a:rPr lang="es-ES" dirty="0"/>
              <a:t>2. </a:t>
            </a:r>
            <a:r>
              <a:rPr lang="es-ES" dirty="0" err="1"/>
              <a:t>The</a:t>
            </a:r>
            <a:r>
              <a:rPr lang="es-ES" dirty="0"/>
              <a:t> CSV </a:t>
            </a:r>
            <a:r>
              <a:rPr lang="es-ES" dirty="0" err="1"/>
              <a:t>library</a:t>
            </a:r>
            <a:endParaRPr lang="es-ES" dirty="0"/>
          </a:p>
        </p:txBody>
      </p:sp>
      <p:sp>
        <p:nvSpPr>
          <p:cNvPr id="3" name="Marcador de contenido 2">
            <a:extLst>
              <a:ext uri="{FF2B5EF4-FFF2-40B4-BE49-F238E27FC236}">
                <a16:creationId xmlns:a16="http://schemas.microsoft.com/office/drawing/2014/main" id="{CF869149-4578-6464-6056-F92CBE8690B8}"/>
              </a:ext>
            </a:extLst>
          </p:cNvPr>
          <p:cNvSpPr>
            <a:spLocks noGrp="1"/>
          </p:cNvSpPr>
          <p:nvPr>
            <p:ph idx="1"/>
          </p:nvPr>
        </p:nvSpPr>
        <p:spPr/>
        <p:txBody>
          <a:bodyPr/>
          <a:lstStyle/>
          <a:p>
            <a:r>
              <a:rPr lang="es-ES" dirty="0" err="1"/>
              <a:t>We</a:t>
            </a:r>
            <a:r>
              <a:rPr lang="es-ES" dirty="0"/>
              <a:t> can </a:t>
            </a:r>
            <a:r>
              <a:rPr lang="es-ES" dirty="0" err="1"/>
              <a:t>also</a:t>
            </a:r>
            <a:r>
              <a:rPr lang="es-ES" dirty="0"/>
              <a:t> use </a:t>
            </a:r>
            <a:r>
              <a:rPr lang="es-ES" dirty="0" err="1"/>
              <a:t>the</a:t>
            </a:r>
            <a:r>
              <a:rPr lang="es-ES" dirty="0"/>
              <a:t> </a:t>
            </a:r>
            <a:r>
              <a:rPr lang="es-ES" dirty="0" err="1"/>
              <a:t>csv</a:t>
            </a:r>
            <a:r>
              <a:rPr lang="es-ES" dirty="0"/>
              <a:t> </a:t>
            </a:r>
            <a:r>
              <a:rPr lang="es-ES" dirty="0" err="1"/>
              <a:t>library</a:t>
            </a:r>
            <a:r>
              <a:rPr lang="es-ES" dirty="0"/>
              <a:t> </a:t>
            </a:r>
            <a:r>
              <a:rPr lang="es-ES" dirty="0" err="1"/>
              <a:t>to</a:t>
            </a:r>
            <a:r>
              <a:rPr lang="es-ES" dirty="0"/>
              <a:t> open </a:t>
            </a:r>
            <a:r>
              <a:rPr lang="es-ES" dirty="0" err="1"/>
              <a:t>csv</a:t>
            </a:r>
            <a:r>
              <a:rPr lang="es-ES" dirty="0"/>
              <a:t> files. </a:t>
            </a:r>
            <a:r>
              <a:rPr lang="es-ES" dirty="0" err="1"/>
              <a:t>But</a:t>
            </a:r>
            <a:r>
              <a:rPr lang="es-ES" dirty="0"/>
              <a:t> </a:t>
            </a:r>
            <a:r>
              <a:rPr lang="es-ES" dirty="0" err="1"/>
              <a:t>it</a:t>
            </a:r>
            <a:r>
              <a:rPr lang="es-ES" dirty="0"/>
              <a:t> </a:t>
            </a:r>
            <a:r>
              <a:rPr lang="es-ES" dirty="0" err="1"/>
              <a:t>is</a:t>
            </a:r>
            <a:r>
              <a:rPr lang="es-ES" dirty="0"/>
              <a:t> les </a:t>
            </a:r>
            <a:r>
              <a:rPr lang="es-ES" dirty="0" err="1"/>
              <a:t>practical</a:t>
            </a:r>
            <a:r>
              <a:rPr lang="es-ES" dirty="0"/>
              <a:t> </a:t>
            </a:r>
            <a:r>
              <a:rPr lang="es-ES" dirty="0" err="1"/>
              <a:t>than</a:t>
            </a:r>
            <a:r>
              <a:rPr lang="es-ES" dirty="0"/>
              <a:t> </a:t>
            </a:r>
            <a:r>
              <a:rPr lang="es-ES" dirty="0" err="1"/>
              <a:t>the</a:t>
            </a:r>
            <a:r>
              <a:rPr lang="es-ES" dirty="0"/>
              <a:t> Pandas </a:t>
            </a:r>
            <a:r>
              <a:rPr lang="es-ES" dirty="0" err="1"/>
              <a:t>function</a:t>
            </a:r>
            <a:r>
              <a:rPr lang="es-ES" dirty="0"/>
              <a:t>.</a:t>
            </a:r>
          </a:p>
        </p:txBody>
      </p:sp>
      <p:pic>
        <p:nvPicPr>
          <p:cNvPr id="6" name="Imagen 5">
            <a:extLst>
              <a:ext uri="{FF2B5EF4-FFF2-40B4-BE49-F238E27FC236}">
                <a16:creationId xmlns:a16="http://schemas.microsoft.com/office/drawing/2014/main" id="{D266CA9A-7A75-4484-B72B-F4DC5F02EEC7}"/>
              </a:ext>
            </a:extLst>
          </p:cNvPr>
          <p:cNvPicPr>
            <a:picLocks noChangeAspect="1"/>
          </p:cNvPicPr>
          <p:nvPr/>
        </p:nvPicPr>
        <p:blipFill>
          <a:blip r:embed="rId2"/>
          <a:stretch>
            <a:fillRect/>
          </a:stretch>
        </p:blipFill>
        <p:spPr>
          <a:xfrm>
            <a:off x="10019712" y="419195"/>
            <a:ext cx="1387255" cy="442626"/>
          </a:xfrm>
          <a:prstGeom prst="rect">
            <a:avLst/>
          </a:prstGeom>
        </p:spPr>
      </p:pic>
      <p:pic>
        <p:nvPicPr>
          <p:cNvPr id="8" name="Imagen 7">
            <a:extLst>
              <a:ext uri="{FF2B5EF4-FFF2-40B4-BE49-F238E27FC236}">
                <a16:creationId xmlns:a16="http://schemas.microsoft.com/office/drawing/2014/main" id="{13B2F2B6-6D04-2B6F-6178-B3E82CB535F5}"/>
              </a:ext>
            </a:extLst>
          </p:cNvPr>
          <p:cNvPicPr>
            <a:picLocks noChangeAspect="1"/>
          </p:cNvPicPr>
          <p:nvPr/>
        </p:nvPicPr>
        <p:blipFill>
          <a:blip r:embed="rId3"/>
          <a:stretch>
            <a:fillRect/>
          </a:stretch>
        </p:blipFill>
        <p:spPr>
          <a:xfrm>
            <a:off x="2255178" y="2368732"/>
            <a:ext cx="8327878" cy="4135052"/>
          </a:xfrm>
          <a:prstGeom prst="rect">
            <a:avLst/>
          </a:prstGeom>
        </p:spPr>
      </p:pic>
    </p:spTree>
    <p:extLst>
      <p:ext uri="{BB962C8B-B14F-4D97-AF65-F5344CB8AC3E}">
        <p14:creationId xmlns:p14="http://schemas.microsoft.com/office/powerpoint/2010/main" val="26246526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5BBCF2-D6AE-D19B-1ED2-7FA8F9D7E3BD}"/>
              </a:ext>
            </a:extLst>
          </p:cNvPr>
          <p:cNvSpPr>
            <a:spLocks noGrp="1"/>
          </p:cNvSpPr>
          <p:nvPr>
            <p:ph idx="1"/>
          </p:nvPr>
        </p:nvSpPr>
        <p:spPr>
          <a:xfrm>
            <a:off x="612647" y="734518"/>
            <a:ext cx="10653579" cy="5574842"/>
          </a:xfrm>
        </p:spPr>
        <p:txBody>
          <a:bodyPr/>
          <a:lstStyle/>
          <a:p>
            <a:r>
              <a:rPr lang="es-ES" dirty="0"/>
              <a:t>And </a:t>
            </a:r>
            <a:r>
              <a:rPr lang="es-ES" dirty="0" err="1"/>
              <a:t>we</a:t>
            </a:r>
            <a:r>
              <a:rPr lang="es-ES" dirty="0"/>
              <a:t> can </a:t>
            </a:r>
            <a:r>
              <a:rPr lang="es-ES" dirty="0" err="1"/>
              <a:t>also</a:t>
            </a:r>
            <a:r>
              <a:rPr lang="es-ES" dirty="0"/>
              <a:t> use </a:t>
            </a:r>
            <a:r>
              <a:rPr lang="es-ES" dirty="0" err="1"/>
              <a:t>the</a:t>
            </a:r>
            <a:r>
              <a:rPr lang="es-ES" dirty="0"/>
              <a:t> CSV Library </a:t>
            </a:r>
            <a:r>
              <a:rPr lang="es-ES" dirty="0" err="1"/>
              <a:t>to</a:t>
            </a:r>
            <a:r>
              <a:rPr lang="es-ES" dirty="0"/>
              <a:t> </a:t>
            </a:r>
            <a:r>
              <a:rPr lang="es-ES" dirty="0" err="1"/>
              <a:t>export</a:t>
            </a:r>
            <a:r>
              <a:rPr lang="es-ES" dirty="0"/>
              <a:t> (</a:t>
            </a:r>
            <a:r>
              <a:rPr lang="es-ES" dirty="0" err="1"/>
              <a:t>or</a:t>
            </a:r>
            <a:r>
              <a:rPr lang="es-ES" dirty="0"/>
              <a:t> </a:t>
            </a:r>
            <a:r>
              <a:rPr lang="es-ES" dirty="0" err="1"/>
              <a:t>write</a:t>
            </a:r>
            <a:r>
              <a:rPr lang="es-ES" dirty="0"/>
              <a:t>) </a:t>
            </a:r>
            <a:r>
              <a:rPr lang="es-ES" dirty="0" err="1"/>
              <a:t>csv</a:t>
            </a:r>
            <a:r>
              <a:rPr lang="es-ES" dirty="0"/>
              <a:t> files.</a:t>
            </a:r>
          </a:p>
        </p:txBody>
      </p:sp>
      <p:pic>
        <p:nvPicPr>
          <p:cNvPr id="5" name="Imagen 4">
            <a:extLst>
              <a:ext uri="{FF2B5EF4-FFF2-40B4-BE49-F238E27FC236}">
                <a16:creationId xmlns:a16="http://schemas.microsoft.com/office/drawing/2014/main" id="{75AAD065-107C-E481-152B-28192667C39E}"/>
              </a:ext>
            </a:extLst>
          </p:cNvPr>
          <p:cNvPicPr>
            <a:picLocks noChangeAspect="1"/>
          </p:cNvPicPr>
          <p:nvPr/>
        </p:nvPicPr>
        <p:blipFill>
          <a:blip r:embed="rId2"/>
          <a:stretch>
            <a:fillRect/>
          </a:stretch>
        </p:blipFill>
        <p:spPr>
          <a:xfrm>
            <a:off x="1558915" y="1483468"/>
            <a:ext cx="8590059" cy="4692480"/>
          </a:xfrm>
          <a:prstGeom prst="rect">
            <a:avLst/>
          </a:prstGeom>
        </p:spPr>
      </p:pic>
      <p:pic>
        <p:nvPicPr>
          <p:cNvPr id="6" name="Imagen 5">
            <a:extLst>
              <a:ext uri="{FF2B5EF4-FFF2-40B4-BE49-F238E27FC236}">
                <a16:creationId xmlns:a16="http://schemas.microsoft.com/office/drawing/2014/main" id="{71C85774-F7D9-87A1-6CCB-31F3DE440B15}"/>
              </a:ext>
            </a:extLst>
          </p:cNvPr>
          <p:cNvPicPr>
            <a:picLocks noChangeAspect="1"/>
          </p:cNvPicPr>
          <p:nvPr/>
        </p:nvPicPr>
        <p:blipFill>
          <a:blip r:embed="rId3"/>
          <a:stretch>
            <a:fillRect/>
          </a:stretch>
        </p:blipFill>
        <p:spPr>
          <a:xfrm>
            <a:off x="10019712" y="419195"/>
            <a:ext cx="1387255" cy="442626"/>
          </a:xfrm>
          <a:prstGeom prst="rect">
            <a:avLst/>
          </a:prstGeom>
        </p:spPr>
      </p:pic>
    </p:spTree>
    <p:extLst>
      <p:ext uri="{BB962C8B-B14F-4D97-AF65-F5344CB8AC3E}">
        <p14:creationId xmlns:p14="http://schemas.microsoft.com/office/powerpoint/2010/main" val="10585882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C5DCB2-466B-E9DD-E6F8-35D0496D04B1}"/>
              </a:ext>
            </a:extLst>
          </p:cNvPr>
          <p:cNvSpPr>
            <a:spLocks noGrp="1"/>
          </p:cNvSpPr>
          <p:nvPr>
            <p:ph idx="1"/>
          </p:nvPr>
        </p:nvSpPr>
        <p:spPr/>
        <p:txBody>
          <a:bodyPr/>
          <a:lstStyle/>
          <a:p>
            <a:r>
              <a:rPr lang="es-ES" dirty="0" err="1"/>
              <a:t>Let’s</a:t>
            </a:r>
            <a:r>
              <a:rPr lang="es-ES" dirty="0"/>
              <a:t> </a:t>
            </a:r>
            <a:r>
              <a:rPr lang="es-ES" dirty="0" err="1"/>
              <a:t>wrap</a:t>
            </a:r>
            <a:r>
              <a:rPr lang="es-ES" dirty="0"/>
              <a:t> up </a:t>
            </a:r>
            <a:r>
              <a:rPr lang="es-ES" dirty="0" err="1"/>
              <a:t>things</a:t>
            </a:r>
            <a:r>
              <a:rPr lang="es-ES" dirty="0"/>
              <a:t> </a:t>
            </a:r>
            <a:r>
              <a:rPr lang="es-ES" dirty="0" err="1"/>
              <a:t>doing</a:t>
            </a:r>
            <a:r>
              <a:rPr lang="es-ES" dirty="0"/>
              <a:t> </a:t>
            </a:r>
            <a:r>
              <a:rPr lang="es-ES" dirty="0" err="1"/>
              <a:t>an</a:t>
            </a:r>
            <a:r>
              <a:rPr lang="es-ES" dirty="0"/>
              <a:t> </a:t>
            </a:r>
            <a:r>
              <a:rPr lang="es-ES" dirty="0" err="1"/>
              <a:t>activity</a:t>
            </a:r>
            <a:r>
              <a:rPr lang="es-ES" dirty="0"/>
              <a:t>!</a:t>
            </a:r>
          </a:p>
        </p:txBody>
      </p:sp>
      <p:sp>
        <p:nvSpPr>
          <p:cNvPr id="4" name="CuadroTexto 3">
            <a:extLst>
              <a:ext uri="{FF2B5EF4-FFF2-40B4-BE49-F238E27FC236}">
                <a16:creationId xmlns:a16="http://schemas.microsoft.com/office/drawing/2014/main" id="{85688619-2618-92D1-15BA-07DA27751906}"/>
              </a:ext>
            </a:extLst>
          </p:cNvPr>
          <p:cNvSpPr txBox="1"/>
          <p:nvPr/>
        </p:nvSpPr>
        <p:spPr>
          <a:xfrm>
            <a:off x="5060353" y="4984933"/>
            <a:ext cx="1370427" cy="646331"/>
          </a:xfrm>
          <a:prstGeom prst="rect">
            <a:avLst/>
          </a:prstGeom>
          <a:solidFill>
            <a:schemeClr val="accent2"/>
          </a:solidFill>
        </p:spPr>
        <p:txBody>
          <a:bodyPr wrap="square" rtlCol="0">
            <a:spAutoFit/>
          </a:bodyPr>
          <a:lstStyle/>
          <a:p>
            <a:r>
              <a:rPr lang="es-ES" b="1" dirty="0" err="1"/>
              <a:t>Appendix</a:t>
            </a:r>
            <a:endParaRPr lang="es-ES" b="1" dirty="0"/>
          </a:p>
          <a:p>
            <a:r>
              <a:rPr lang="es-ES" b="1" dirty="0" err="1"/>
              <a:t>Activity</a:t>
            </a:r>
            <a:r>
              <a:rPr lang="es-ES" b="1" dirty="0"/>
              <a:t> 	1</a:t>
            </a:r>
          </a:p>
        </p:txBody>
      </p:sp>
      <p:pic>
        <p:nvPicPr>
          <p:cNvPr id="5" name="Imagen 4">
            <a:extLst>
              <a:ext uri="{FF2B5EF4-FFF2-40B4-BE49-F238E27FC236}">
                <a16:creationId xmlns:a16="http://schemas.microsoft.com/office/drawing/2014/main" id="{AF7FFD0C-8DF5-8DD9-8DF7-B8BDFEA9AE1F}"/>
              </a:ext>
            </a:extLst>
          </p:cNvPr>
          <p:cNvPicPr>
            <a:picLocks noChangeAspect="1"/>
          </p:cNvPicPr>
          <p:nvPr/>
        </p:nvPicPr>
        <p:blipFill>
          <a:blip r:embed="rId2"/>
          <a:stretch>
            <a:fillRect/>
          </a:stretch>
        </p:blipFill>
        <p:spPr>
          <a:xfrm>
            <a:off x="5288326" y="3849597"/>
            <a:ext cx="914479" cy="914479"/>
          </a:xfrm>
          <a:prstGeom prst="rect">
            <a:avLst/>
          </a:prstGeom>
        </p:spPr>
      </p:pic>
    </p:spTree>
    <p:extLst>
      <p:ext uri="{BB962C8B-B14F-4D97-AF65-F5344CB8AC3E}">
        <p14:creationId xmlns:p14="http://schemas.microsoft.com/office/powerpoint/2010/main" val="315587180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A9D0FA-A43A-E0BB-652B-8FFD64BB63B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D99228-9D55-5252-BA24-ED03748B5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9039EFDB-DF44-C3F4-1DAF-0752D478E7C3}"/>
              </a:ext>
            </a:extLst>
          </p:cNvPr>
          <p:cNvSpPr>
            <a:spLocks noGrp="1"/>
          </p:cNvSpPr>
          <p:nvPr>
            <p:ph type="title"/>
          </p:nvPr>
        </p:nvSpPr>
        <p:spPr>
          <a:xfrm>
            <a:off x="612648" y="600074"/>
            <a:ext cx="6035040" cy="694815"/>
          </a:xfrm>
        </p:spPr>
        <p:txBody>
          <a:bodyPr anchor="b">
            <a:normAutofit/>
          </a:bodyPr>
          <a:lstStyle/>
          <a:p>
            <a:r>
              <a:rPr lang="es-ES" dirty="0"/>
              <a:t>Day 4. </a:t>
            </a:r>
            <a:r>
              <a:rPr lang="es-ES" dirty="0" err="1"/>
              <a:t>Seaborn</a:t>
            </a:r>
            <a:endParaRPr lang="es-ES" dirty="0"/>
          </a:p>
        </p:txBody>
      </p:sp>
      <p:sp>
        <p:nvSpPr>
          <p:cNvPr id="3" name="Marcador de contenido 2">
            <a:extLst>
              <a:ext uri="{FF2B5EF4-FFF2-40B4-BE49-F238E27FC236}">
                <a16:creationId xmlns:a16="http://schemas.microsoft.com/office/drawing/2014/main" id="{0E0BED02-8D97-7503-69D3-25AB4603377F}"/>
              </a:ext>
            </a:extLst>
          </p:cNvPr>
          <p:cNvSpPr>
            <a:spLocks noGrp="1"/>
          </p:cNvSpPr>
          <p:nvPr>
            <p:ph idx="1"/>
          </p:nvPr>
        </p:nvSpPr>
        <p:spPr>
          <a:xfrm>
            <a:off x="612647" y="1386942"/>
            <a:ext cx="6035041" cy="4922418"/>
          </a:xfrm>
        </p:spPr>
        <p:txBody>
          <a:bodyPr>
            <a:normAutofit/>
          </a:bodyPr>
          <a:lstStyle/>
          <a:p>
            <a:pPr>
              <a:lnSpc>
                <a:spcPct val="110000"/>
              </a:lnSpc>
            </a:pPr>
            <a:r>
              <a:rPr lang="es-ES" sz="1700" b="1" dirty="0"/>
              <a:t>1. </a:t>
            </a:r>
            <a:r>
              <a:rPr lang="es-ES" sz="1700" b="1" dirty="0" err="1"/>
              <a:t>Seaborn</a:t>
            </a:r>
            <a:r>
              <a:rPr lang="es-ES" sz="1700" b="1" dirty="0"/>
              <a:t>: </a:t>
            </a:r>
            <a:r>
              <a:rPr lang="es-ES" sz="1700" b="1" dirty="0" err="1"/>
              <a:t>visualizing</a:t>
            </a:r>
            <a:r>
              <a:rPr lang="es-ES" sz="1700" b="1" dirty="0"/>
              <a:t> </a:t>
            </a:r>
            <a:r>
              <a:rPr lang="es-ES" sz="1700" b="1" dirty="0" err="1"/>
              <a:t>things</a:t>
            </a:r>
            <a:r>
              <a:rPr lang="es-ES" sz="1700" b="1"/>
              <a:t>.</a:t>
            </a:r>
            <a:endParaRPr lang="es-ES" sz="1600" b="1" dirty="0"/>
          </a:p>
        </p:txBody>
      </p:sp>
      <p:pic>
        <p:nvPicPr>
          <p:cNvPr id="5" name="Picture 4" descr="Script de ordenador en una pantalla">
            <a:extLst>
              <a:ext uri="{FF2B5EF4-FFF2-40B4-BE49-F238E27FC236}">
                <a16:creationId xmlns:a16="http://schemas.microsoft.com/office/drawing/2014/main" id="{C4047E48-6AAB-A220-F921-F8ABB8EF8269}"/>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4454909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665881-69C9-59AE-7AA6-ADC3BBEFBFBF}"/>
              </a:ext>
            </a:extLst>
          </p:cNvPr>
          <p:cNvSpPr>
            <a:spLocks noGrp="1"/>
          </p:cNvSpPr>
          <p:nvPr>
            <p:ph type="title"/>
          </p:nvPr>
        </p:nvSpPr>
        <p:spPr/>
        <p:txBody>
          <a:bodyPr/>
          <a:lstStyle/>
          <a:p>
            <a:r>
              <a:rPr lang="es-ES" dirty="0"/>
              <a:t>1. </a:t>
            </a:r>
            <a:r>
              <a:rPr lang="es-ES" dirty="0" err="1"/>
              <a:t>Seaborn</a:t>
            </a:r>
            <a:r>
              <a:rPr lang="es-ES" dirty="0"/>
              <a:t>. </a:t>
            </a:r>
            <a:r>
              <a:rPr lang="es-ES" dirty="0" err="1"/>
              <a:t>Visualizing</a:t>
            </a:r>
            <a:r>
              <a:rPr lang="es-ES" dirty="0"/>
              <a:t> </a:t>
            </a:r>
            <a:r>
              <a:rPr lang="es-ES" dirty="0" err="1"/>
              <a:t>Things</a:t>
            </a:r>
            <a:r>
              <a:rPr lang="es-ES" dirty="0"/>
              <a:t>.</a:t>
            </a:r>
          </a:p>
        </p:txBody>
      </p:sp>
      <p:sp>
        <p:nvSpPr>
          <p:cNvPr id="3" name="Marcador de contenido 2">
            <a:extLst>
              <a:ext uri="{FF2B5EF4-FFF2-40B4-BE49-F238E27FC236}">
                <a16:creationId xmlns:a16="http://schemas.microsoft.com/office/drawing/2014/main" id="{C6F1C56D-6DC9-B960-AA00-6F366439CC00}"/>
              </a:ext>
            </a:extLst>
          </p:cNvPr>
          <p:cNvSpPr>
            <a:spLocks noGrp="1"/>
          </p:cNvSpPr>
          <p:nvPr>
            <p:ph idx="1"/>
          </p:nvPr>
        </p:nvSpPr>
        <p:spPr/>
        <p:txBody>
          <a:bodyPr/>
          <a:lstStyle/>
          <a:p>
            <a:r>
              <a:rPr lang="en-US" dirty="0"/>
              <a:t>Seaborn is a Python data visualization library based on </a:t>
            </a:r>
            <a:r>
              <a:rPr lang="en-US" dirty="0">
                <a:hlinkClick r:id="rId2"/>
              </a:rPr>
              <a:t>matplotlib</a:t>
            </a:r>
            <a:r>
              <a:rPr lang="en-US" dirty="0"/>
              <a:t>. It provides a high-level interface for drawing attractive and informative statistical graphics.</a:t>
            </a:r>
            <a:endParaRPr lang="es-ES" dirty="0"/>
          </a:p>
        </p:txBody>
      </p:sp>
      <p:pic>
        <p:nvPicPr>
          <p:cNvPr id="5" name="Imagen 4">
            <a:extLst>
              <a:ext uri="{FF2B5EF4-FFF2-40B4-BE49-F238E27FC236}">
                <a16:creationId xmlns:a16="http://schemas.microsoft.com/office/drawing/2014/main" id="{F268A40A-2CCF-4CAB-B8D3-580F7214870C}"/>
              </a:ext>
            </a:extLst>
          </p:cNvPr>
          <p:cNvPicPr>
            <a:picLocks noChangeAspect="1"/>
          </p:cNvPicPr>
          <p:nvPr/>
        </p:nvPicPr>
        <p:blipFill>
          <a:blip r:embed="rId3"/>
          <a:stretch>
            <a:fillRect/>
          </a:stretch>
        </p:blipFill>
        <p:spPr>
          <a:xfrm>
            <a:off x="1536757" y="3039876"/>
            <a:ext cx="8553890" cy="2705239"/>
          </a:xfrm>
          <a:prstGeom prst="rect">
            <a:avLst/>
          </a:prstGeom>
        </p:spPr>
      </p:pic>
    </p:spTree>
    <p:extLst>
      <p:ext uri="{BB962C8B-B14F-4D97-AF65-F5344CB8AC3E}">
        <p14:creationId xmlns:p14="http://schemas.microsoft.com/office/powerpoint/2010/main" val="14169068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88D55E-4C5C-D878-D6B0-8BCD6DFDE346}"/>
              </a:ext>
            </a:extLst>
          </p:cNvPr>
          <p:cNvSpPr>
            <a:spLocks noGrp="1"/>
          </p:cNvSpPr>
          <p:nvPr>
            <p:ph idx="1"/>
          </p:nvPr>
        </p:nvSpPr>
        <p:spPr/>
        <p:txBody>
          <a:bodyPr/>
          <a:lstStyle/>
          <a:p>
            <a:pPr marL="0" indent="0">
              <a:buNone/>
            </a:pPr>
            <a:r>
              <a:rPr lang="es-ES" b="1" dirty="0"/>
              <a:t>Works </a:t>
            </a:r>
            <a:r>
              <a:rPr lang="es-ES" b="1" dirty="0" err="1"/>
              <a:t>Cited</a:t>
            </a:r>
            <a:endParaRPr lang="es-ES" b="1" dirty="0"/>
          </a:p>
          <a:p>
            <a:r>
              <a:rPr lang="es-ES" dirty="0" err="1"/>
              <a:t>Pinezich</a:t>
            </a:r>
            <a:r>
              <a:rPr lang="es-ES" dirty="0"/>
              <a:t>, David. “Python: Data Essentials”. UZH. (</a:t>
            </a:r>
            <a:r>
              <a:rPr lang="en-US" dirty="0">
                <a:hlinkClick r:id="rId2"/>
              </a:rPr>
              <a:t>ZI IT Training / APPD / appd_dp_hs22 · GitLab</a:t>
            </a:r>
            <a:r>
              <a:rPr lang="en-US" dirty="0"/>
              <a:t>).</a:t>
            </a:r>
            <a:endParaRPr lang="es-ES" dirty="0"/>
          </a:p>
        </p:txBody>
      </p:sp>
    </p:spTree>
    <p:extLst>
      <p:ext uri="{BB962C8B-B14F-4D97-AF65-F5344CB8AC3E}">
        <p14:creationId xmlns:p14="http://schemas.microsoft.com/office/powerpoint/2010/main" val="182666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06D2C72-742B-C5BF-CDC6-6B381EB59778}"/>
              </a:ext>
            </a:extLst>
          </p:cNvPr>
          <p:cNvSpPr>
            <a:spLocks noGrp="1"/>
          </p:cNvSpPr>
          <p:nvPr>
            <p:ph idx="1"/>
          </p:nvPr>
        </p:nvSpPr>
        <p:spPr>
          <a:xfrm>
            <a:off x="612775" y="1716088"/>
            <a:ext cx="11210630" cy="4592637"/>
          </a:xfrm>
        </p:spPr>
        <p:txBody>
          <a:bodyPr/>
          <a:lstStyle/>
          <a:p>
            <a:pPr marL="0" indent="0">
              <a:buNone/>
            </a:pPr>
            <a:r>
              <a:rPr lang="en-GB" sz="2800" b="1" dirty="0">
                <a:solidFill>
                  <a:schemeClr val="accent2">
                    <a:lumMod val="60000"/>
                    <a:lumOff val="40000"/>
                  </a:schemeClr>
                </a:solidFill>
              </a:rPr>
              <a:t>  Boolean                                                       None Type</a:t>
            </a:r>
          </a:p>
          <a:p>
            <a:pPr marL="0" indent="0">
              <a:buNone/>
            </a:pPr>
            <a:r>
              <a:rPr lang="en-GB" sz="1800" b="1" dirty="0">
                <a:solidFill>
                  <a:schemeClr val="accent1"/>
                </a:solidFill>
              </a:rPr>
              <a:t>   Binary data type                             </a:t>
            </a:r>
            <a:r>
              <a:rPr lang="en-GB" sz="1800" b="1" dirty="0"/>
              <a:t>None is a special type (in other languages also sometimes called</a:t>
            </a:r>
          </a:p>
          <a:p>
            <a:pPr marL="0" indent="0">
              <a:buNone/>
            </a:pPr>
            <a:r>
              <a:rPr lang="en-GB" sz="1800" b="1" dirty="0"/>
              <a:t>     * True                                                       </a:t>
            </a:r>
            <a:r>
              <a:rPr lang="en-GB" sz="1800" b="1" dirty="0">
                <a:solidFill>
                  <a:schemeClr val="accent1"/>
                </a:solidFill>
              </a:rPr>
              <a:t>null</a:t>
            </a:r>
            <a:r>
              <a:rPr lang="en-GB" sz="1800" b="1" dirty="0"/>
              <a:t> or </a:t>
            </a:r>
            <a:r>
              <a:rPr lang="en-GB" sz="1800" b="1" dirty="0" err="1">
                <a:solidFill>
                  <a:schemeClr val="accent1"/>
                </a:solidFill>
              </a:rPr>
              <a:t>nullptr</a:t>
            </a:r>
            <a:r>
              <a:rPr lang="en-GB" sz="1800" b="1" dirty="0"/>
              <a:t>). Sometimes it is necessary to indicate that</a:t>
            </a:r>
          </a:p>
          <a:p>
            <a:pPr marL="0" indent="0">
              <a:buNone/>
            </a:pPr>
            <a:r>
              <a:rPr lang="en-GB" sz="1800" b="1" dirty="0"/>
              <a:t>     * False                                                 something is not there and this can be indicated by using </a:t>
            </a:r>
            <a:r>
              <a:rPr lang="en-GB" sz="1800" b="1" dirty="0">
                <a:solidFill>
                  <a:schemeClr val="accent2">
                    <a:lumMod val="60000"/>
                    <a:lumOff val="40000"/>
                  </a:schemeClr>
                </a:solidFill>
              </a:rPr>
              <a:t>None</a:t>
            </a:r>
          </a:p>
        </p:txBody>
      </p:sp>
    </p:spTree>
    <p:extLst>
      <p:ext uri="{BB962C8B-B14F-4D97-AF65-F5344CB8AC3E}">
        <p14:creationId xmlns:p14="http://schemas.microsoft.com/office/powerpoint/2010/main" val="1163073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0487E-C4C4-3C83-A7C1-9B8CECB79C27}"/>
              </a:ext>
            </a:extLst>
          </p:cNvPr>
          <p:cNvSpPr>
            <a:spLocks noGrp="1"/>
          </p:cNvSpPr>
          <p:nvPr>
            <p:ph type="title"/>
          </p:nvPr>
        </p:nvSpPr>
        <p:spPr/>
        <p:txBody>
          <a:bodyPr/>
          <a:lstStyle/>
          <a:p>
            <a:r>
              <a:rPr lang="es-ES" dirty="0" err="1"/>
              <a:t>Question</a:t>
            </a:r>
            <a:r>
              <a:rPr lang="es-ES" dirty="0"/>
              <a:t> </a:t>
            </a:r>
            <a:r>
              <a:rPr lang="es-ES" dirty="0" err="1"/>
              <a:t>for</a:t>
            </a:r>
            <a:r>
              <a:rPr lang="es-ES" dirty="0"/>
              <a:t> </a:t>
            </a:r>
            <a:r>
              <a:rPr lang="es-ES" dirty="0" err="1"/>
              <a:t>the</a:t>
            </a:r>
            <a:r>
              <a:rPr lang="es-ES" dirty="0"/>
              <a:t> </a:t>
            </a:r>
            <a:r>
              <a:rPr lang="es-ES" dirty="0" err="1"/>
              <a:t>class</a:t>
            </a:r>
            <a:endParaRPr lang="es-ES" dirty="0"/>
          </a:p>
        </p:txBody>
      </p:sp>
      <p:sp>
        <p:nvSpPr>
          <p:cNvPr id="3" name="Marcador de contenido 2">
            <a:extLst>
              <a:ext uri="{FF2B5EF4-FFF2-40B4-BE49-F238E27FC236}">
                <a16:creationId xmlns:a16="http://schemas.microsoft.com/office/drawing/2014/main" id="{C8B01321-AC07-22B4-7EE9-B88E872E8C58}"/>
              </a:ext>
            </a:extLst>
          </p:cNvPr>
          <p:cNvSpPr>
            <a:spLocks noGrp="1"/>
          </p:cNvSpPr>
          <p:nvPr>
            <p:ph idx="1"/>
          </p:nvPr>
        </p:nvSpPr>
        <p:spPr/>
        <p:txBody>
          <a:bodyPr/>
          <a:lstStyle/>
          <a:p>
            <a:r>
              <a:rPr lang="es-ES" dirty="0" err="1"/>
              <a:t>Which</a:t>
            </a:r>
            <a:r>
              <a:rPr lang="es-ES" dirty="0"/>
              <a:t> data </a:t>
            </a:r>
            <a:r>
              <a:rPr lang="es-ES" dirty="0" err="1"/>
              <a:t>type</a:t>
            </a:r>
            <a:r>
              <a:rPr lang="es-ES" dirty="0"/>
              <a:t>?</a:t>
            </a:r>
          </a:p>
        </p:txBody>
      </p:sp>
      <p:graphicFrame>
        <p:nvGraphicFramePr>
          <p:cNvPr id="4" name="Table 4">
            <a:extLst>
              <a:ext uri="{FF2B5EF4-FFF2-40B4-BE49-F238E27FC236}">
                <a16:creationId xmlns:a16="http://schemas.microsoft.com/office/drawing/2014/main" id="{0B55C7FB-BFFB-43D8-5493-11C1650C5B18}"/>
              </a:ext>
            </a:extLst>
          </p:cNvPr>
          <p:cNvGraphicFramePr>
            <a:graphicFrameLocks noGrp="1"/>
          </p:cNvGraphicFramePr>
          <p:nvPr>
            <p:extLst>
              <p:ext uri="{D42A27DB-BD31-4B8C-83A1-F6EECF244321}">
                <p14:modId xmlns:p14="http://schemas.microsoft.com/office/powerpoint/2010/main" val="4119922820"/>
              </p:ext>
            </p:extLst>
          </p:nvPr>
        </p:nvGraphicFramePr>
        <p:xfrm>
          <a:off x="1351280" y="2783840"/>
          <a:ext cx="8849360" cy="2529839"/>
        </p:xfrm>
        <a:graphic>
          <a:graphicData uri="http://schemas.openxmlformats.org/drawingml/2006/table">
            <a:tbl>
              <a:tblPr firstRow="1" bandRow="1">
                <a:tableStyleId>{5C22544A-7EE6-4342-B048-85BDC9FD1C3A}</a:tableStyleId>
              </a:tblPr>
              <a:tblGrid>
                <a:gridCol w="4424680">
                  <a:extLst>
                    <a:ext uri="{9D8B030D-6E8A-4147-A177-3AD203B41FA5}">
                      <a16:colId xmlns:a16="http://schemas.microsoft.com/office/drawing/2014/main" val="2749990362"/>
                    </a:ext>
                  </a:extLst>
                </a:gridCol>
                <a:gridCol w="4424680">
                  <a:extLst>
                    <a:ext uri="{9D8B030D-6E8A-4147-A177-3AD203B41FA5}">
                      <a16:colId xmlns:a16="http://schemas.microsoft.com/office/drawing/2014/main" val="4163111326"/>
                    </a:ext>
                  </a:extLst>
                </a:gridCol>
              </a:tblGrid>
              <a:tr h="418283">
                <a:tc>
                  <a:txBody>
                    <a:bodyPr/>
                    <a:lstStyle/>
                    <a:p>
                      <a:pPr algn="ctr"/>
                      <a:r>
                        <a:rPr lang="en-GB" b="1" dirty="0"/>
                        <a:t>Input</a:t>
                      </a:r>
                      <a:endParaRPr lang="en-CH" b="1" dirty="0"/>
                    </a:p>
                  </a:txBody>
                  <a:tcPr/>
                </a:tc>
                <a:tc>
                  <a:txBody>
                    <a:bodyPr/>
                    <a:lstStyle/>
                    <a:p>
                      <a:pPr algn="ctr"/>
                      <a:r>
                        <a:rPr lang="en-GB" b="1" dirty="0"/>
                        <a:t>Data type?</a:t>
                      </a:r>
                      <a:endParaRPr lang="en-CH" b="1" dirty="0"/>
                    </a:p>
                  </a:txBody>
                  <a:tcPr/>
                </a:tc>
                <a:extLst>
                  <a:ext uri="{0D108BD9-81ED-4DB2-BD59-A6C34878D82A}">
                    <a16:rowId xmlns:a16="http://schemas.microsoft.com/office/drawing/2014/main" val="1653524456"/>
                  </a:ext>
                </a:extLst>
              </a:tr>
              <a:tr h="527889">
                <a:tc>
                  <a:txBody>
                    <a:bodyPr/>
                    <a:lstStyle/>
                    <a:p>
                      <a:pPr algn="ctr"/>
                      <a:r>
                        <a:rPr lang="en-GB" b="1" dirty="0"/>
                        <a:t>“Good Morning”</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3055171253"/>
                  </a:ext>
                </a:extLst>
              </a:tr>
              <a:tr h="527889">
                <a:tc>
                  <a:txBody>
                    <a:bodyPr/>
                    <a:lstStyle/>
                    <a:p>
                      <a:pPr algn="ctr"/>
                      <a:r>
                        <a:rPr lang="en-GB" b="1" dirty="0"/>
                        <a:t>25</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1635756"/>
                  </a:ext>
                </a:extLst>
              </a:tr>
              <a:tr h="527889">
                <a:tc>
                  <a:txBody>
                    <a:bodyPr/>
                    <a:lstStyle/>
                    <a:p>
                      <a:pPr algn="ctr"/>
                      <a:r>
                        <a:rPr lang="en-GB" b="1" dirty="0"/>
                        <a:t>3.4</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69319718"/>
                  </a:ext>
                </a:extLst>
              </a:tr>
              <a:tr h="527889">
                <a:tc>
                  <a:txBody>
                    <a:bodyPr/>
                    <a:lstStyle/>
                    <a:p>
                      <a:pPr algn="ctr"/>
                      <a:r>
                        <a:rPr lang="en-GB" b="1" dirty="0"/>
                        <a:t>True</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2128897099"/>
                  </a:ext>
                </a:extLst>
              </a:tr>
            </a:tbl>
          </a:graphicData>
        </a:graphic>
      </p:graphicFrame>
    </p:spTree>
    <p:extLst>
      <p:ext uri="{BB962C8B-B14F-4D97-AF65-F5344CB8AC3E}">
        <p14:creationId xmlns:p14="http://schemas.microsoft.com/office/powerpoint/2010/main" val="2332964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61243-2F44-4286-B418-5198A2CBD08F}"/>
              </a:ext>
            </a:extLst>
          </p:cNvPr>
          <p:cNvSpPr>
            <a:spLocks noGrp="1"/>
          </p:cNvSpPr>
          <p:nvPr>
            <p:ph type="title"/>
          </p:nvPr>
        </p:nvSpPr>
        <p:spPr/>
        <p:txBody>
          <a:bodyPr/>
          <a:lstStyle/>
          <a:p>
            <a:r>
              <a:rPr lang="es-ES" dirty="0"/>
              <a:t>5. Python </a:t>
            </a:r>
            <a:r>
              <a:rPr lang="es-ES" dirty="0" err="1"/>
              <a:t>Basics</a:t>
            </a:r>
            <a:r>
              <a:rPr lang="es-ES" dirty="0"/>
              <a:t>: Variables</a:t>
            </a:r>
            <a:br>
              <a:rPr lang="es-ES" dirty="0"/>
            </a:br>
            <a:endParaRPr lang="es-ES" dirty="0"/>
          </a:p>
        </p:txBody>
      </p:sp>
      <p:sp>
        <p:nvSpPr>
          <p:cNvPr id="3" name="Marcador de contenido 2">
            <a:extLst>
              <a:ext uri="{FF2B5EF4-FFF2-40B4-BE49-F238E27FC236}">
                <a16:creationId xmlns:a16="http://schemas.microsoft.com/office/drawing/2014/main" id="{1F415E84-2676-74E1-9CED-3107417D0DF1}"/>
              </a:ext>
            </a:extLst>
          </p:cNvPr>
          <p:cNvSpPr>
            <a:spLocks noGrp="1"/>
          </p:cNvSpPr>
          <p:nvPr>
            <p:ph idx="1"/>
          </p:nvPr>
        </p:nvSpPr>
        <p:spPr/>
        <p:txBody>
          <a:bodyPr/>
          <a:lstStyle/>
          <a:p>
            <a:pPr marL="0" indent="0">
              <a:buNone/>
            </a:pPr>
            <a:r>
              <a:rPr lang="en-GB" dirty="0"/>
              <a:t>Variables are used to store information to be referenced and manipulated in a computer program. They also provide a way of </a:t>
            </a:r>
            <a:r>
              <a:rPr lang="en-GB" dirty="0" err="1"/>
              <a:t>labeling</a:t>
            </a:r>
            <a:r>
              <a:rPr lang="en-GB" dirty="0"/>
              <a:t> data with a descriptive name, so our programs can be understood more clearly by the reader and ourselves. It is helpful to think of variables as containers that hold information. Their sole purpose is to label and store data in memory. This data can then be used throughout your program.</a:t>
            </a:r>
          </a:p>
          <a:p>
            <a:pPr marL="0" indent="0">
              <a:buNone/>
            </a:pPr>
            <a:endParaRPr lang="en-GB" i="1" dirty="0"/>
          </a:p>
          <a:p>
            <a:pPr marL="0" indent="0" algn="ctr">
              <a:buNone/>
            </a:pPr>
            <a:r>
              <a:rPr lang="en-GB" dirty="0">
                <a:solidFill>
                  <a:schemeClr val="accent1"/>
                </a:solidFill>
              </a:rPr>
              <a:t>Variables hold values</a:t>
            </a:r>
          </a:p>
          <a:p>
            <a:pPr marL="0" indent="0" algn="ctr">
              <a:buNone/>
            </a:pPr>
            <a:r>
              <a:rPr lang="en-GB" dirty="0">
                <a:solidFill>
                  <a:schemeClr val="accent1"/>
                </a:solidFill>
              </a:rPr>
              <a:t>  x </a:t>
            </a:r>
            <a:r>
              <a:rPr lang="en-GB" b="1" dirty="0">
                <a:solidFill>
                  <a:schemeClr val="tx2">
                    <a:lumMod val="50000"/>
                    <a:lumOff val="50000"/>
                  </a:schemeClr>
                </a:solidFill>
              </a:rPr>
              <a:t>=</a:t>
            </a:r>
            <a:r>
              <a:rPr lang="en-GB" dirty="0">
                <a:solidFill>
                  <a:schemeClr val="accent1"/>
                </a:solidFill>
              </a:rPr>
              <a:t> 2</a:t>
            </a:r>
          </a:p>
          <a:p>
            <a:pPr marL="0" indent="0" algn="ctr">
              <a:buNone/>
            </a:pPr>
            <a:r>
              <a:rPr lang="en-GB" dirty="0">
                <a:solidFill>
                  <a:schemeClr val="accent1"/>
                </a:solidFill>
              </a:rPr>
              <a:t>      y </a:t>
            </a:r>
            <a:r>
              <a:rPr lang="en-GB" b="1" dirty="0">
                <a:solidFill>
                  <a:schemeClr val="tx2">
                    <a:lumMod val="50000"/>
                    <a:lumOff val="50000"/>
                  </a:schemeClr>
                </a:solidFill>
              </a:rPr>
              <a:t>=</a:t>
            </a:r>
            <a:r>
              <a:rPr lang="en-GB" dirty="0">
                <a:solidFill>
                  <a:schemeClr val="accent1"/>
                </a:solidFill>
              </a:rPr>
              <a:t> x + 2</a:t>
            </a:r>
          </a:p>
          <a:p>
            <a:pPr marL="0" indent="0" algn="ctr">
              <a:buNone/>
            </a:pPr>
            <a:r>
              <a:rPr lang="en-GB" dirty="0">
                <a:solidFill>
                  <a:schemeClr val="accent1"/>
                </a:solidFill>
              </a:rPr>
              <a:t> Values are assigned using the </a:t>
            </a:r>
            <a:r>
              <a:rPr lang="en-GB" dirty="0">
                <a:solidFill>
                  <a:schemeClr val="tx2">
                    <a:lumMod val="50000"/>
                    <a:lumOff val="50000"/>
                  </a:schemeClr>
                </a:solidFill>
              </a:rPr>
              <a:t>=</a:t>
            </a:r>
            <a:r>
              <a:rPr lang="en-GB" dirty="0">
                <a:solidFill>
                  <a:schemeClr val="accent1"/>
                </a:solidFill>
              </a:rPr>
              <a:t> operator</a:t>
            </a:r>
            <a:endParaRPr lang="en-CH" dirty="0">
              <a:solidFill>
                <a:schemeClr val="accent1"/>
              </a:solidFill>
            </a:endParaRPr>
          </a:p>
          <a:p>
            <a:endParaRPr lang="es-ES" dirty="0"/>
          </a:p>
        </p:txBody>
      </p:sp>
      <p:sp>
        <p:nvSpPr>
          <p:cNvPr id="4" name="CuadroTexto 3">
            <a:extLst>
              <a:ext uri="{FF2B5EF4-FFF2-40B4-BE49-F238E27FC236}">
                <a16:creationId xmlns:a16="http://schemas.microsoft.com/office/drawing/2014/main" id="{9F59B751-B5D1-DFA0-4847-EC0A925A6703}"/>
              </a:ext>
            </a:extLst>
          </p:cNvPr>
          <p:cNvSpPr txBox="1"/>
          <p:nvPr/>
        </p:nvSpPr>
        <p:spPr>
          <a:xfrm>
            <a:off x="8430439" y="368467"/>
            <a:ext cx="1566592" cy="369332"/>
          </a:xfrm>
          <a:prstGeom prst="rect">
            <a:avLst/>
          </a:prstGeom>
          <a:solidFill>
            <a:srgbClr val="00B0F0"/>
          </a:solidFill>
        </p:spPr>
        <p:txBody>
          <a:bodyPr wrap="square" rtlCol="0">
            <a:spAutoFit/>
          </a:bodyPr>
          <a:lstStyle/>
          <a:p>
            <a:r>
              <a:rPr lang="es-ES" b="1" dirty="0"/>
              <a:t>Live </a:t>
            </a:r>
            <a:r>
              <a:rPr lang="es-ES" b="1" dirty="0" err="1"/>
              <a:t>coding</a:t>
            </a:r>
            <a:endParaRPr lang="es-ES" dirty="0"/>
          </a:p>
        </p:txBody>
      </p:sp>
      <p:sp>
        <p:nvSpPr>
          <p:cNvPr id="5" name="CuadroTexto 4">
            <a:extLst>
              <a:ext uri="{FF2B5EF4-FFF2-40B4-BE49-F238E27FC236}">
                <a16:creationId xmlns:a16="http://schemas.microsoft.com/office/drawing/2014/main" id="{0070EB30-FCA2-7BFC-7A89-2F2C2418478E}"/>
              </a:ext>
            </a:extLst>
          </p:cNvPr>
          <p:cNvSpPr txBox="1"/>
          <p:nvPr/>
        </p:nvSpPr>
        <p:spPr>
          <a:xfrm>
            <a:off x="10157547" y="3879434"/>
            <a:ext cx="1238702" cy="646331"/>
          </a:xfrm>
          <a:prstGeom prst="rect">
            <a:avLst/>
          </a:prstGeom>
          <a:solidFill>
            <a:schemeClr val="accent2"/>
          </a:solidFill>
        </p:spPr>
        <p:txBody>
          <a:bodyPr wrap="square" rtlCol="0">
            <a:spAutoFit/>
          </a:bodyPr>
          <a:lstStyle/>
          <a:p>
            <a:r>
              <a:rPr lang="es-ES" b="1" dirty="0"/>
              <a:t>Day 1 </a:t>
            </a:r>
            <a:r>
              <a:rPr lang="es-ES" b="1" dirty="0" err="1"/>
              <a:t>Activity</a:t>
            </a:r>
            <a:r>
              <a:rPr lang="es-ES" b="1" dirty="0"/>
              <a:t> 1</a:t>
            </a:r>
          </a:p>
        </p:txBody>
      </p:sp>
      <p:pic>
        <p:nvPicPr>
          <p:cNvPr id="7" name="Gráfico 6" descr="Mujer programadora contorno">
            <a:extLst>
              <a:ext uri="{FF2B5EF4-FFF2-40B4-BE49-F238E27FC236}">
                <a16:creationId xmlns:a16="http://schemas.microsoft.com/office/drawing/2014/main" id="{C160B53B-B1E0-7C83-93CB-D9A227F5C6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51826" y="4733094"/>
            <a:ext cx="914400" cy="914400"/>
          </a:xfrm>
          <a:prstGeom prst="rect">
            <a:avLst/>
          </a:prstGeom>
        </p:spPr>
      </p:pic>
    </p:spTree>
    <p:extLst>
      <p:ext uri="{BB962C8B-B14F-4D97-AF65-F5344CB8AC3E}">
        <p14:creationId xmlns:p14="http://schemas.microsoft.com/office/powerpoint/2010/main" val="2844908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0232ED-3B1C-C85E-4498-49CC806DCEE8}"/>
              </a:ext>
            </a:extLst>
          </p:cNvPr>
          <p:cNvSpPr>
            <a:spLocks noGrp="1"/>
          </p:cNvSpPr>
          <p:nvPr>
            <p:ph type="title"/>
          </p:nvPr>
        </p:nvSpPr>
        <p:spPr>
          <a:xfrm>
            <a:off x="612648" y="548640"/>
            <a:ext cx="10653578" cy="617373"/>
          </a:xfrm>
        </p:spPr>
        <p:txBody>
          <a:bodyPr>
            <a:normAutofit fontScale="90000"/>
          </a:bodyPr>
          <a:lstStyle/>
          <a:p>
            <a:r>
              <a:rPr lang="es-ES" dirty="0"/>
              <a:t>5. Python </a:t>
            </a:r>
            <a:r>
              <a:rPr lang="es-ES" dirty="0" err="1"/>
              <a:t>Basics</a:t>
            </a:r>
            <a:r>
              <a:rPr lang="es-ES" dirty="0"/>
              <a:t>: Data </a:t>
            </a:r>
            <a:r>
              <a:rPr lang="es-ES" dirty="0" err="1"/>
              <a:t>Structures</a:t>
            </a:r>
            <a:r>
              <a:rPr lang="es-ES" dirty="0"/>
              <a:t>. </a:t>
            </a:r>
            <a:br>
              <a:rPr lang="es-ES" dirty="0"/>
            </a:br>
            <a:br>
              <a:rPr lang="es-ES" dirty="0"/>
            </a:br>
            <a:endParaRPr lang="es-ES" dirty="0"/>
          </a:p>
        </p:txBody>
      </p:sp>
      <p:sp>
        <p:nvSpPr>
          <p:cNvPr id="3" name="Marcador de contenido 2">
            <a:extLst>
              <a:ext uri="{FF2B5EF4-FFF2-40B4-BE49-F238E27FC236}">
                <a16:creationId xmlns:a16="http://schemas.microsoft.com/office/drawing/2014/main" id="{199BD18C-544E-886B-2E89-C593FD74BD9E}"/>
              </a:ext>
            </a:extLst>
          </p:cNvPr>
          <p:cNvSpPr>
            <a:spLocks noGrp="1"/>
          </p:cNvSpPr>
          <p:nvPr>
            <p:ph idx="1"/>
          </p:nvPr>
        </p:nvSpPr>
        <p:spPr>
          <a:xfrm>
            <a:off x="612647" y="1515817"/>
            <a:ext cx="10653579" cy="4793543"/>
          </a:xfrm>
        </p:spPr>
        <p:txBody>
          <a:bodyPr/>
          <a:lstStyle/>
          <a:p>
            <a:pPr marL="0" indent="0">
              <a:buNone/>
            </a:pPr>
            <a:r>
              <a:rPr lang="en-GB" b="1" dirty="0"/>
              <a:t>PYTHON 0 INDEXING</a:t>
            </a:r>
          </a:p>
          <a:p>
            <a:r>
              <a:rPr lang="en-GB" dirty="0"/>
              <a:t>Python is a programming language where the first element in a data structure (for example: a list or a string) is always 0. This can get a little bit confusing: </a:t>
            </a:r>
          </a:p>
          <a:p>
            <a:endParaRPr lang="es-ES" dirty="0"/>
          </a:p>
        </p:txBody>
      </p:sp>
      <p:graphicFrame>
        <p:nvGraphicFramePr>
          <p:cNvPr id="6" name="Table 3">
            <a:extLst>
              <a:ext uri="{FF2B5EF4-FFF2-40B4-BE49-F238E27FC236}">
                <a16:creationId xmlns:a16="http://schemas.microsoft.com/office/drawing/2014/main" id="{D9DFC643-D4A2-D7B4-BCE2-A12DD78921C2}"/>
              </a:ext>
            </a:extLst>
          </p:cNvPr>
          <p:cNvGraphicFramePr>
            <a:graphicFrameLocks noGrp="1"/>
          </p:cNvGraphicFramePr>
          <p:nvPr>
            <p:extLst>
              <p:ext uri="{D42A27DB-BD31-4B8C-83A1-F6EECF244321}">
                <p14:modId xmlns:p14="http://schemas.microsoft.com/office/powerpoint/2010/main" val="1519412552"/>
              </p:ext>
            </p:extLst>
          </p:nvPr>
        </p:nvGraphicFramePr>
        <p:xfrm>
          <a:off x="1757680" y="3058160"/>
          <a:ext cx="8127999" cy="741680"/>
        </p:xfrm>
        <a:graphic>
          <a:graphicData uri="http://schemas.openxmlformats.org/drawingml/2006/table">
            <a:tbl>
              <a:tblPr firstRow="1" bandRow="1"/>
              <a:tblGrid>
                <a:gridCol w="738909">
                  <a:extLst>
                    <a:ext uri="{9D8B030D-6E8A-4147-A177-3AD203B41FA5}">
                      <a16:colId xmlns:a16="http://schemas.microsoft.com/office/drawing/2014/main" val="1484849701"/>
                    </a:ext>
                  </a:extLst>
                </a:gridCol>
                <a:gridCol w="738909">
                  <a:extLst>
                    <a:ext uri="{9D8B030D-6E8A-4147-A177-3AD203B41FA5}">
                      <a16:colId xmlns:a16="http://schemas.microsoft.com/office/drawing/2014/main" val="3115388914"/>
                    </a:ext>
                  </a:extLst>
                </a:gridCol>
                <a:gridCol w="738909">
                  <a:extLst>
                    <a:ext uri="{9D8B030D-6E8A-4147-A177-3AD203B41FA5}">
                      <a16:colId xmlns:a16="http://schemas.microsoft.com/office/drawing/2014/main" val="2458327536"/>
                    </a:ext>
                  </a:extLst>
                </a:gridCol>
                <a:gridCol w="729673">
                  <a:extLst>
                    <a:ext uri="{9D8B030D-6E8A-4147-A177-3AD203B41FA5}">
                      <a16:colId xmlns:a16="http://schemas.microsoft.com/office/drawing/2014/main" val="2620065864"/>
                    </a:ext>
                  </a:extLst>
                </a:gridCol>
                <a:gridCol w="748145">
                  <a:extLst>
                    <a:ext uri="{9D8B030D-6E8A-4147-A177-3AD203B41FA5}">
                      <a16:colId xmlns:a16="http://schemas.microsoft.com/office/drawing/2014/main" val="2942444838"/>
                    </a:ext>
                  </a:extLst>
                </a:gridCol>
                <a:gridCol w="738909">
                  <a:extLst>
                    <a:ext uri="{9D8B030D-6E8A-4147-A177-3AD203B41FA5}">
                      <a16:colId xmlns:a16="http://schemas.microsoft.com/office/drawing/2014/main" val="583887338"/>
                    </a:ext>
                  </a:extLst>
                </a:gridCol>
                <a:gridCol w="738909">
                  <a:extLst>
                    <a:ext uri="{9D8B030D-6E8A-4147-A177-3AD203B41FA5}">
                      <a16:colId xmlns:a16="http://schemas.microsoft.com/office/drawing/2014/main" val="3908514826"/>
                    </a:ext>
                  </a:extLst>
                </a:gridCol>
                <a:gridCol w="738909">
                  <a:extLst>
                    <a:ext uri="{9D8B030D-6E8A-4147-A177-3AD203B41FA5}">
                      <a16:colId xmlns:a16="http://schemas.microsoft.com/office/drawing/2014/main" val="3432961094"/>
                    </a:ext>
                  </a:extLst>
                </a:gridCol>
                <a:gridCol w="738909">
                  <a:extLst>
                    <a:ext uri="{9D8B030D-6E8A-4147-A177-3AD203B41FA5}">
                      <a16:colId xmlns:a16="http://schemas.microsoft.com/office/drawing/2014/main" val="3118897980"/>
                    </a:ext>
                  </a:extLst>
                </a:gridCol>
                <a:gridCol w="738909">
                  <a:extLst>
                    <a:ext uri="{9D8B030D-6E8A-4147-A177-3AD203B41FA5}">
                      <a16:colId xmlns:a16="http://schemas.microsoft.com/office/drawing/2014/main" val="3760491138"/>
                    </a:ext>
                  </a:extLst>
                </a:gridCol>
                <a:gridCol w="738909">
                  <a:extLst>
                    <a:ext uri="{9D8B030D-6E8A-4147-A177-3AD203B41FA5}">
                      <a16:colId xmlns:a16="http://schemas.microsoft.com/office/drawing/2014/main" val="2848928093"/>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  H</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e</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o</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w</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o</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r</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d</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extLst>
                  <a:ext uri="{0D108BD9-81ED-4DB2-BD59-A6C34878D82A}">
                    <a16:rowId xmlns:a16="http://schemas.microsoft.com/office/drawing/2014/main" val="183100304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0</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1</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2</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3</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4</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5</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6</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7</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8</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9</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10</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extLst>
                  <a:ext uri="{0D108BD9-81ED-4DB2-BD59-A6C34878D82A}">
                    <a16:rowId xmlns:a16="http://schemas.microsoft.com/office/drawing/2014/main" val="3950326969"/>
                  </a:ext>
                </a:extLst>
              </a:tr>
            </a:tbl>
          </a:graphicData>
        </a:graphic>
      </p:graphicFrame>
      <p:pic>
        <p:nvPicPr>
          <p:cNvPr id="7" name="Picture 5">
            <a:extLst>
              <a:ext uri="{FF2B5EF4-FFF2-40B4-BE49-F238E27FC236}">
                <a16:creationId xmlns:a16="http://schemas.microsoft.com/office/drawing/2014/main" id="{47949A5B-87EB-FC79-3C38-DAE8427CDD69}"/>
              </a:ext>
            </a:extLst>
          </p:cNvPr>
          <p:cNvPicPr>
            <a:picLocks noChangeAspect="1"/>
          </p:cNvPicPr>
          <p:nvPr/>
        </p:nvPicPr>
        <p:blipFill>
          <a:blip r:embed="rId2"/>
          <a:stretch>
            <a:fillRect/>
          </a:stretch>
        </p:blipFill>
        <p:spPr>
          <a:xfrm>
            <a:off x="1015999" y="4427774"/>
            <a:ext cx="10281753" cy="1881586"/>
          </a:xfrm>
          <a:prstGeom prst="rect">
            <a:avLst/>
          </a:prstGeom>
        </p:spPr>
      </p:pic>
    </p:spTree>
    <p:extLst>
      <p:ext uri="{BB962C8B-B14F-4D97-AF65-F5344CB8AC3E}">
        <p14:creationId xmlns:p14="http://schemas.microsoft.com/office/powerpoint/2010/main" val="2504382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E5145B7-A4C8-665D-E437-764FD114BFFC}"/>
              </a:ext>
            </a:extLst>
          </p:cNvPr>
          <p:cNvSpPr>
            <a:spLocks noGrp="1"/>
          </p:cNvSpPr>
          <p:nvPr>
            <p:ph idx="1"/>
          </p:nvPr>
        </p:nvSpPr>
        <p:spPr/>
        <p:txBody>
          <a:bodyPr/>
          <a:lstStyle/>
          <a:p>
            <a:pPr marL="0" indent="0">
              <a:buNone/>
            </a:pPr>
            <a:r>
              <a:rPr lang="en-GB" dirty="0"/>
              <a:t>Moreover, to select the last element in a list, we always need to write one extra number. Very confusing!</a:t>
            </a:r>
          </a:p>
          <a:p>
            <a:endParaRPr lang="es-ES" dirty="0"/>
          </a:p>
        </p:txBody>
      </p:sp>
      <p:pic>
        <p:nvPicPr>
          <p:cNvPr id="4" name="Picture 4">
            <a:extLst>
              <a:ext uri="{FF2B5EF4-FFF2-40B4-BE49-F238E27FC236}">
                <a16:creationId xmlns:a16="http://schemas.microsoft.com/office/drawing/2014/main" id="{5F5BEFAC-A218-618B-E3AF-1BE4E5D7682A}"/>
              </a:ext>
            </a:extLst>
          </p:cNvPr>
          <p:cNvPicPr>
            <a:picLocks noChangeAspect="1"/>
          </p:cNvPicPr>
          <p:nvPr/>
        </p:nvPicPr>
        <p:blipFill>
          <a:blip r:embed="rId2"/>
          <a:stretch>
            <a:fillRect/>
          </a:stretch>
        </p:blipFill>
        <p:spPr>
          <a:xfrm>
            <a:off x="625846" y="2679648"/>
            <a:ext cx="11429736" cy="2237792"/>
          </a:xfrm>
          <a:prstGeom prst="rect">
            <a:avLst/>
          </a:prstGeom>
        </p:spPr>
      </p:pic>
      <p:sp>
        <p:nvSpPr>
          <p:cNvPr id="5" name="CuadroTexto 4">
            <a:extLst>
              <a:ext uri="{FF2B5EF4-FFF2-40B4-BE49-F238E27FC236}">
                <a16:creationId xmlns:a16="http://schemas.microsoft.com/office/drawing/2014/main" id="{F60E0F93-3B79-57C9-D6A5-79DF67B0858F}"/>
              </a:ext>
            </a:extLst>
          </p:cNvPr>
          <p:cNvSpPr txBox="1"/>
          <p:nvPr/>
        </p:nvSpPr>
        <p:spPr>
          <a:xfrm>
            <a:off x="8274571" y="584616"/>
            <a:ext cx="1489258" cy="369332"/>
          </a:xfrm>
          <a:prstGeom prst="rect">
            <a:avLst/>
          </a:prstGeom>
          <a:solidFill>
            <a:srgbClr val="00B0F0"/>
          </a:solidFill>
        </p:spPr>
        <p:txBody>
          <a:bodyPr wrap="square" rtlCol="0">
            <a:spAutoFit/>
          </a:bodyPr>
          <a:lstStyle/>
          <a:p>
            <a:r>
              <a:rPr lang="es-ES" b="1" dirty="0"/>
              <a:t>Live</a:t>
            </a:r>
            <a:r>
              <a:rPr lang="es-ES" dirty="0"/>
              <a:t> </a:t>
            </a:r>
            <a:r>
              <a:rPr lang="es-ES" b="1" dirty="0" err="1"/>
              <a:t>coding</a:t>
            </a:r>
            <a:endParaRPr lang="es-ES" b="1" dirty="0"/>
          </a:p>
        </p:txBody>
      </p:sp>
    </p:spTree>
    <p:extLst>
      <p:ext uri="{BB962C8B-B14F-4D97-AF65-F5344CB8AC3E}">
        <p14:creationId xmlns:p14="http://schemas.microsoft.com/office/powerpoint/2010/main" val="69010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CF0A4F78-6B39-F963-94FB-DCD3FEFD2259}"/>
              </a:ext>
            </a:extLst>
          </p:cNvPr>
          <p:cNvSpPr>
            <a:spLocks noGrp="1"/>
          </p:cNvSpPr>
          <p:nvPr>
            <p:ph type="title"/>
          </p:nvPr>
        </p:nvSpPr>
        <p:spPr>
          <a:xfrm>
            <a:off x="614679" y="548639"/>
            <a:ext cx="3977640" cy="5719640"/>
          </a:xfrm>
        </p:spPr>
        <p:txBody>
          <a:bodyPr anchor="t">
            <a:normAutofit/>
          </a:bodyPr>
          <a:lstStyle/>
          <a:p>
            <a:r>
              <a:rPr lang="es-ES" dirty="0" err="1"/>
              <a:t>Course</a:t>
            </a:r>
            <a:r>
              <a:rPr lang="es-ES" dirty="0"/>
              <a:t> Content</a:t>
            </a:r>
          </a:p>
        </p:txBody>
      </p:sp>
      <p:sp>
        <p:nvSpPr>
          <p:cNvPr id="3" name="Marcador de contenido 2">
            <a:extLst>
              <a:ext uri="{FF2B5EF4-FFF2-40B4-BE49-F238E27FC236}">
                <a16:creationId xmlns:a16="http://schemas.microsoft.com/office/drawing/2014/main" id="{4E5B86D1-DC10-1DC5-0120-EAEE0EAEAE33}"/>
              </a:ext>
            </a:extLst>
          </p:cNvPr>
          <p:cNvSpPr>
            <a:spLocks noGrp="1"/>
          </p:cNvSpPr>
          <p:nvPr>
            <p:ph idx="1"/>
          </p:nvPr>
        </p:nvSpPr>
        <p:spPr>
          <a:xfrm>
            <a:off x="5387542" y="548639"/>
            <a:ext cx="6189780" cy="5861304"/>
          </a:xfrm>
        </p:spPr>
        <p:txBody>
          <a:bodyPr anchor="t">
            <a:normAutofit lnSpcReduction="10000"/>
          </a:bodyPr>
          <a:lstStyle/>
          <a:p>
            <a:r>
              <a:rPr lang="es-ES" b="1" dirty="0"/>
              <a:t>General </a:t>
            </a:r>
            <a:r>
              <a:rPr lang="es-ES" b="1" dirty="0" err="1"/>
              <a:t>Introduction</a:t>
            </a:r>
            <a:endParaRPr lang="es-ES" b="1" dirty="0"/>
          </a:p>
          <a:p>
            <a:r>
              <a:rPr lang="es-ES" b="1" dirty="0" err="1"/>
              <a:t>Course</a:t>
            </a:r>
            <a:r>
              <a:rPr lang="es-ES" b="1" dirty="0"/>
              <a:t> </a:t>
            </a:r>
            <a:r>
              <a:rPr lang="es-ES" b="1" dirty="0" err="1"/>
              <a:t>Introduction</a:t>
            </a:r>
            <a:r>
              <a:rPr lang="es-ES" dirty="0"/>
              <a:t>: </a:t>
            </a:r>
            <a:r>
              <a:rPr lang="es-ES" dirty="0" err="1"/>
              <a:t>Learning</a:t>
            </a:r>
            <a:r>
              <a:rPr lang="es-ES" dirty="0"/>
              <a:t> Data </a:t>
            </a:r>
            <a:r>
              <a:rPr lang="es-ES" dirty="0" err="1"/>
              <a:t>Analytics</a:t>
            </a:r>
            <a:r>
              <a:rPr lang="es-ES" dirty="0"/>
              <a:t> </a:t>
            </a:r>
            <a:r>
              <a:rPr lang="es-ES" dirty="0" err="1"/>
              <a:t>with</a:t>
            </a:r>
            <a:r>
              <a:rPr lang="es-ES" dirty="0"/>
              <a:t> Digital </a:t>
            </a:r>
            <a:r>
              <a:rPr lang="es-ES" dirty="0" err="1"/>
              <a:t>Humanities</a:t>
            </a:r>
            <a:r>
              <a:rPr lang="es-ES" dirty="0"/>
              <a:t> </a:t>
            </a:r>
            <a:r>
              <a:rPr lang="es-ES" dirty="0" err="1"/>
              <a:t>Metadata</a:t>
            </a:r>
            <a:r>
              <a:rPr lang="es-ES" dirty="0"/>
              <a:t>!</a:t>
            </a:r>
          </a:p>
          <a:p>
            <a:r>
              <a:rPr lang="es-ES" b="1" dirty="0" err="1"/>
              <a:t>Introduction</a:t>
            </a:r>
            <a:r>
              <a:rPr lang="es-ES" b="1" dirty="0"/>
              <a:t> </a:t>
            </a:r>
            <a:r>
              <a:rPr lang="es-ES" b="1" dirty="0" err="1"/>
              <a:t>to</a:t>
            </a:r>
            <a:r>
              <a:rPr lang="es-ES" b="1" dirty="0"/>
              <a:t> </a:t>
            </a:r>
            <a:r>
              <a:rPr lang="es-ES" b="1" dirty="0" err="1"/>
              <a:t>Programming</a:t>
            </a:r>
            <a:r>
              <a:rPr lang="es-ES" dirty="0"/>
              <a:t>: Python </a:t>
            </a:r>
            <a:r>
              <a:rPr lang="es-ES" dirty="0" err="1"/>
              <a:t>Programming</a:t>
            </a:r>
            <a:r>
              <a:rPr lang="es-ES" dirty="0"/>
              <a:t> </a:t>
            </a:r>
            <a:r>
              <a:rPr lang="es-ES" dirty="0" err="1"/>
              <a:t>Language</a:t>
            </a:r>
            <a:endParaRPr lang="es-ES" dirty="0"/>
          </a:p>
          <a:p>
            <a:r>
              <a:rPr lang="es-ES" b="1" dirty="0" err="1"/>
              <a:t>Introduction</a:t>
            </a:r>
            <a:r>
              <a:rPr lang="es-ES" b="1" dirty="0"/>
              <a:t> </a:t>
            </a:r>
            <a:r>
              <a:rPr lang="es-ES" b="1" dirty="0" err="1"/>
              <a:t>to</a:t>
            </a:r>
            <a:r>
              <a:rPr lang="es-ES" b="1" dirty="0"/>
              <a:t> </a:t>
            </a:r>
            <a:r>
              <a:rPr lang="es-ES" b="1" dirty="0" err="1"/>
              <a:t>Jupyter</a:t>
            </a:r>
            <a:r>
              <a:rPr lang="es-ES" b="1" dirty="0"/>
              <a:t> Notebooks</a:t>
            </a:r>
          </a:p>
          <a:p>
            <a:r>
              <a:rPr lang="es-ES" b="1" dirty="0"/>
              <a:t>Python </a:t>
            </a:r>
            <a:r>
              <a:rPr lang="es-ES" b="1" dirty="0" err="1"/>
              <a:t>Basics</a:t>
            </a:r>
            <a:r>
              <a:rPr lang="es-ES" b="1" dirty="0"/>
              <a:t>:</a:t>
            </a:r>
          </a:p>
          <a:p>
            <a:pPr lvl="3">
              <a:buFont typeface="Wingdings" panose="05000000000000000000" pitchFamily="2" charset="2"/>
              <a:buChar char="v"/>
            </a:pPr>
            <a:r>
              <a:rPr lang="es-ES" dirty="0"/>
              <a:t>Data </a:t>
            </a:r>
            <a:r>
              <a:rPr lang="es-ES" dirty="0" err="1"/>
              <a:t>types</a:t>
            </a:r>
            <a:r>
              <a:rPr lang="es-ES" dirty="0"/>
              <a:t>: </a:t>
            </a:r>
            <a:r>
              <a:rPr lang="es-ES" dirty="0" err="1"/>
              <a:t>string</a:t>
            </a:r>
            <a:r>
              <a:rPr lang="es-ES" dirty="0"/>
              <a:t>, </a:t>
            </a:r>
            <a:r>
              <a:rPr lang="es-ES" dirty="0" err="1"/>
              <a:t>integer</a:t>
            </a:r>
            <a:r>
              <a:rPr lang="es-ES" dirty="0"/>
              <a:t>, </a:t>
            </a:r>
            <a:r>
              <a:rPr lang="es-ES" dirty="0" err="1"/>
              <a:t>float</a:t>
            </a:r>
            <a:r>
              <a:rPr lang="es-ES" dirty="0"/>
              <a:t>, </a:t>
            </a:r>
            <a:r>
              <a:rPr lang="es-ES" dirty="0" err="1"/>
              <a:t>boolean</a:t>
            </a:r>
            <a:r>
              <a:rPr lang="es-ES" dirty="0"/>
              <a:t>, </a:t>
            </a:r>
            <a:r>
              <a:rPr lang="es-ES" dirty="0" err="1"/>
              <a:t>null</a:t>
            </a:r>
            <a:r>
              <a:rPr lang="es-ES" dirty="0"/>
              <a:t>.</a:t>
            </a:r>
          </a:p>
          <a:p>
            <a:pPr lvl="3">
              <a:buFont typeface="Wingdings" panose="05000000000000000000" pitchFamily="2" charset="2"/>
              <a:buChar char="v"/>
            </a:pPr>
            <a:r>
              <a:rPr lang="es-ES" dirty="0"/>
              <a:t>Variables</a:t>
            </a:r>
          </a:p>
          <a:p>
            <a:pPr lvl="3">
              <a:buFont typeface="Wingdings" panose="05000000000000000000" pitchFamily="2" charset="2"/>
              <a:buChar char="v"/>
            </a:pPr>
            <a:r>
              <a:rPr lang="es-ES" dirty="0"/>
              <a:t>Data </a:t>
            </a:r>
            <a:r>
              <a:rPr lang="es-ES" dirty="0" err="1"/>
              <a:t>Structures</a:t>
            </a:r>
            <a:r>
              <a:rPr lang="es-ES" dirty="0"/>
              <a:t>: </a:t>
            </a:r>
            <a:r>
              <a:rPr lang="es-ES" dirty="0" err="1"/>
              <a:t>list</a:t>
            </a:r>
            <a:r>
              <a:rPr lang="es-ES" dirty="0"/>
              <a:t>, </a:t>
            </a:r>
            <a:r>
              <a:rPr lang="es-ES" dirty="0" err="1"/>
              <a:t>tuple</a:t>
            </a:r>
            <a:r>
              <a:rPr lang="es-ES" dirty="0"/>
              <a:t>, </a:t>
            </a:r>
            <a:r>
              <a:rPr lang="es-ES" dirty="0" err="1"/>
              <a:t>dictionaries</a:t>
            </a:r>
            <a:r>
              <a:rPr lang="es-ES" dirty="0"/>
              <a:t>.</a:t>
            </a:r>
          </a:p>
          <a:p>
            <a:pPr lvl="3">
              <a:buFont typeface="Wingdings" panose="05000000000000000000" pitchFamily="2" charset="2"/>
              <a:buChar char="v"/>
            </a:pPr>
            <a:r>
              <a:rPr lang="es-ES" dirty="0" err="1"/>
              <a:t>Functions</a:t>
            </a:r>
            <a:r>
              <a:rPr lang="es-ES" dirty="0"/>
              <a:t> and (</a:t>
            </a:r>
            <a:r>
              <a:rPr lang="es-ES" dirty="0" err="1"/>
              <a:t>list</a:t>
            </a:r>
            <a:r>
              <a:rPr lang="es-ES" dirty="0"/>
              <a:t>) </a:t>
            </a:r>
            <a:r>
              <a:rPr lang="es-ES" dirty="0" err="1"/>
              <a:t>Methods</a:t>
            </a:r>
            <a:r>
              <a:rPr lang="es-ES" dirty="0"/>
              <a:t>.</a:t>
            </a:r>
          </a:p>
          <a:p>
            <a:r>
              <a:rPr lang="es-ES" b="1" dirty="0"/>
              <a:t>Python </a:t>
            </a:r>
            <a:r>
              <a:rPr lang="es-ES" b="1" dirty="0" err="1"/>
              <a:t>Libraries</a:t>
            </a:r>
            <a:endParaRPr lang="es-ES" b="1" dirty="0"/>
          </a:p>
          <a:p>
            <a:pPr lvl="3">
              <a:buFont typeface="Wingdings" panose="05000000000000000000" pitchFamily="2" charset="2"/>
              <a:buChar char="v"/>
            </a:pPr>
            <a:r>
              <a:rPr lang="es-ES" b="1" dirty="0" err="1">
                <a:solidFill>
                  <a:srgbClr val="0070C0"/>
                </a:solidFill>
              </a:rPr>
              <a:t>Numpy</a:t>
            </a:r>
            <a:endParaRPr lang="es-ES" b="1" dirty="0">
              <a:solidFill>
                <a:srgbClr val="0070C0"/>
              </a:solidFill>
            </a:endParaRPr>
          </a:p>
          <a:p>
            <a:pPr lvl="3">
              <a:buFont typeface="Wingdings" panose="05000000000000000000" pitchFamily="2" charset="2"/>
              <a:buChar char="v"/>
            </a:pPr>
            <a:r>
              <a:rPr lang="es-ES" b="1" dirty="0">
                <a:solidFill>
                  <a:srgbClr val="0070C0"/>
                </a:solidFill>
              </a:rPr>
              <a:t>Pandas</a:t>
            </a:r>
          </a:p>
          <a:p>
            <a:pPr lvl="3">
              <a:buFont typeface="Wingdings" panose="05000000000000000000" pitchFamily="2" charset="2"/>
              <a:buChar char="v"/>
            </a:pPr>
            <a:r>
              <a:rPr lang="es-ES" b="1" dirty="0" err="1">
                <a:solidFill>
                  <a:srgbClr val="0070C0"/>
                </a:solidFill>
              </a:rPr>
              <a:t>Seaborn</a:t>
            </a:r>
            <a:endParaRPr lang="es-ES" b="1" dirty="0">
              <a:solidFill>
                <a:srgbClr val="0070C0"/>
              </a:solidFill>
            </a:endParaRPr>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3288962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17B1B8-7B5B-ADC8-45C8-D9B5D99827C3}"/>
              </a:ext>
            </a:extLst>
          </p:cNvPr>
          <p:cNvSpPr>
            <a:spLocks noGrp="1"/>
          </p:cNvSpPr>
          <p:nvPr>
            <p:ph type="title"/>
          </p:nvPr>
        </p:nvSpPr>
        <p:spPr/>
        <p:txBody>
          <a:bodyPr/>
          <a:lstStyle/>
          <a:p>
            <a:r>
              <a:rPr lang="es-ES" dirty="0"/>
              <a:t>5. Python </a:t>
            </a:r>
            <a:r>
              <a:rPr lang="es-ES" dirty="0" err="1"/>
              <a:t>Basics</a:t>
            </a:r>
            <a:r>
              <a:rPr lang="es-ES" dirty="0"/>
              <a:t>. Data </a:t>
            </a:r>
            <a:r>
              <a:rPr lang="es-ES" dirty="0" err="1"/>
              <a:t>Structures</a:t>
            </a:r>
            <a:r>
              <a:rPr lang="es-ES" dirty="0"/>
              <a:t>. </a:t>
            </a:r>
            <a:r>
              <a:rPr lang="es-ES" dirty="0" err="1">
                <a:solidFill>
                  <a:srgbClr val="0070C0"/>
                </a:solidFill>
              </a:rPr>
              <a:t>Lists</a:t>
            </a:r>
            <a:r>
              <a:rPr lang="es-ES" dirty="0">
                <a:solidFill>
                  <a:srgbClr val="0070C0"/>
                </a:solidFill>
              </a:rPr>
              <a:t>[]</a:t>
            </a:r>
          </a:p>
        </p:txBody>
      </p:sp>
      <p:sp>
        <p:nvSpPr>
          <p:cNvPr id="3" name="Marcador de contenido 2">
            <a:extLst>
              <a:ext uri="{FF2B5EF4-FFF2-40B4-BE49-F238E27FC236}">
                <a16:creationId xmlns:a16="http://schemas.microsoft.com/office/drawing/2014/main" id="{390ED333-D020-11B4-5342-34B2650DACF5}"/>
              </a:ext>
            </a:extLst>
          </p:cNvPr>
          <p:cNvSpPr>
            <a:spLocks noGrp="1"/>
          </p:cNvSpPr>
          <p:nvPr>
            <p:ph idx="1"/>
          </p:nvPr>
        </p:nvSpPr>
        <p:spPr/>
        <p:txBody>
          <a:bodyPr>
            <a:normAutofit/>
          </a:bodyPr>
          <a:lstStyle/>
          <a:p>
            <a:r>
              <a:rPr lang="en-GB" dirty="0"/>
              <a:t>Lists are a data structure and are used in most programming languages (arrays)</a:t>
            </a:r>
          </a:p>
          <a:p>
            <a:r>
              <a:rPr lang="en-GB" dirty="0"/>
              <a:t>Lists are a set of values</a:t>
            </a:r>
          </a:p>
          <a:p>
            <a:r>
              <a:rPr lang="en-GB" dirty="0"/>
              <a:t>The easiest way to create them is using []</a:t>
            </a:r>
          </a:p>
          <a:p>
            <a:pPr marL="0" indent="0">
              <a:buNone/>
            </a:pPr>
            <a:endParaRPr lang="es-ES" dirty="0"/>
          </a:p>
          <a:p>
            <a:pPr marL="0" indent="0">
              <a:buNone/>
            </a:pPr>
            <a:r>
              <a:rPr lang="es-ES" dirty="0" err="1"/>
              <a:t>Initialization</a:t>
            </a:r>
            <a:r>
              <a:rPr lang="es-ES" dirty="0"/>
              <a:t> </a:t>
            </a:r>
            <a:r>
              <a:rPr lang="es-ES" dirty="0" err="1"/>
              <a:t>of</a:t>
            </a:r>
            <a:r>
              <a:rPr lang="es-ES" dirty="0"/>
              <a:t> a </a:t>
            </a:r>
            <a:r>
              <a:rPr lang="es-ES" dirty="0" err="1"/>
              <a:t>list</a:t>
            </a:r>
            <a:r>
              <a:rPr lang="es-ES" dirty="0"/>
              <a:t> (a </a:t>
            </a:r>
            <a:r>
              <a:rPr lang="es-ES" dirty="0" err="1"/>
              <a:t>list</a:t>
            </a:r>
            <a:r>
              <a:rPr lang="es-ES" dirty="0"/>
              <a:t> can </a:t>
            </a:r>
            <a:r>
              <a:rPr lang="es-ES" dirty="0" err="1"/>
              <a:t>contain</a:t>
            </a:r>
            <a:r>
              <a:rPr lang="es-ES" dirty="0"/>
              <a:t> </a:t>
            </a:r>
            <a:r>
              <a:rPr lang="es-ES" dirty="0" err="1"/>
              <a:t>different</a:t>
            </a:r>
            <a:r>
              <a:rPr lang="es-ES" dirty="0"/>
              <a:t> data </a:t>
            </a:r>
            <a:r>
              <a:rPr lang="es-ES" dirty="0" err="1"/>
              <a:t>types</a:t>
            </a:r>
            <a:r>
              <a:rPr lang="es-ES" dirty="0"/>
              <a:t>!)</a:t>
            </a:r>
          </a:p>
          <a:p>
            <a:endParaRPr lang="es-ES" dirty="0"/>
          </a:p>
          <a:p>
            <a:endParaRPr lang="es-ES" dirty="0"/>
          </a:p>
        </p:txBody>
      </p:sp>
      <p:pic>
        <p:nvPicPr>
          <p:cNvPr id="7" name="Imagen 6">
            <a:extLst>
              <a:ext uri="{FF2B5EF4-FFF2-40B4-BE49-F238E27FC236}">
                <a16:creationId xmlns:a16="http://schemas.microsoft.com/office/drawing/2014/main" id="{72380DA9-5883-E50C-053F-93331CF4B3A1}"/>
              </a:ext>
            </a:extLst>
          </p:cNvPr>
          <p:cNvPicPr>
            <a:picLocks noChangeAspect="1"/>
          </p:cNvPicPr>
          <p:nvPr/>
        </p:nvPicPr>
        <p:blipFill>
          <a:blip r:embed="rId2"/>
          <a:stretch>
            <a:fillRect/>
          </a:stretch>
        </p:blipFill>
        <p:spPr>
          <a:xfrm>
            <a:off x="1129224" y="4537730"/>
            <a:ext cx="8323733" cy="1458335"/>
          </a:xfrm>
          <a:prstGeom prst="rect">
            <a:avLst/>
          </a:prstGeom>
        </p:spPr>
      </p:pic>
      <p:pic>
        <p:nvPicPr>
          <p:cNvPr id="8" name="Imagen 7">
            <a:extLst>
              <a:ext uri="{FF2B5EF4-FFF2-40B4-BE49-F238E27FC236}">
                <a16:creationId xmlns:a16="http://schemas.microsoft.com/office/drawing/2014/main" id="{F7906E92-F69E-FBBD-A307-CEAE5C587307}"/>
              </a:ext>
            </a:extLst>
          </p:cNvPr>
          <p:cNvPicPr>
            <a:picLocks noChangeAspect="1"/>
          </p:cNvPicPr>
          <p:nvPr/>
        </p:nvPicPr>
        <p:blipFill>
          <a:blip r:embed="rId3"/>
          <a:stretch>
            <a:fillRect/>
          </a:stretch>
        </p:blipFill>
        <p:spPr>
          <a:xfrm>
            <a:off x="9584793" y="3119081"/>
            <a:ext cx="1566808" cy="499915"/>
          </a:xfrm>
          <a:prstGeom prst="rect">
            <a:avLst/>
          </a:prstGeom>
        </p:spPr>
      </p:pic>
    </p:spTree>
    <p:extLst>
      <p:ext uri="{BB962C8B-B14F-4D97-AF65-F5344CB8AC3E}">
        <p14:creationId xmlns:p14="http://schemas.microsoft.com/office/powerpoint/2010/main" val="284768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32FD9C-ACA2-CF82-4589-AB4D9738150F}"/>
              </a:ext>
            </a:extLst>
          </p:cNvPr>
          <p:cNvSpPr>
            <a:spLocks noGrp="1"/>
          </p:cNvSpPr>
          <p:nvPr>
            <p:ph idx="1"/>
          </p:nvPr>
        </p:nvSpPr>
        <p:spPr>
          <a:xfrm>
            <a:off x="612647" y="419725"/>
            <a:ext cx="10653579" cy="5889635"/>
          </a:xfrm>
        </p:spPr>
        <p:txBody>
          <a:bodyPr/>
          <a:lstStyle/>
          <a:p>
            <a:r>
              <a:rPr lang="es-ES" dirty="0" err="1"/>
              <a:t>Accesing</a:t>
            </a:r>
            <a:r>
              <a:rPr lang="es-ES" dirty="0"/>
              <a:t> </a:t>
            </a:r>
            <a:r>
              <a:rPr lang="es-ES" dirty="0" err="1"/>
              <a:t>elements</a:t>
            </a:r>
            <a:endParaRPr lang="es-ES" dirty="0"/>
          </a:p>
          <a:p>
            <a:endParaRPr lang="es-ES" dirty="0"/>
          </a:p>
          <a:p>
            <a:endParaRPr lang="es-ES" dirty="0"/>
          </a:p>
          <a:p>
            <a:endParaRPr lang="es-ES" dirty="0"/>
          </a:p>
          <a:p>
            <a:r>
              <a:rPr lang="es-ES" dirty="0" err="1"/>
              <a:t>Changing</a:t>
            </a:r>
            <a:r>
              <a:rPr lang="es-ES" dirty="0"/>
              <a:t> </a:t>
            </a:r>
            <a:r>
              <a:rPr lang="es-ES" dirty="0" err="1"/>
              <a:t>values</a:t>
            </a:r>
            <a:endParaRPr lang="es-ES" dirty="0"/>
          </a:p>
          <a:p>
            <a:endParaRPr lang="es-ES" dirty="0"/>
          </a:p>
          <a:p>
            <a:endParaRPr lang="es-ES" dirty="0"/>
          </a:p>
          <a:p>
            <a:endParaRPr lang="es-ES" dirty="0"/>
          </a:p>
          <a:p>
            <a:r>
              <a:rPr lang="es-ES" dirty="0" err="1"/>
              <a:t>Slicing</a:t>
            </a:r>
            <a:endParaRPr lang="es-ES" dirty="0"/>
          </a:p>
          <a:p>
            <a:endParaRPr lang="es-ES" dirty="0"/>
          </a:p>
        </p:txBody>
      </p:sp>
      <p:pic>
        <p:nvPicPr>
          <p:cNvPr id="11" name="Imagen 10">
            <a:extLst>
              <a:ext uri="{FF2B5EF4-FFF2-40B4-BE49-F238E27FC236}">
                <a16:creationId xmlns:a16="http://schemas.microsoft.com/office/drawing/2014/main" id="{204900A0-A9D4-1435-77BC-0DB9198371CA}"/>
              </a:ext>
            </a:extLst>
          </p:cNvPr>
          <p:cNvPicPr>
            <a:picLocks noChangeAspect="1"/>
          </p:cNvPicPr>
          <p:nvPr/>
        </p:nvPicPr>
        <p:blipFill>
          <a:blip r:embed="rId2"/>
          <a:stretch>
            <a:fillRect/>
          </a:stretch>
        </p:blipFill>
        <p:spPr>
          <a:xfrm>
            <a:off x="727929" y="1005312"/>
            <a:ext cx="9720216" cy="1403181"/>
          </a:xfrm>
          <a:prstGeom prst="rect">
            <a:avLst/>
          </a:prstGeom>
        </p:spPr>
      </p:pic>
      <p:pic>
        <p:nvPicPr>
          <p:cNvPr id="15" name="Imagen 14">
            <a:extLst>
              <a:ext uri="{FF2B5EF4-FFF2-40B4-BE49-F238E27FC236}">
                <a16:creationId xmlns:a16="http://schemas.microsoft.com/office/drawing/2014/main" id="{80E96198-BCF7-6FD4-9355-AD1D88FA91C7}"/>
              </a:ext>
            </a:extLst>
          </p:cNvPr>
          <p:cNvPicPr>
            <a:picLocks noChangeAspect="1"/>
          </p:cNvPicPr>
          <p:nvPr/>
        </p:nvPicPr>
        <p:blipFill>
          <a:blip r:embed="rId3"/>
          <a:stretch>
            <a:fillRect/>
          </a:stretch>
        </p:blipFill>
        <p:spPr>
          <a:xfrm>
            <a:off x="727929" y="2994080"/>
            <a:ext cx="9720216" cy="1079072"/>
          </a:xfrm>
          <a:prstGeom prst="rect">
            <a:avLst/>
          </a:prstGeom>
        </p:spPr>
      </p:pic>
      <p:pic>
        <p:nvPicPr>
          <p:cNvPr id="17" name="Imagen 16">
            <a:extLst>
              <a:ext uri="{FF2B5EF4-FFF2-40B4-BE49-F238E27FC236}">
                <a16:creationId xmlns:a16="http://schemas.microsoft.com/office/drawing/2014/main" id="{8C3F11A4-4FBA-3C6C-3436-7B60364E1236}"/>
              </a:ext>
            </a:extLst>
          </p:cNvPr>
          <p:cNvPicPr>
            <a:picLocks noChangeAspect="1"/>
          </p:cNvPicPr>
          <p:nvPr/>
        </p:nvPicPr>
        <p:blipFill>
          <a:blip r:embed="rId4"/>
          <a:stretch>
            <a:fillRect/>
          </a:stretch>
        </p:blipFill>
        <p:spPr>
          <a:xfrm>
            <a:off x="727929" y="4931686"/>
            <a:ext cx="9555323" cy="1318265"/>
          </a:xfrm>
          <a:prstGeom prst="rect">
            <a:avLst/>
          </a:prstGeom>
        </p:spPr>
      </p:pic>
      <p:pic>
        <p:nvPicPr>
          <p:cNvPr id="18" name="Imagen 17">
            <a:extLst>
              <a:ext uri="{FF2B5EF4-FFF2-40B4-BE49-F238E27FC236}">
                <a16:creationId xmlns:a16="http://schemas.microsoft.com/office/drawing/2014/main" id="{FBEA46D2-20D1-C416-09F4-49020C0B668E}"/>
              </a:ext>
            </a:extLst>
          </p:cNvPr>
          <p:cNvPicPr>
            <a:picLocks noChangeAspect="1"/>
          </p:cNvPicPr>
          <p:nvPr/>
        </p:nvPicPr>
        <p:blipFill>
          <a:blip r:embed="rId5"/>
          <a:stretch>
            <a:fillRect/>
          </a:stretch>
        </p:blipFill>
        <p:spPr>
          <a:xfrm>
            <a:off x="10229370" y="326088"/>
            <a:ext cx="1566808" cy="499915"/>
          </a:xfrm>
          <a:prstGeom prst="rect">
            <a:avLst/>
          </a:prstGeom>
        </p:spPr>
      </p:pic>
    </p:spTree>
    <p:extLst>
      <p:ext uri="{BB962C8B-B14F-4D97-AF65-F5344CB8AC3E}">
        <p14:creationId xmlns:p14="http://schemas.microsoft.com/office/powerpoint/2010/main" val="1338087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F1A450-F98E-E8EC-9972-6832826E802F}"/>
              </a:ext>
            </a:extLst>
          </p:cNvPr>
          <p:cNvSpPr>
            <a:spLocks noGrp="1"/>
          </p:cNvSpPr>
          <p:nvPr>
            <p:ph idx="1"/>
          </p:nvPr>
        </p:nvSpPr>
        <p:spPr>
          <a:xfrm>
            <a:off x="612647" y="427220"/>
            <a:ext cx="10653579" cy="5882140"/>
          </a:xfrm>
        </p:spPr>
        <p:txBody>
          <a:bodyPr/>
          <a:lstStyle/>
          <a:p>
            <a:r>
              <a:rPr lang="es-ES" dirty="0" err="1"/>
              <a:t>Removing</a:t>
            </a:r>
            <a:r>
              <a:rPr lang="es-ES" dirty="0"/>
              <a:t> </a:t>
            </a:r>
            <a:r>
              <a:rPr lang="es-ES" dirty="0" err="1"/>
              <a:t>Elements</a:t>
            </a:r>
            <a:endParaRPr lang="es-ES" dirty="0"/>
          </a:p>
          <a:p>
            <a:endParaRPr lang="es-ES" dirty="0"/>
          </a:p>
          <a:p>
            <a:endParaRPr lang="es-ES" dirty="0"/>
          </a:p>
          <a:p>
            <a:endParaRPr lang="es-ES" dirty="0"/>
          </a:p>
          <a:p>
            <a:r>
              <a:rPr lang="es-ES" dirty="0" err="1"/>
              <a:t>Iterating</a:t>
            </a:r>
            <a:r>
              <a:rPr lang="es-ES" dirty="0"/>
              <a:t> </a:t>
            </a:r>
            <a:r>
              <a:rPr lang="es-ES" dirty="0" err="1"/>
              <a:t>over</a:t>
            </a:r>
            <a:r>
              <a:rPr lang="es-ES" dirty="0"/>
              <a:t> a </a:t>
            </a:r>
            <a:r>
              <a:rPr lang="es-ES" dirty="0" err="1"/>
              <a:t>list</a:t>
            </a:r>
            <a:r>
              <a:rPr lang="es-ES" dirty="0"/>
              <a:t> </a:t>
            </a:r>
            <a:r>
              <a:rPr lang="es-ES" dirty="0" err="1"/>
              <a:t>elements</a:t>
            </a:r>
            <a:endParaRPr lang="es-ES" dirty="0"/>
          </a:p>
          <a:p>
            <a:endParaRPr lang="es-ES" dirty="0"/>
          </a:p>
          <a:p>
            <a:endParaRPr lang="es-ES" dirty="0"/>
          </a:p>
          <a:p>
            <a:endParaRPr lang="es-ES" dirty="0"/>
          </a:p>
          <a:p>
            <a:pPr marL="0" indent="0">
              <a:buNone/>
            </a:pPr>
            <a:endParaRPr lang="es-ES" dirty="0"/>
          </a:p>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list</a:t>
            </a:r>
            <a:endParaRPr lang="es-ES" dirty="0"/>
          </a:p>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list</a:t>
            </a:r>
            <a:endParaRPr lang="es-ES" dirty="0"/>
          </a:p>
          <a:p>
            <a:endParaRPr lang="es-ES" dirty="0"/>
          </a:p>
        </p:txBody>
      </p:sp>
      <p:pic>
        <p:nvPicPr>
          <p:cNvPr id="5" name="Imagen 4">
            <a:extLst>
              <a:ext uri="{FF2B5EF4-FFF2-40B4-BE49-F238E27FC236}">
                <a16:creationId xmlns:a16="http://schemas.microsoft.com/office/drawing/2014/main" id="{649880FE-6BE9-6DE7-D4C3-DCFFB9621E42}"/>
              </a:ext>
            </a:extLst>
          </p:cNvPr>
          <p:cNvPicPr>
            <a:picLocks noChangeAspect="1"/>
          </p:cNvPicPr>
          <p:nvPr/>
        </p:nvPicPr>
        <p:blipFill>
          <a:blip r:embed="rId2"/>
          <a:stretch>
            <a:fillRect/>
          </a:stretch>
        </p:blipFill>
        <p:spPr>
          <a:xfrm>
            <a:off x="739813" y="790816"/>
            <a:ext cx="10839540" cy="1127925"/>
          </a:xfrm>
          <a:prstGeom prst="rect">
            <a:avLst/>
          </a:prstGeom>
        </p:spPr>
      </p:pic>
      <p:pic>
        <p:nvPicPr>
          <p:cNvPr id="7" name="Imagen 6">
            <a:extLst>
              <a:ext uri="{FF2B5EF4-FFF2-40B4-BE49-F238E27FC236}">
                <a16:creationId xmlns:a16="http://schemas.microsoft.com/office/drawing/2014/main" id="{B21A3256-6C6D-669D-9D10-CC8D46F01CDE}"/>
              </a:ext>
            </a:extLst>
          </p:cNvPr>
          <p:cNvPicPr>
            <a:picLocks noChangeAspect="1"/>
          </p:cNvPicPr>
          <p:nvPr/>
        </p:nvPicPr>
        <p:blipFill>
          <a:blip r:embed="rId3"/>
          <a:stretch>
            <a:fillRect/>
          </a:stretch>
        </p:blipFill>
        <p:spPr>
          <a:xfrm>
            <a:off x="705807" y="2887710"/>
            <a:ext cx="10907551" cy="1789221"/>
          </a:xfrm>
          <a:prstGeom prst="rect">
            <a:avLst/>
          </a:prstGeom>
        </p:spPr>
      </p:pic>
      <p:pic>
        <p:nvPicPr>
          <p:cNvPr id="9" name="Imagen 8">
            <a:extLst>
              <a:ext uri="{FF2B5EF4-FFF2-40B4-BE49-F238E27FC236}">
                <a16:creationId xmlns:a16="http://schemas.microsoft.com/office/drawing/2014/main" id="{3075CEF3-5F68-863F-FCB2-8C94615BC350}"/>
              </a:ext>
            </a:extLst>
          </p:cNvPr>
          <p:cNvPicPr>
            <a:picLocks noChangeAspect="1"/>
          </p:cNvPicPr>
          <p:nvPr/>
        </p:nvPicPr>
        <p:blipFill>
          <a:blip r:embed="rId4"/>
          <a:stretch>
            <a:fillRect/>
          </a:stretch>
        </p:blipFill>
        <p:spPr>
          <a:xfrm>
            <a:off x="705807" y="5294199"/>
            <a:ext cx="10907551" cy="703402"/>
          </a:xfrm>
          <a:prstGeom prst="rect">
            <a:avLst/>
          </a:prstGeom>
        </p:spPr>
      </p:pic>
      <p:pic>
        <p:nvPicPr>
          <p:cNvPr id="10" name="Imagen 9">
            <a:extLst>
              <a:ext uri="{FF2B5EF4-FFF2-40B4-BE49-F238E27FC236}">
                <a16:creationId xmlns:a16="http://schemas.microsoft.com/office/drawing/2014/main" id="{CACB46B1-BDC8-CCB6-44BD-144506477F24}"/>
              </a:ext>
            </a:extLst>
          </p:cNvPr>
          <p:cNvPicPr>
            <a:picLocks noChangeAspect="1"/>
          </p:cNvPicPr>
          <p:nvPr/>
        </p:nvPicPr>
        <p:blipFill>
          <a:blip r:embed="rId5"/>
          <a:stretch>
            <a:fillRect/>
          </a:stretch>
        </p:blipFill>
        <p:spPr>
          <a:xfrm>
            <a:off x="8602937" y="298682"/>
            <a:ext cx="1566808" cy="499915"/>
          </a:xfrm>
          <a:prstGeom prst="rect">
            <a:avLst/>
          </a:prstGeom>
        </p:spPr>
      </p:pic>
    </p:spTree>
    <p:extLst>
      <p:ext uri="{BB962C8B-B14F-4D97-AF65-F5344CB8AC3E}">
        <p14:creationId xmlns:p14="http://schemas.microsoft.com/office/powerpoint/2010/main" val="3750519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0E97BC-C633-92AE-0CA6-9028B1D99605}"/>
              </a:ext>
            </a:extLst>
          </p:cNvPr>
          <p:cNvSpPr>
            <a:spLocks noGrp="1"/>
          </p:cNvSpPr>
          <p:nvPr>
            <p:ph type="title"/>
          </p:nvPr>
        </p:nvSpPr>
        <p:spPr/>
        <p:txBody>
          <a:bodyPr/>
          <a:lstStyle/>
          <a:p>
            <a:r>
              <a:rPr lang="es-ES" dirty="0"/>
              <a:t>5. Python </a:t>
            </a:r>
            <a:r>
              <a:rPr lang="es-ES" dirty="0" err="1"/>
              <a:t>Basics</a:t>
            </a:r>
            <a:r>
              <a:rPr lang="es-ES" dirty="0"/>
              <a:t>. Data </a:t>
            </a:r>
            <a:r>
              <a:rPr lang="es-ES" dirty="0" err="1"/>
              <a:t>Structures</a:t>
            </a:r>
            <a:r>
              <a:rPr lang="es-ES" dirty="0"/>
              <a:t>. </a:t>
            </a:r>
            <a:r>
              <a:rPr lang="es-ES" dirty="0" err="1">
                <a:solidFill>
                  <a:srgbClr val="0070C0"/>
                </a:solidFill>
              </a:rPr>
              <a:t>Tuples</a:t>
            </a:r>
            <a:r>
              <a:rPr lang="es-ES" dirty="0">
                <a:solidFill>
                  <a:srgbClr val="0070C0"/>
                </a:solidFill>
              </a:rPr>
              <a:t>()</a:t>
            </a:r>
            <a:endParaRPr lang="es-ES" dirty="0"/>
          </a:p>
        </p:txBody>
      </p:sp>
      <p:sp>
        <p:nvSpPr>
          <p:cNvPr id="3" name="Marcador de contenido 2">
            <a:extLst>
              <a:ext uri="{FF2B5EF4-FFF2-40B4-BE49-F238E27FC236}">
                <a16:creationId xmlns:a16="http://schemas.microsoft.com/office/drawing/2014/main" id="{CCAEC68F-931D-3C32-0733-0954F8DE40CE}"/>
              </a:ext>
            </a:extLst>
          </p:cNvPr>
          <p:cNvSpPr>
            <a:spLocks noGrp="1"/>
          </p:cNvSpPr>
          <p:nvPr>
            <p:ph idx="1"/>
          </p:nvPr>
        </p:nvSpPr>
        <p:spPr/>
        <p:txBody>
          <a:bodyPr/>
          <a:lstStyle/>
          <a:p>
            <a:r>
              <a:rPr lang="en-GB" dirty="0"/>
              <a:t>Tuples are an </a:t>
            </a:r>
            <a:r>
              <a:rPr lang="en-GB" b="1" dirty="0"/>
              <a:t>immutable</a:t>
            </a:r>
            <a:r>
              <a:rPr lang="en-GB" dirty="0"/>
              <a:t> sequence data type.</a:t>
            </a:r>
          </a:p>
          <a:p>
            <a:r>
              <a:rPr lang="en-GB" dirty="0"/>
              <a:t>Tuples are declared using () instead of [].</a:t>
            </a:r>
          </a:p>
          <a:p>
            <a:endParaRPr lang="en-GB" dirty="0"/>
          </a:p>
          <a:p>
            <a:pPr marL="0" indent="0">
              <a:buNone/>
            </a:pPr>
            <a:r>
              <a:rPr lang="en-GB" dirty="0"/>
              <a:t>Initialization of a tuple (a tuple can contain different data types!)</a:t>
            </a:r>
          </a:p>
          <a:p>
            <a:endParaRPr lang="en-GB" dirty="0"/>
          </a:p>
          <a:p>
            <a:endParaRPr lang="en-GB" dirty="0"/>
          </a:p>
          <a:p>
            <a:pPr marL="0" indent="0">
              <a:buNone/>
            </a:pPr>
            <a:r>
              <a:rPr lang="en-GB" dirty="0"/>
              <a:t>Accessing elements</a:t>
            </a:r>
          </a:p>
          <a:p>
            <a:endParaRPr lang="es-ES" dirty="0"/>
          </a:p>
        </p:txBody>
      </p:sp>
      <p:pic>
        <p:nvPicPr>
          <p:cNvPr id="5" name="Imagen 4">
            <a:extLst>
              <a:ext uri="{FF2B5EF4-FFF2-40B4-BE49-F238E27FC236}">
                <a16:creationId xmlns:a16="http://schemas.microsoft.com/office/drawing/2014/main" id="{3A4A6E63-318E-E40B-96B2-AE68F56B00DE}"/>
              </a:ext>
            </a:extLst>
          </p:cNvPr>
          <p:cNvPicPr>
            <a:picLocks noChangeAspect="1"/>
          </p:cNvPicPr>
          <p:nvPr/>
        </p:nvPicPr>
        <p:blipFill>
          <a:blip r:embed="rId2"/>
          <a:stretch>
            <a:fillRect/>
          </a:stretch>
        </p:blipFill>
        <p:spPr>
          <a:xfrm>
            <a:off x="925774" y="3713541"/>
            <a:ext cx="10485520" cy="864596"/>
          </a:xfrm>
          <a:prstGeom prst="rect">
            <a:avLst/>
          </a:prstGeom>
        </p:spPr>
      </p:pic>
      <p:pic>
        <p:nvPicPr>
          <p:cNvPr id="7" name="Imagen 6">
            <a:extLst>
              <a:ext uri="{FF2B5EF4-FFF2-40B4-BE49-F238E27FC236}">
                <a16:creationId xmlns:a16="http://schemas.microsoft.com/office/drawing/2014/main" id="{55668136-2FA5-13B1-BC8E-C038D23579A9}"/>
              </a:ext>
            </a:extLst>
          </p:cNvPr>
          <p:cNvPicPr>
            <a:picLocks noChangeAspect="1"/>
          </p:cNvPicPr>
          <p:nvPr/>
        </p:nvPicPr>
        <p:blipFill>
          <a:blip r:embed="rId3"/>
          <a:stretch>
            <a:fillRect/>
          </a:stretch>
        </p:blipFill>
        <p:spPr>
          <a:xfrm>
            <a:off x="831547" y="5257418"/>
            <a:ext cx="10653579" cy="1424823"/>
          </a:xfrm>
          <a:prstGeom prst="rect">
            <a:avLst/>
          </a:prstGeom>
        </p:spPr>
      </p:pic>
      <p:pic>
        <p:nvPicPr>
          <p:cNvPr id="8" name="Imagen 7">
            <a:extLst>
              <a:ext uri="{FF2B5EF4-FFF2-40B4-BE49-F238E27FC236}">
                <a16:creationId xmlns:a16="http://schemas.microsoft.com/office/drawing/2014/main" id="{9B029749-7DE1-2E53-D5DD-5C590DEF3893}"/>
              </a:ext>
            </a:extLst>
          </p:cNvPr>
          <p:cNvPicPr>
            <a:picLocks noChangeAspect="1"/>
          </p:cNvPicPr>
          <p:nvPr/>
        </p:nvPicPr>
        <p:blipFill>
          <a:blip r:embed="rId4"/>
          <a:stretch>
            <a:fillRect/>
          </a:stretch>
        </p:blipFill>
        <p:spPr>
          <a:xfrm>
            <a:off x="9562307" y="1442683"/>
            <a:ext cx="1566808" cy="499915"/>
          </a:xfrm>
          <a:prstGeom prst="rect">
            <a:avLst/>
          </a:prstGeom>
        </p:spPr>
      </p:pic>
    </p:spTree>
    <p:extLst>
      <p:ext uri="{BB962C8B-B14F-4D97-AF65-F5344CB8AC3E}">
        <p14:creationId xmlns:p14="http://schemas.microsoft.com/office/powerpoint/2010/main" val="2095200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7B03CB2-1F7C-B343-96E0-5A9DDFF83C17}"/>
              </a:ext>
            </a:extLst>
          </p:cNvPr>
          <p:cNvSpPr>
            <a:spLocks noGrp="1"/>
          </p:cNvSpPr>
          <p:nvPr>
            <p:ph idx="1"/>
          </p:nvPr>
        </p:nvSpPr>
        <p:spPr>
          <a:xfrm>
            <a:off x="612647" y="569626"/>
            <a:ext cx="10653579" cy="5739734"/>
          </a:xfrm>
        </p:spPr>
        <p:txBody>
          <a:bodyPr/>
          <a:lstStyle/>
          <a:p>
            <a:r>
              <a:rPr lang="es-ES" dirty="0" err="1"/>
              <a:t>We</a:t>
            </a:r>
            <a:r>
              <a:rPr lang="es-ES" dirty="0"/>
              <a:t> </a:t>
            </a:r>
            <a:r>
              <a:rPr lang="es-ES" dirty="0" err="1"/>
              <a:t>can´t</a:t>
            </a:r>
            <a:r>
              <a:rPr lang="es-ES" dirty="0"/>
              <a:t> </a:t>
            </a:r>
            <a:r>
              <a:rPr lang="es-ES" dirty="0" err="1"/>
              <a:t>change</a:t>
            </a:r>
            <a:r>
              <a:rPr lang="es-ES" dirty="0"/>
              <a:t> </a:t>
            </a:r>
            <a:r>
              <a:rPr lang="es-ES" dirty="0" err="1"/>
              <a:t>the</a:t>
            </a:r>
            <a:r>
              <a:rPr lang="es-ES" dirty="0"/>
              <a:t> </a:t>
            </a:r>
            <a:r>
              <a:rPr lang="es-ES" dirty="0" err="1"/>
              <a:t>elements</a:t>
            </a:r>
            <a:r>
              <a:rPr lang="es-ES" dirty="0"/>
              <a:t> </a:t>
            </a:r>
            <a:r>
              <a:rPr lang="es-ES" dirty="0" err="1"/>
              <a:t>of</a:t>
            </a:r>
            <a:r>
              <a:rPr lang="es-ES" dirty="0"/>
              <a:t> a </a:t>
            </a:r>
            <a:r>
              <a:rPr lang="es-ES" dirty="0" err="1"/>
              <a:t>tuple</a:t>
            </a:r>
            <a:r>
              <a:rPr lang="es-ES" dirty="0"/>
              <a:t>: </a:t>
            </a:r>
            <a:r>
              <a:rPr lang="es-ES" dirty="0" err="1"/>
              <a:t>it</a:t>
            </a:r>
            <a:r>
              <a:rPr lang="es-ES" dirty="0"/>
              <a:t> </a:t>
            </a:r>
            <a:r>
              <a:rPr lang="es-ES" dirty="0" err="1"/>
              <a:t>is</a:t>
            </a:r>
            <a:r>
              <a:rPr lang="es-ES" dirty="0"/>
              <a:t> </a:t>
            </a:r>
            <a:r>
              <a:rPr lang="es-ES" dirty="0" err="1"/>
              <a:t>an</a:t>
            </a:r>
            <a:r>
              <a:rPr lang="es-ES" dirty="0"/>
              <a:t> </a:t>
            </a:r>
            <a:r>
              <a:rPr lang="es-ES" dirty="0" err="1"/>
              <a:t>unmutable</a:t>
            </a:r>
            <a:r>
              <a:rPr lang="es-ES" dirty="0"/>
              <a:t> data </a:t>
            </a:r>
            <a:r>
              <a:rPr lang="es-ES" dirty="0" err="1"/>
              <a:t>structure</a:t>
            </a:r>
            <a:r>
              <a:rPr lang="es-ES" dirty="0"/>
              <a:t>.</a:t>
            </a:r>
          </a:p>
          <a:p>
            <a:endParaRPr lang="es-ES" dirty="0"/>
          </a:p>
          <a:p>
            <a:endParaRPr lang="es-ES" dirty="0"/>
          </a:p>
          <a:p>
            <a:endParaRPr lang="es-ES" dirty="0"/>
          </a:p>
          <a:p>
            <a:r>
              <a:rPr lang="es-ES" dirty="0" err="1"/>
              <a:t>Slicing</a:t>
            </a:r>
            <a:r>
              <a:rPr lang="es-ES" dirty="0"/>
              <a:t>.</a:t>
            </a:r>
          </a:p>
          <a:p>
            <a:endParaRPr lang="es-ES" dirty="0"/>
          </a:p>
          <a:p>
            <a:endParaRPr lang="es-ES" dirty="0"/>
          </a:p>
          <a:p>
            <a:endParaRPr lang="es-ES" dirty="0"/>
          </a:p>
          <a:p>
            <a:r>
              <a:rPr lang="es-ES" dirty="0" err="1"/>
              <a:t>Iteration</a:t>
            </a:r>
            <a:r>
              <a:rPr lang="es-ES" dirty="0"/>
              <a:t>.</a:t>
            </a:r>
          </a:p>
          <a:p>
            <a:endParaRPr lang="es-ES" dirty="0"/>
          </a:p>
          <a:p>
            <a:endParaRPr lang="es-ES" dirty="0"/>
          </a:p>
          <a:p>
            <a:endParaRPr lang="es-ES" dirty="0"/>
          </a:p>
        </p:txBody>
      </p:sp>
      <p:pic>
        <p:nvPicPr>
          <p:cNvPr id="7" name="Imagen 6">
            <a:extLst>
              <a:ext uri="{FF2B5EF4-FFF2-40B4-BE49-F238E27FC236}">
                <a16:creationId xmlns:a16="http://schemas.microsoft.com/office/drawing/2014/main" id="{A073D79B-3146-6A81-CC88-392BB183A006}"/>
              </a:ext>
            </a:extLst>
          </p:cNvPr>
          <p:cNvPicPr>
            <a:picLocks noChangeAspect="1"/>
          </p:cNvPicPr>
          <p:nvPr/>
        </p:nvPicPr>
        <p:blipFill>
          <a:blip r:embed="rId2"/>
          <a:stretch>
            <a:fillRect/>
          </a:stretch>
        </p:blipFill>
        <p:spPr>
          <a:xfrm>
            <a:off x="925774" y="1035209"/>
            <a:ext cx="9288356" cy="1391606"/>
          </a:xfrm>
          <a:prstGeom prst="rect">
            <a:avLst/>
          </a:prstGeom>
        </p:spPr>
      </p:pic>
      <p:pic>
        <p:nvPicPr>
          <p:cNvPr id="9" name="Imagen 8">
            <a:extLst>
              <a:ext uri="{FF2B5EF4-FFF2-40B4-BE49-F238E27FC236}">
                <a16:creationId xmlns:a16="http://schemas.microsoft.com/office/drawing/2014/main" id="{7FAE4A04-26B6-96AA-909E-62B462410788}"/>
              </a:ext>
            </a:extLst>
          </p:cNvPr>
          <p:cNvPicPr>
            <a:picLocks noChangeAspect="1"/>
          </p:cNvPicPr>
          <p:nvPr/>
        </p:nvPicPr>
        <p:blipFill>
          <a:blip r:embed="rId3"/>
          <a:stretch>
            <a:fillRect/>
          </a:stretch>
        </p:blipFill>
        <p:spPr>
          <a:xfrm>
            <a:off x="925773" y="3053854"/>
            <a:ext cx="9288355" cy="1333922"/>
          </a:xfrm>
          <a:prstGeom prst="rect">
            <a:avLst/>
          </a:prstGeom>
        </p:spPr>
      </p:pic>
      <p:pic>
        <p:nvPicPr>
          <p:cNvPr id="11" name="Imagen 10">
            <a:extLst>
              <a:ext uri="{FF2B5EF4-FFF2-40B4-BE49-F238E27FC236}">
                <a16:creationId xmlns:a16="http://schemas.microsoft.com/office/drawing/2014/main" id="{A12BDC8F-BDF7-9D76-B88B-B9D5F6BDDE90}"/>
              </a:ext>
            </a:extLst>
          </p:cNvPr>
          <p:cNvPicPr>
            <a:picLocks noChangeAspect="1"/>
          </p:cNvPicPr>
          <p:nvPr/>
        </p:nvPicPr>
        <p:blipFill>
          <a:blip r:embed="rId4"/>
          <a:stretch>
            <a:fillRect/>
          </a:stretch>
        </p:blipFill>
        <p:spPr>
          <a:xfrm>
            <a:off x="841241" y="5045172"/>
            <a:ext cx="9464497" cy="1555238"/>
          </a:xfrm>
          <a:prstGeom prst="rect">
            <a:avLst/>
          </a:prstGeom>
        </p:spPr>
      </p:pic>
      <p:pic>
        <p:nvPicPr>
          <p:cNvPr id="12" name="Imagen 11">
            <a:extLst>
              <a:ext uri="{FF2B5EF4-FFF2-40B4-BE49-F238E27FC236}">
                <a16:creationId xmlns:a16="http://schemas.microsoft.com/office/drawing/2014/main" id="{4F336534-E970-03AB-F054-6EC6F7B2E398}"/>
              </a:ext>
            </a:extLst>
          </p:cNvPr>
          <p:cNvPicPr>
            <a:picLocks noChangeAspect="1"/>
          </p:cNvPicPr>
          <p:nvPr/>
        </p:nvPicPr>
        <p:blipFill>
          <a:blip r:embed="rId5"/>
          <a:stretch>
            <a:fillRect/>
          </a:stretch>
        </p:blipFill>
        <p:spPr>
          <a:xfrm>
            <a:off x="10214128" y="257590"/>
            <a:ext cx="1566808" cy="499915"/>
          </a:xfrm>
          <a:prstGeom prst="rect">
            <a:avLst/>
          </a:prstGeom>
        </p:spPr>
      </p:pic>
    </p:spTree>
    <p:extLst>
      <p:ext uri="{BB962C8B-B14F-4D97-AF65-F5344CB8AC3E}">
        <p14:creationId xmlns:p14="http://schemas.microsoft.com/office/powerpoint/2010/main" val="380916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F77F09-8649-CD34-CF8B-A2D1D1975B5E}"/>
              </a:ext>
            </a:extLst>
          </p:cNvPr>
          <p:cNvSpPr>
            <a:spLocks noGrp="1"/>
          </p:cNvSpPr>
          <p:nvPr>
            <p:ph idx="1"/>
          </p:nvPr>
        </p:nvSpPr>
        <p:spPr/>
        <p:txBody>
          <a:bodyPr/>
          <a:lstStyle/>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tuple</a:t>
            </a:r>
            <a:r>
              <a:rPr lang="es-ES" dirty="0"/>
              <a:t>.</a:t>
            </a:r>
          </a:p>
        </p:txBody>
      </p:sp>
      <p:pic>
        <p:nvPicPr>
          <p:cNvPr id="5" name="Imagen 4">
            <a:extLst>
              <a:ext uri="{FF2B5EF4-FFF2-40B4-BE49-F238E27FC236}">
                <a16:creationId xmlns:a16="http://schemas.microsoft.com/office/drawing/2014/main" id="{30080059-1FD9-9D2F-4969-DF85DDB67E9A}"/>
              </a:ext>
            </a:extLst>
          </p:cNvPr>
          <p:cNvPicPr>
            <a:picLocks noChangeAspect="1"/>
          </p:cNvPicPr>
          <p:nvPr/>
        </p:nvPicPr>
        <p:blipFill>
          <a:blip r:embed="rId2"/>
          <a:stretch>
            <a:fillRect/>
          </a:stretch>
        </p:blipFill>
        <p:spPr>
          <a:xfrm>
            <a:off x="925774" y="2343918"/>
            <a:ext cx="9345361" cy="624133"/>
          </a:xfrm>
          <a:prstGeom prst="rect">
            <a:avLst/>
          </a:prstGeom>
        </p:spPr>
      </p:pic>
      <p:pic>
        <p:nvPicPr>
          <p:cNvPr id="6" name="Imagen 5">
            <a:extLst>
              <a:ext uri="{FF2B5EF4-FFF2-40B4-BE49-F238E27FC236}">
                <a16:creationId xmlns:a16="http://schemas.microsoft.com/office/drawing/2014/main" id="{B919CA16-C0FD-F029-A8BF-D051E0AF1AD6}"/>
              </a:ext>
            </a:extLst>
          </p:cNvPr>
          <p:cNvPicPr>
            <a:picLocks noChangeAspect="1"/>
          </p:cNvPicPr>
          <p:nvPr/>
        </p:nvPicPr>
        <p:blipFill>
          <a:blip r:embed="rId3"/>
          <a:stretch>
            <a:fillRect/>
          </a:stretch>
        </p:blipFill>
        <p:spPr>
          <a:xfrm>
            <a:off x="9164817" y="842207"/>
            <a:ext cx="1566808" cy="499915"/>
          </a:xfrm>
          <a:prstGeom prst="rect">
            <a:avLst/>
          </a:prstGeom>
        </p:spPr>
      </p:pic>
    </p:spTree>
    <p:extLst>
      <p:ext uri="{BB962C8B-B14F-4D97-AF65-F5344CB8AC3E}">
        <p14:creationId xmlns:p14="http://schemas.microsoft.com/office/powerpoint/2010/main" val="739542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5D0E5-8BD7-B0A8-1372-66E30E339094}"/>
              </a:ext>
            </a:extLst>
          </p:cNvPr>
          <p:cNvSpPr>
            <a:spLocks noGrp="1"/>
          </p:cNvSpPr>
          <p:nvPr>
            <p:ph type="title"/>
          </p:nvPr>
        </p:nvSpPr>
        <p:spPr/>
        <p:txBody>
          <a:bodyPr>
            <a:normAutofit/>
          </a:bodyPr>
          <a:lstStyle/>
          <a:p>
            <a:r>
              <a:rPr lang="es-ES" sz="3200" dirty="0"/>
              <a:t>5. Python </a:t>
            </a:r>
            <a:r>
              <a:rPr lang="es-ES" sz="3200" dirty="0" err="1"/>
              <a:t>Basics</a:t>
            </a:r>
            <a:r>
              <a:rPr lang="es-ES" sz="3200" dirty="0"/>
              <a:t>: Data </a:t>
            </a:r>
            <a:r>
              <a:rPr lang="es-ES" sz="3200" dirty="0" err="1"/>
              <a:t>Structures</a:t>
            </a:r>
            <a:r>
              <a:rPr lang="es-ES" sz="3200" dirty="0"/>
              <a:t>. </a:t>
            </a:r>
            <a:r>
              <a:rPr lang="es-ES" sz="3200" dirty="0" err="1">
                <a:solidFill>
                  <a:srgbClr val="00B0F0"/>
                </a:solidFill>
              </a:rPr>
              <a:t>Dictionaries</a:t>
            </a:r>
            <a:r>
              <a:rPr lang="es-ES" sz="3200" dirty="0">
                <a:solidFill>
                  <a:srgbClr val="00B0F0"/>
                </a:solidFill>
              </a:rPr>
              <a:t> {}</a:t>
            </a:r>
          </a:p>
        </p:txBody>
      </p:sp>
      <p:sp>
        <p:nvSpPr>
          <p:cNvPr id="3" name="Marcador de contenido 2">
            <a:extLst>
              <a:ext uri="{FF2B5EF4-FFF2-40B4-BE49-F238E27FC236}">
                <a16:creationId xmlns:a16="http://schemas.microsoft.com/office/drawing/2014/main" id="{B87F212E-04DA-7067-D5B8-125AFE0C4644}"/>
              </a:ext>
            </a:extLst>
          </p:cNvPr>
          <p:cNvSpPr>
            <a:spLocks noGrp="1"/>
          </p:cNvSpPr>
          <p:nvPr>
            <p:ph idx="1"/>
          </p:nvPr>
        </p:nvSpPr>
        <p:spPr/>
        <p:txBody>
          <a:bodyPr/>
          <a:lstStyle/>
          <a:p>
            <a:r>
              <a:rPr lang="en-GB" dirty="0"/>
              <a:t>Key-Value pair.</a:t>
            </a:r>
          </a:p>
          <a:p>
            <a:r>
              <a:rPr lang="en-GB" dirty="0"/>
              <a:t>Dictionaries are very similar to lists </a:t>
            </a:r>
            <a:r>
              <a:rPr lang="en-GB" b="1" dirty="0"/>
              <a:t>(are mutable) </a:t>
            </a:r>
            <a:r>
              <a:rPr lang="en-GB" dirty="0"/>
              <a:t>but have a key and value for each entry.</a:t>
            </a:r>
          </a:p>
          <a:p>
            <a:r>
              <a:rPr lang="en-GB" dirty="0"/>
              <a:t>Dictionaries are created using {}</a:t>
            </a:r>
          </a:p>
          <a:p>
            <a:pPr marL="0" indent="0">
              <a:buNone/>
            </a:pPr>
            <a:endParaRPr lang="es-ES" dirty="0"/>
          </a:p>
          <a:p>
            <a:pPr marL="0" indent="0">
              <a:buNone/>
            </a:pPr>
            <a:r>
              <a:rPr lang="es-ES" dirty="0" err="1"/>
              <a:t>Initialization</a:t>
            </a:r>
            <a:endParaRPr lang="es-ES" dirty="0"/>
          </a:p>
          <a:p>
            <a:pPr marL="0" indent="0">
              <a:buNone/>
            </a:pPr>
            <a:endParaRPr lang="es-ES" dirty="0"/>
          </a:p>
        </p:txBody>
      </p:sp>
      <p:pic>
        <p:nvPicPr>
          <p:cNvPr id="5" name="Imagen 4">
            <a:extLst>
              <a:ext uri="{FF2B5EF4-FFF2-40B4-BE49-F238E27FC236}">
                <a16:creationId xmlns:a16="http://schemas.microsoft.com/office/drawing/2014/main" id="{7B69E1E1-8931-6EBB-5370-A95707D958F4}"/>
              </a:ext>
            </a:extLst>
          </p:cNvPr>
          <p:cNvPicPr>
            <a:picLocks noChangeAspect="1"/>
          </p:cNvPicPr>
          <p:nvPr/>
        </p:nvPicPr>
        <p:blipFill>
          <a:blip r:embed="rId2"/>
          <a:stretch>
            <a:fillRect/>
          </a:stretch>
        </p:blipFill>
        <p:spPr>
          <a:xfrm>
            <a:off x="612646" y="4609317"/>
            <a:ext cx="11372721" cy="956863"/>
          </a:xfrm>
          <a:prstGeom prst="rect">
            <a:avLst/>
          </a:prstGeom>
        </p:spPr>
      </p:pic>
      <p:pic>
        <p:nvPicPr>
          <p:cNvPr id="6" name="Imagen 5">
            <a:extLst>
              <a:ext uri="{FF2B5EF4-FFF2-40B4-BE49-F238E27FC236}">
                <a16:creationId xmlns:a16="http://schemas.microsoft.com/office/drawing/2014/main" id="{36C64499-8DF4-1E29-990B-0B4AEBCD0FA3}"/>
              </a:ext>
            </a:extLst>
          </p:cNvPr>
          <p:cNvPicPr>
            <a:picLocks noChangeAspect="1"/>
          </p:cNvPicPr>
          <p:nvPr/>
        </p:nvPicPr>
        <p:blipFill>
          <a:blip r:embed="rId3"/>
          <a:stretch>
            <a:fillRect/>
          </a:stretch>
        </p:blipFill>
        <p:spPr>
          <a:xfrm>
            <a:off x="10058989" y="1366862"/>
            <a:ext cx="1566808" cy="499915"/>
          </a:xfrm>
          <a:prstGeom prst="rect">
            <a:avLst/>
          </a:prstGeom>
        </p:spPr>
      </p:pic>
    </p:spTree>
    <p:extLst>
      <p:ext uri="{BB962C8B-B14F-4D97-AF65-F5344CB8AC3E}">
        <p14:creationId xmlns:p14="http://schemas.microsoft.com/office/powerpoint/2010/main" val="96291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FFB733F-DF02-8A68-3248-D39B23FF3F40}"/>
              </a:ext>
            </a:extLst>
          </p:cNvPr>
          <p:cNvSpPr>
            <a:spLocks noGrp="1"/>
          </p:cNvSpPr>
          <p:nvPr>
            <p:ph idx="1"/>
          </p:nvPr>
        </p:nvSpPr>
        <p:spPr>
          <a:xfrm>
            <a:off x="612647" y="460268"/>
            <a:ext cx="10653579" cy="5849092"/>
          </a:xfrm>
        </p:spPr>
        <p:txBody>
          <a:bodyPr/>
          <a:lstStyle/>
          <a:p>
            <a:r>
              <a:rPr lang="en-US" dirty="0"/>
              <a:t>Accessing values: (</a:t>
            </a:r>
            <a:r>
              <a:rPr lang="en-US" i="1" dirty="0"/>
              <a:t>Note</a:t>
            </a:r>
            <a:r>
              <a:rPr lang="en-US" dirty="0"/>
              <a:t>: We access a value by its corresponding key).</a:t>
            </a:r>
          </a:p>
          <a:p>
            <a:pPr marL="0" indent="0">
              <a:buNone/>
            </a:pPr>
            <a:endParaRPr lang="en-US" dirty="0"/>
          </a:p>
          <a:p>
            <a:pPr marL="0" indent="0">
              <a:buNone/>
            </a:pPr>
            <a:endParaRPr lang="en-US" dirty="0"/>
          </a:p>
          <a:p>
            <a:r>
              <a:rPr lang="en-US" dirty="0"/>
              <a:t>Changing values: (</a:t>
            </a:r>
            <a:r>
              <a:rPr lang="en-US" i="1" dirty="0"/>
              <a:t>Note</a:t>
            </a:r>
            <a:r>
              <a:rPr lang="en-US" dirty="0"/>
              <a:t>: A Python dictionary is a </a:t>
            </a:r>
            <a:r>
              <a:rPr lang="en-US" i="1" dirty="0"/>
              <a:t>mutable </a:t>
            </a:r>
            <a:r>
              <a:rPr lang="en-US" dirty="0"/>
              <a:t>data structure).</a:t>
            </a:r>
          </a:p>
          <a:p>
            <a:endParaRPr lang="en-US" dirty="0"/>
          </a:p>
          <a:p>
            <a:endParaRPr lang="en-US" dirty="0"/>
          </a:p>
          <a:p>
            <a:r>
              <a:rPr lang="en-US" dirty="0"/>
              <a:t>Removing elements.</a:t>
            </a:r>
          </a:p>
          <a:p>
            <a:endParaRPr lang="en-US" dirty="0"/>
          </a:p>
          <a:p>
            <a:endParaRPr lang="en-US" dirty="0"/>
          </a:p>
          <a:p>
            <a:r>
              <a:rPr lang="en-US" dirty="0"/>
              <a:t>Check if an entry exists for a specific </a:t>
            </a:r>
            <a:r>
              <a:rPr lang="en-US" i="1" dirty="0"/>
              <a:t>key.</a:t>
            </a:r>
            <a:endParaRPr lang="en-US" dirty="0"/>
          </a:p>
          <a:p>
            <a:endParaRPr lang="es-ES" dirty="0"/>
          </a:p>
        </p:txBody>
      </p:sp>
      <p:pic>
        <p:nvPicPr>
          <p:cNvPr id="5" name="Imagen 4">
            <a:extLst>
              <a:ext uri="{FF2B5EF4-FFF2-40B4-BE49-F238E27FC236}">
                <a16:creationId xmlns:a16="http://schemas.microsoft.com/office/drawing/2014/main" id="{B084AD28-3DD1-AF1C-F728-7E918561D8EC}"/>
              </a:ext>
            </a:extLst>
          </p:cNvPr>
          <p:cNvPicPr>
            <a:picLocks noChangeAspect="1"/>
          </p:cNvPicPr>
          <p:nvPr/>
        </p:nvPicPr>
        <p:blipFill>
          <a:blip r:embed="rId2"/>
          <a:stretch>
            <a:fillRect/>
          </a:stretch>
        </p:blipFill>
        <p:spPr>
          <a:xfrm>
            <a:off x="1023957" y="1162508"/>
            <a:ext cx="8948526" cy="601316"/>
          </a:xfrm>
          <a:prstGeom prst="rect">
            <a:avLst/>
          </a:prstGeom>
        </p:spPr>
      </p:pic>
      <p:pic>
        <p:nvPicPr>
          <p:cNvPr id="7" name="Imagen 6">
            <a:extLst>
              <a:ext uri="{FF2B5EF4-FFF2-40B4-BE49-F238E27FC236}">
                <a16:creationId xmlns:a16="http://schemas.microsoft.com/office/drawing/2014/main" id="{E4863033-66C7-6CA6-6296-1526ED891D91}"/>
              </a:ext>
            </a:extLst>
          </p:cNvPr>
          <p:cNvPicPr>
            <a:picLocks noChangeAspect="1"/>
          </p:cNvPicPr>
          <p:nvPr/>
        </p:nvPicPr>
        <p:blipFill>
          <a:blip r:embed="rId3"/>
          <a:stretch>
            <a:fillRect/>
          </a:stretch>
        </p:blipFill>
        <p:spPr>
          <a:xfrm>
            <a:off x="1023957" y="2490140"/>
            <a:ext cx="9047552" cy="747995"/>
          </a:xfrm>
          <a:prstGeom prst="rect">
            <a:avLst/>
          </a:prstGeom>
        </p:spPr>
      </p:pic>
      <p:pic>
        <p:nvPicPr>
          <p:cNvPr id="9" name="Imagen 8">
            <a:extLst>
              <a:ext uri="{FF2B5EF4-FFF2-40B4-BE49-F238E27FC236}">
                <a16:creationId xmlns:a16="http://schemas.microsoft.com/office/drawing/2014/main" id="{4F8C69B5-9493-91C5-3A15-AE849D6A0098}"/>
              </a:ext>
            </a:extLst>
          </p:cNvPr>
          <p:cNvPicPr>
            <a:picLocks noChangeAspect="1"/>
          </p:cNvPicPr>
          <p:nvPr/>
        </p:nvPicPr>
        <p:blipFill>
          <a:blip r:embed="rId4"/>
          <a:stretch>
            <a:fillRect/>
          </a:stretch>
        </p:blipFill>
        <p:spPr>
          <a:xfrm>
            <a:off x="925774" y="3964451"/>
            <a:ext cx="9244431" cy="974808"/>
          </a:xfrm>
          <a:prstGeom prst="rect">
            <a:avLst/>
          </a:prstGeom>
        </p:spPr>
      </p:pic>
      <p:pic>
        <p:nvPicPr>
          <p:cNvPr id="13" name="Imagen 12">
            <a:extLst>
              <a:ext uri="{FF2B5EF4-FFF2-40B4-BE49-F238E27FC236}">
                <a16:creationId xmlns:a16="http://schemas.microsoft.com/office/drawing/2014/main" id="{FECB8CA4-45FC-9E35-BD8E-5E4D7EEEA5D5}"/>
              </a:ext>
            </a:extLst>
          </p:cNvPr>
          <p:cNvPicPr>
            <a:picLocks noChangeAspect="1"/>
          </p:cNvPicPr>
          <p:nvPr/>
        </p:nvPicPr>
        <p:blipFill>
          <a:blip r:embed="rId5"/>
          <a:stretch>
            <a:fillRect/>
          </a:stretch>
        </p:blipFill>
        <p:spPr>
          <a:xfrm>
            <a:off x="925774" y="5414736"/>
            <a:ext cx="9165347" cy="636259"/>
          </a:xfrm>
          <a:prstGeom prst="rect">
            <a:avLst/>
          </a:prstGeom>
        </p:spPr>
      </p:pic>
      <p:pic>
        <p:nvPicPr>
          <p:cNvPr id="14" name="Imagen 13">
            <a:extLst>
              <a:ext uri="{FF2B5EF4-FFF2-40B4-BE49-F238E27FC236}">
                <a16:creationId xmlns:a16="http://schemas.microsoft.com/office/drawing/2014/main" id="{D552E282-0009-FBAB-BB8B-777F57B8AA06}"/>
              </a:ext>
            </a:extLst>
          </p:cNvPr>
          <p:cNvPicPr>
            <a:picLocks noChangeAspect="1"/>
          </p:cNvPicPr>
          <p:nvPr/>
        </p:nvPicPr>
        <p:blipFill>
          <a:blip r:embed="rId6"/>
          <a:stretch>
            <a:fillRect/>
          </a:stretch>
        </p:blipFill>
        <p:spPr>
          <a:xfrm>
            <a:off x="9972483" y="404228"/>
            <a:ext cx="1566808" cy="499915"/>
          </a:xfrm>
          <a:prstGeom prst="rect">
            <a:avLst/>
          </a:prstGeom>
        </p:spPr>
      </p:pic>
      <p:sp>
        <p:nvSpPr>
          <p:cNvPr id="15" name="CuadroTexto 14">
            <a:extLst>
              <a:ext uri="{FF2B5EF4-FFF2-40B4-BE49-F238E27FC236}">
                <a16:creationId xmlns:a16="http://schemas.microsoft.com/office/drawing/2014/main" id="{94027EBE-4345-4336-2258-F8FCD7455A49}"/>
              </a:ext>
            </a:extLst>
          </p:cNvPr>
          <p:cNvSpPr txBox="1"/>
          <p:nvPr/>
        </p:nvSpPr>
        <p:spPr>
          <a:xfrm>
            <a:off x="2632737" y="6219098"/>
            <a:ext cx="9340381" cy="523220"/>
          </a:xfrm>
          <a:prstGeom prst="rect">
            <a:avLst/>
          </a:prstGeom>
          <a:noFill/>
        </p:spPr>
        <p:txBody>
          <a:bodyPr wrap="square" rtlCol="0">
            <a:spAutoFit/>
          </a:bodyPr>
          <a:lstStyle/>
          <a:p>
            <a:r>
              <a:rPr lang="es-ES" sz="1400" dirty="0" err="1"/>
              <a:t>For</a:t>
            </a:r>
            <a:r>
              <a:rPr lang="es-ES" sz="1400" dirty="0"/>
              <a:t> extra </a:t>
            </a:r>
            <a:r>
              <a:rPr lang="es-ES" sz="1400" dirty="0" err="1"/>
              <a:t>information</a:t>
            </a:r>
            <a:r>
              <a:rPr lang="es-ES" sz="1400" dirty="0"/>
              <a:t> (“</a:t>
            </a:r>
            <a:r>
              <a:rPr lang="es-ES" sz="1400" dirty="0" err="1"/>
              <a:t>Cheat</a:t>
            </a:r>
            <a:r>
              <a:rPr lang="es-ES" sz="1400" dirty="0"/>
              <a:t> </a:t>
            </a:r>
            <a:r>
              <a:rPr lang="es-ES" sz="1400" dirty="0" err="1"/>
              <a:t>Sheet</a:t>
            </a:r>
            <a:r>
              <a:rPr lang="es-ES" sz="1400" dirty="0"/>
              <a:t>”) </a:t>
            </a:r>
            <a:r>
              <a:rPr lang="es-ES" sz="1400" dirty="0" err="1"/>
              <a:t>about</a:t>
            </a:r>
            <a:r>
              <a:rPr lang="es-ES" sz="1400" dirty="0"/>
              <a:t> </a:t>
            </a:r>
            <a:r>
              <a:rPr lang="es-ES" sz="1400" dirty="0" err="1"/>
              <a:t>dictionaries</a:t>
            </a:r>
            <a:r>
              <a:rPr lang="es-ES" sz="1400" dirty="0"/>
              <a:t> </a:t>
            </a:r>
            <a:r>
              <a:rPr lang="es-ES" sz="1400" dirty="0" err="1"/>
              <a:t>have</a:t>
            </a:r>
            <a:r>
              <a:rPr lang="es-ES" sz="1400" dirty="0"/>
              <a:t> a look at: </a:t>
            </a:r>
            <a:r>
              <a:rPr lang="en-US" sz="1400" dirty="0">
                <a:hlinkClick r:id="rId7"/>
              </a:rPr>
              <a:t>Exercises/Day 2/Extra information on </a:t>
            </a:r>
            <a:r>
              <a:rPr lang="en-US" sz="1400" dirty="0" err="1">
                <a:hlinkClick r:id="rId7"/>
              </a:rPr>
              <a:t>Dictionaries.ipynb</a:t>
            </a:r>
            <a:r>
              <a:rPr lang="en-US" sz="1400" dirty="0">
                <a:hlinkClick r:id="rId7"/>
              </a:rPr>
              <a:t> · main · ZI IT Training / APPB / APPB7-FS24 · GitLab</a:t>
            </a:r>
            <a:endParaRPr lang="es-ES" sz="1400" dirty="0"/>
          </a:p>
        </p:txBody>
      </p:sp>
      <p:sp>
        <p:nvSpPr>
          <p:cNvPr id="16" name="Flecha: a la derecha 15">
            <a:extLst>
              <a:ext uri="{FF2B5EF4-FFF2-40B4-BE49-F238E27FC236}">
                <a16:creationId xmlns:a16="http://schemas.microsoft.com/office/drawing/2014/main" id="{DB148985-531C-D7AD-8F73-362E232B51D2}"/>
              </a:ext>
            </a:extLst>
          </p:cNvPr>
          <p:cNvSpPr/>
          <p:nvPr/>
        </p:nvSpPr>
        <p:spPr>
          <a:xfrm>
            <a:off x="2141782" y="6363979"/>
            <a:ext cx="435721" cy="203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03159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705E6-BB0E-5012-C73E-6EDAF49305F4}"/>
              </a:ext>
            </a:extLst>
          </p:cNvPr>
          <p:cNvSpPr>
            <a:spLocks noGrp="1"/>
          </p:cNvSpPr>
          <p:nvPr>
            <p:ph type="title"/>
          </p:nvPr>
        </p:nvSpPr>
        <p:spPr/>
        <p:txBody>
          <a:bodyPr/>
          <a:lstStyle/>
          <a:p>
            <a:r>
              <a:rPr lang="es-ES" dirty="0"/>
              <a:t>5. Python </a:t>
            </a:r>
            <a:r>
              <a:rPr lang="es-ES" dirty="0" err="1"/>
              <a:t>Basics</a:t>
            </a:r>
            <a:r>
              <a:rPr lang="es-ES" dirty="0"/>
              <a:t>. </a:t>
            </a:r>
            <a:r>
              <a:rPr lang="es-ES" dirty="0" err="1">
                <a:solidFill>
                  <a:srgbClr val="00B0F0"/>
                </a:solidFill>
              </a:rPr>
              <a:t>Methods</a:t>
            </a:r>
            <a:r>
              <a:rPr lang="es-ES" dirty="0">
                <a:solidFill>
                  <a:srgbClr val="00B0F0"/>
                </a:solidFill>
              </a:rPr>
              <a:t> (</a:t>
            </a:r>
            <a:r>
              <a:rPr lang="es-ES" dirty="0" err="1">
                <a:solidFill>
                  <a:srgbClr val="00B0F0"/>
                </a:solidFill>
              </a:rPr>
              <a:t>list</a:t>
            </a:r>
            <a:r>
              <a:rPr lang="es-ES" dirty="0">
                <a:solidFill>
                  <a:srgbClr val="00B0F0"/>
                </a:solidFill>
              </a:rPr>
              <a:t> </a:t>
            </a:r>
            <a:r>
              <a:rPr lang="es-ES" dirty="0" err="1">
                <a:solidFill>
                  <a:srgbClr val="00B0F0"/>
                </a:solidFill>
              </a:rPr>
              <a:t>methods</a:t>
            </a:r>
            <a:r>
              <a:rPr lang="es-ES" dirty="0">
                <a:solidFill>
                  <a:srgbClr val="00B0F0"/>
                </a:solidFill>
              </a:rPr>
              <a:t>)</a:t>
            </a:r>
          </a:p>
        </p:txBody>
      </p:sp>
      <p:sp>
        <p:nvSpPr>
          <p:cNvPr id="3" name="Marcador de contenido 2">
            <a:extLst>
              <a:ext uri="{FF2B5EF4-FFF2-40B4-BE49-F238E27FC236}">
                <a16:creationId xmlns:a16="http://schemas.microsoft.com/office/drawing/2014/main" id="{E08F026F-B802-4A9C-669E-3E03C5ACBCA4}"/>
              </a:ext>
            </a:extLst>
          </p:cNvPr>
          <p:cNvSpPr>
            <a:spLocks noGrp="1"/>
          </p:cNvSpPr>
          <p:nvPr>
            <p:ph idx="1"/>
          </p:nvPr>
        </p:nvSpPr>
        <p:spPr/>
        <p:txBody>
          <a:bodyPr/>
          <a:lstStyle/>
          <a:p>
            <a:r>
              <a:rPr lang="en-GB" dirty="0"/>
              <a:t>Python: Object Oriented Programming.</a:t>
            </a:r>
          </a:p>
          <a:p>
            <a:pPr marL="0" indent="0">
              <a:buNone/>
            </a:pPr>
            <a:r>
              <a:rPr lang="en-GB" b="1" dirty="0"/>
              <a:t>An important characteristic of the Python language is the consistency of its object model</a:t>
            </a:r>
            <a:r>
              <a:rPr lang="en-GB" dirty="0"/>
              <a:t>. Every number, string, data structure, function, class, module, and so on exists in the Python interpreter in its own “box,” which is referred to as a Python object. Each object has an associated type (e.g., integer, string, or function) and internal data. In practice this makes the language very flexible, as even functions can be treated like any other object.</a:t>
            </a:r>
          </a:p>
          <a:p>
            <a:endParaRPr lang="es-ES" dirty="0"/>
          </a:p>
        </p:txBody>
      </p:sp>
      <p:sp>
        <p:nvSpPr>
          <p:cNvPr id="4" name="TextBox 4">
            <a:extLst>
              <a:ext uri="{FF2B5EF4-FFF2-40B4-BE49-F238E27FC236}">
                <a16:creationId xmlns:a16="http://schemas.microsoft.com/office/drawing/2014/main" id="{622B38FF-7F5F-3268-2FF7-EAD8E7D5EDC3}"/>
              </a:ext>
            </a:extLst>
          </p:cNvPr>
          <p:cNvSpPr txBox="1"/>
          <p:nvPr/>
        </p:nvSpPr>
        <p:spPr>
          <a:xfrm>
            <a:off x="679049" y="5598808"/>
            <a:ext cx="4211320" cy="523220"/>
          </a:xfrm>
          <a:prstGeom prst="rect">
            <a:avLst/>
          </a:prstGeom>
          <a:noFill/>
        </p:spPr>
        <p:txBody>
          <a:bodyPr wrap="square" rtlCol="0">
            <a:spAutoFit/>
          </a:bodyPr>
          <a:lstStyle/>
          <a:p>
            <a:r>
              <a:rPr lang="en-GB" sz="1400" b="1" dirty="0"/>
              <a:t>Reference</a:t>
            </a:r>
            <a:r>
              <a:rPr lang="en-GB" sz="1400" dirty="0"/>
              <a:t>: </a:t>
            </a:r>
            <a:r>
              <a:rPr lang="en-GB" sz="1400" dirty="0">
                <a:hlinkClick r:id="rId2"/>
              </a:rPr>
              <a:t>https://wesmckinney.com/book/python-basics.html#semantics_everything_object</a:t>
            </a:r>
            <a:r>
              <a:rPr lang="en-GB" sz="1400" dirty="0"/>
              <a:t> </a:t>
            </a:r>
            <a:endParaRPr lang="en-CH" sz="1400" dirty="0"/>
          </a:p>
        </p:txBody>
      </p:sp>
    </p:spTree>
    <p:extLst>
      <p:ext uri="{BB962C8B-B14F-4D97-AF65-F5344CB8AC3E}">
        <p14:creationId xmlns:p14="http://schemas.microsoft.com/office/powerpoint/2010/main" val="3075425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40FFBB-95F0-7734-D3B9-427D6D3BD82C}"/>
              </a:ext>
            </a:extLst>
          </p:cNvPr>
          <p:cNvSpPr>
            <a:spLocks noGrp="1"/>
          </p:cNvSpPr>
          <p:nvPr>
            <p:ph type="title"/>
          </p:nvPr>
        </p:nvSpPr>
        <p:spPr/>
        <p:txBody>
          <a:bodyPr/>
          <a:lstStyle/>
          <a:p>
            <a:r>
              <a:rPr lang="es-ES" dirty="0" err="1"/>
              <a:t>What</a:t>
            </a:r>
            <a:r>
              <a:rPr lang="es-ES" dirty="0"/>
              <a:t> </a:t>
            </a:r>
            <a:r>
              <a:rPr lang="es-ES" dirty="0" err="1"/>
              <a:t>is</a:t>
            </a:r>
            <a:r>
              <a:rPr lang="es-ES" dirty="0"/>
              <a:t> a </a:t>
            </a:r>
            <a:r>
              <a:rPr lang="es-ES" dirty="0" err="1"/>
              <a:t>method</a:t>
            </a:r>
            <a:r>
              <a:rPr lang="es-ES" dirty="0"/>
              <a:t>?</a:t>
            </a:r>
          </a:p>
        </p:txBody>
      </p:sp>
      <p:sp>
        <p:nvSpPr>
          <p:cNvPr id="3" name="Marcador de contenido 2">
            <a:extLst>
              <a:ext uri="{FF2B5EF4-FFF2-40B4-BE49-F238E27FC236}">
                <a16:creationId xmlns:a16="http://schemas.microsoft.com/office/drawing/2014/main" id="{F31780D3-90D0-DB81-1C38-8A012F754C00}"/>
              </a:ext>
            </a:extLst>
          </p:cNvPr>
          <p:cNvSpPr>
            <a:spLocks noGrp="1"/>
          </p:cNvSpPr>
          <p:nvPr>
            <p:ph idx="1"/>
          </p:nvPr>
        </p:nvSpPr>
        <p:spPr/>
        <p:txBody>
          <a:bodyPr/>
          <a:lstStyle/>
          <a:p>
            <a:r>
              <a:rPr lang="en-GB" dirty="0"/>
              <a:t>Almost every object in Python has attached functions, known as methods, that have access to the object’s internal contents. Some examples include:</a:t>
            </a:r>
          </a:p>
          <a:p>
            <a:pPr marL="0" indent="0">
              <a:buNone/>
            </a:pPr>
            <a:endParaRPr lang="en-GB" dirty="0"/>
          </a:p>
          <a:p>
            <a:r>
              <a:rPr lang="en-GB" b="1" dirty="0"/>
              <a:t>String methods</a:t>
            </a:r>
            <a:r>
              <a:rPr lang="en-GB" dirty="0"/>
              <a:t>:</a:t>
            </a:r>
            <a:r>
              <a:rPr lang="en-GB" b="1" dirty="0">
                <a:solidFill>
                  <a:schemeClr val="accent2"/>
                </a:solidFill>
              </a:rPr>
              <a:t> </a:t>
            </a:r>
            <a:r>
              <a:rPr lang="en-GB" dirty="0"/>
              <a:t>split(), strip(), join(), index(), find()</a:t>
            </a:r>
            <a:endParaRPr lang="en-CH" dirty="0"/>
          </a:p>
          <a:p>
            <a:r>
              <a:rPr lang="en-GB" b="1" dirty="0"/>
              <a:t>List methods</a:t>
            </a:r>
            <a:r>
              <a:rPr lang="en-GB" dirty="0"/>
              <a:t>: </a:t>
            </a:r>
            <a:r>
              <a:rPr lang="en-GB" b="1" dirty="0">
                <a:solidFill>
                  <a:srgbClr val="0070C0"/>
                </a:solidFill>
              </a:rPr>
              <a:t>index(), append(), insert(), remove(), sort() </a:t>
            </a:r>
          </a:p>
          <a:p>
            <a:pPr marL="0" indent="0" algn="ctr">
              <a:buNone/>
            </a:pPr>
            <a:endParaRPr lang="en-GB" b="1" dirty="0">
              <a:solidFill>
                <a:schemeClr val="accent2"/>
              </a:solidFill>
            </a:endParaRPr>
          </a:p>
          <a:p>
            <a:endParaRPr lang="es-ES" dirty="0"/>
          </a:p>
        </p:txBody>
      </p:sp>
      <p:sp>
        <p:nvSpPr>
          <p:cNvPr id="4" name="Flecha: hacia la izquierda 3">
            <a:extLst>
              <a:ext uri="{FF2B5EF4-FFF2-40B4-BE49-F238E27FC236}">
                <a16:creationId xmlns:a16="http://schemas.microsoft.com/office/drawing/2014/main" id="{34C64AE1-546B-19C8-0344-D0C360B9A6B7}"/>
              </a:ext>
            </a:extLst>
          </p:cNvPr>
          <p:cNvSpPr/>
          <p:nvPr/>
        </p:nvSpPr>
        <p:spPr>
          <a:xfrm>
            <a:off x="7971850" y="3614641"/>
            <a:ext cx="625965" cy="32525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5358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1A940C-823C-B18B-93FC-FD4768B077F7}"/>
              </a:ext>
            </a:extLst>
          </p:cNvPr>
          <p:cNvSpPr>
            <a:spLocks noGrp="1"/>
          </p:cNvSpPr>
          <p:nvPr>
            <p:ph type="title"/>
          </p:nvPr>
        </p:nvSpPr>
        <p:spPr>
          <a:xfrm>
            <a:off x="612648" y="600074"/>
            <a:ext cx="6035040" cy="1529932"/>
          </a:xfrm>
        </p:spPr>
        <p:txBody>
          <a:bodyPr anchor="b">
            <a:normAutofit/>
          </a:bodyPr>
          <a:lstStyle/>
          <a:p>
            <a:r>
              <a:rPr lang="es-ES" dirty="0"/>
              <a:t>Day 1. Python </a:t>
            </a:r>
            <a:r>
              <a:rPr lang="es-ES" dirty="0" err="1"/>
              <a:t>review</a:t>
            </a:r>
            <a:endParaRPr lang="es-ES" dirty="0"/>
          </a:p>
        </p:txBody>
      </p:sp>
      <p:sp>
        <p:nvSpPr>
          <p:cNvPr id="3" name="Marcador de contenido 2">
            <a:extLst>
              <a:ext uri="{FF2B5EF4-FFF2-40B4-BE49-F238E27FC236}">
                <a16:creationId xmlns:a16="http://schemas.microsoft.com/office/drawing/2014/main" id="{BBD63219-3C68-F47B-FA65-688F875486E5}"/>
              </a:ext>
            </a:extLst>
          </p:cNvPr>
          <p:cNvSpPr>
            <a:spLocks noGrp="1"/>
          </p:cNvSpPr>
          <p:nvPr>
            <p:ph idx="1"/>
          </p:nvPr>
        </p:nvSpPr>
        <p:spPr>
          <a:xfrm>
            <a:off x="612647" y="2212848"/>
            <a:ext cx="6035041" cy="4096512"/>
          </a:xfrm>
        </p:spPr>
        <p:txBody>
          <a:bodyPr>
            <a:normAutofit lnSpcReduction="10000"/>
          </a:bodyPr>
          <a:lstStyle/>
          <a:p>
            <a:pPr>
              <a:lnSpc>
                <a:spcPct val="110000"/>
              </a:lnSpc>
            </a:pPr>
            <a:r>
              <a:rPr lang="es-ES" sz="1700" b="1" dirty="0"/>
              <a:t>1. General </a:t>
            </a:r>
            <a:r>
              <a:rPr lang="es-ES" sz="1700" b="1" dirty="0" err="1"/>
              <a:t>Introduction</a:t>
            </a:r>
            <a:r>
              <a:rPr lang="es-ES" sz="1700" dirty="0"/>
              <a:t>: Instructor </a:t>
            </a:r>
            <a:r>
              <a:rPr lang="es-ES" sz="1700" dirty="0" err="1"/>
              <a:t>Introduction</a:t>
            </a:r>
            <a:r>
              <a:rPr lang="es-ES" sz="1700" dirty="0"/>
              <a:t>, </a:t>
            </a:r>
            <a:r>
              <a:rPr lang="es-ES" sz="1700" dirty="0" err="1"/>
              <a:t>Students</a:t>
            </a:r>
            <a:r>
              <a:rPr lang="es-ES" sz="1700" dirty="0"/>
              <a:t> </a:t>
            </a:r>
            <a:r>
              <a:rPr lang="es-ES" sz="1700" dirty="0" err="1"/>
              <a:t>Introduction</a:t>
            </a:r>
            <a:r>
              <a:rPr lang="es-ES" sz="1700" dirty="0"/>
              <a:t>.</a:t>
            </a:r>
          </a:p>
          <a:p>
            <a:pPr>
              <a:lnSpc>
                <a:spcPct val="110000"/>
              </a:lnSpc>
            </a:pPr>
            <a:r>
              <a:rPr lang="es-ES" sz="1700" b="1" dirty="0"/>
              <a:t>2. </a:t>
            </a:r>
            <a:r>
              <a:rPr lang="es-ES" sz="1700" b="1" dirty="0" err="1"/>
              <a:t>Course</a:t>
            </a:r>
            <a:r>
              <a:rPr lang="es-ES" sz="1700" b="1" dirty="0"/>
              <a:t> </a:t>
            </a:r>
            <a:r>
              <a:rPr lang="es-ES" sz="1700" b="1" dirty="0" err="1"/>
              <a:t>Introduction</a:t>
            </a:r>
            <a:r>
              <a:rPr lang="es-ES" sz="1700" dirty="0"/>
              <a:t>: </a:t>
            </a:r>
            <a:r>
              <a:rPr lang="es-ES" sz="1700" dirty="0" err="1"/>
              <a:t>Learning</a:t>
            </a:r>
            <a:r>
              <a:rPr lang="es-ES" sz="1700" dirty="0"/>
              <a:t> Data </a:t>
            </a:r>
            <a:r>
              <a:rPr lang="es-ES" sz="1700" dirty="0" err="1"/>
              <a:t>Analytics</a:t>
            </a:r>
            <a:r>
              <a:rPr lang="es-ES" sz="1700" dirty="0"/>
              <a:t> </a:t>
            </a:r>
            <a:r>
              <a:rPr lang="es-ES" sz="1700" dirty="0" err="1"/>
              <a:t>with</a:t>
            </a:r>
            <a:r>
              <a:rPr lang="es-ES" sz="1700" dirty="0"/>
              <a:t> Digital </a:t>
            </a:r>
            <a:r>
              <a:rPr lang="es-ES" sz="1700" dirty="0" err="1"/>
              <a:t>Humanities</a:t>
            </a:r>
            <a:r>
              <a:rPr lang="es-ES" sz="1700" dirty="0"/>
              <a:t> </a:t>
            </a:r>
            <a:r>
              <a:rPr lang="es-ES" sz="1700" dirty="0" err="1"/>
              <a:t>Metadata</a:t>
            </a:r>
            <a:r>
              <a:rPr lang="es-ES" sz="1700" dirty="0"/>
              <a:t>!</a:t>
            </a:r>
          </a:p>
          <a:p>
            <a:pPr>
              <a:lnSpc>
                <a:spcPct val="110000"/>
              </a:lnSpc>
            </a:pPr>
            <a:r>
              <a:rPr lang="es-ES" sz="1700" b="1" dirty="0"/>
              <a:t>3. </a:t>
            </a:r>
            <a:r>
              <a:rPr lang="es-ES" sz="1700" b="1" dirty="0" err="1"/>
              <a:t>Introduction</a:t>
            </a:r>
            <a:r>
              <a:rPr lang="es-ES" sz="1700" b="1" dirty="0"/>
              <a:t> </a:t>
            </a:r>
            <a:r>
              <a:rPr lang="es-ES" sz="1700" b="1" dirty="0" err="1"/>
              <a:t>to</a:t>
            </a:r>
            <a:r>
              <a:rPr lang="es-ES" sz="1700" b="1" dirty="0"/>
              <a:t> </a:t>
            </a:r>
            <a:r>
              <a:rPr lang="es-ES" sz="1700" b="1" dirty="0" err="1"/>
              <a:t>Programming</a:t>
            </a:r>
            <a:r>
              <a:rPr lang="es-ES" sz="1700" dirty="0"/>
              <a:t>: Python </a:t>
            </a:r>
            <a:r>
              <a:rPr lang="es-ES" sz="1700" dirty="0" err="1"/>
              <a:t>Programming</a:t>
            </a:r>
            <a:r>
              <a:rPr lang="es-ES" sz="1700" dirty="0"/>
              <a:t> </a:t>
            </a:r>
            <a:r>
              <a:rPr lang="es-ES" sz="1700" dirty="0" err="1"/>
              <a:t>Language</a:t>
            </a:r>
            <a:endParaRPr lang="es-ES" sz="1700" dirty="0"/>
          </a:p>
          <a:p>
            <a:pPr>
              <a:lnSpc>
                <a:spcPct val="110000"/>
              </a:lnSpc>
            </a:pPr>
            <a:r>
              <a:rPr lang="es-ES" sz="1700" b="1" dirty="0"/>
              <a:t>4. </a:t>
            </a:r>
            <a:r>
              <a:rPr lang="es-ES" sz="1700" b="1" dirty="0" err="1"/>
              <a:t>Introduction</a:t>
            </a:r>
            <a:r>
              <a:rPr lang="es-ES" sz="1700" b="1" dirty="0"/>
              <a:t> </a:t>
            </a:r>
            <a:r>
              <a:rPr lang="es-ES" sz="1700" b="1" dirty="0" err="1"/>
              <a:t>to</a:t>
            </a:r>
            <a:r>
              <a:rPr lang="es-ES" sz="1700" b="1" dirty="0"/>
              <a:t> </a:t>
            </a:r>
            <a:r>
              <a:rPr lang="es-ES" sz="1700" b="1" dirty="0" err="1"/>
              <a:t>Jupyter</a:t>
            </a:r>
            <a:r>
              <a:rPr lang="es-ES" sz="1700" b="1" dirty="0"/>
              <a:t> Notebooks</a:t>
            </a:r>
          </a:p>
          <a:p>
            <a:pPr>
              <a:lnSpc>
                <a:spcPct val="110000"/>
              </a:lnSpc>
            </a:pPr>
            <a:r>
              <a:rPr lang="es-ES" sz="1700" b="1" dirty="0"/>
              <a:t>5. Python </a:t>
            </a:r>
            <a:r>
              <a:rPr lang="es-ES" sz="1700" b="1" dirty="0" err="1"/>
              <a:t>Basics</a:t>
            </a:r>
            <a:r>
              <a:rPr lang="es-ES" sz="1700" b="1" dirty="0"/>
              <a:t>:</a:t>
            </a:r>
          </a:p>
          <a:p>
            <a:pPr lvl="3">
              <a:lnSpc>
                <a:spcPct val="110000"/>
              </a:lnSpc>
              <a:buFont typeface="Wingdings" panose="05000000000000000000" pitchFamily="2" charset="2"/>
              <a:buChar char="v"/>
            </a:pPr>
            <a:r>
              <a:rPr lang="es-ES" sz="1700" b="1" dirty="0"/>
              <a:t>Data </a:t>
            </a:r>
            <a:r>
              <a:rPr lang="es-ES" sz="1700" b="1" dirty="0" err="1"/>
              <a:t>types</a:t>
            </a:r>
            <a:r>
              <a:rPr lang="es-ES" sz="1700" dirty="0"/>
              <a:t>: </a:t>
            </a:r>
            <a:r>
              <a:rPr lang="es-ES" sz="1700" dirty="0" err="1"/>
              <a:t>string</a:t>
            </a:r>
            <a:r>
              <a:rPr lang="es-ES" sz="1700" dirty="0"/>
              <a:t>, </a:t>
            </a:r>
            <a:r>
              <a:rPr lang="es-ES" sz="1700" dirty="0" err="1"/>
              <a:t>integer</a:t>
            </a:r>
            <a:r>
              <a:rPr lang="es-ES" sz="1700" dirty="0"/>
              <a:t>, </a:t>
            </a:r>
            <a:r>
              <a:rPr lang="es-ES" sz="1700" dirty="0" err="1"/>
              <a:t>float</a:t>
            </a:r>
            <a:r>
              <a:rPr lang="es-ES" sz="1700" dirty="0"/>
              <a:t>, </a:t>
            </a:r>
            <a:r>
              <a:rPr lang="es-ES" sz="1700" dirty="0" err="1"/>
              <a:t>boolean</a:t>
            </a:r>
            <a:r>
              <a:rPr lang="es-ES" sz="1700" dirty="0"/>
              <a:t>, </a:t>
            </a:r>
            <a:r>
              <a:rPr lang="es-ES" sz="1700" dirty="0" err="1"/>
              <a:t>null</a:t>
            </a:r>
            <a:r>
              <a:rPr lang="es-ES" sz="1700" dirty="0"/>
              <a:t>.</a:t>
            </a:r>
          </a:p>
          <a:p>
            <a:pPr lvl="3">
              <a:lnSpc>
                <a:spcPct val="110000"/>
              </a:lnSpc>
              <a:buFont typeface="Wingdings" panose="05000000000000000000" pitchFamily="2" charset="2"/>
              <a:buChar char="v"/>
            </a:pPr>
            <a:r>
              <a:rPr lang="es-ES" sz="1700" b="1" dirty="0"/>
              <a:t>Variables</a:t>
            </a:r>
          </a:p>
          <a:p>
            <a:pPr lvl="3">
              <a:lnSpc>
                <a:spcPct val="110000"/>
              </a:lnSpc>
              <a:buFont typeface="Wingdings" panose="05000000000000000000" pitchFamily="2" charset="2"/>
              <a:buChar char="v"/>
            </a:pPr>
            <a:r>
              <a:rPr lang="es-ES" sz="1700" b="1" dirty="0"/>
              <a:t>Data </a:t>
            </a:r>
            <a:r>
              <a:rPr lang="es-ES" sz="1700" b="1" dirty="0" err="1"/>
              <a:t>Structures</a:t>
            </a:r>
            <a:r>
              <a:rPr lang="es-ES" sz="1700" dirty="0"/>
              <a:t>: </a:t>
            </a:r>
            <a:r>
              <a:rPr lang="es-ES" sz="1700" dirty="0" err="1"/>
              <a:t>list</a:t>
            </a:r>
            <a:r>
              <a:rPr lang="es-ES" sz="1700" dirty="0"/>
              <a:t>, </a:t>
            </a:r>
            <a:r>
              <a:rPr lang="es-ES" sz="1700" dirty="0" err="1"/>
              <a:t>tuple</a:t>
            </a:r>
            <a:r>
              <a:rPr lang="es-ES" sz="1700" dirty="0"/>
              <a:t>, </a:t>
            </a:r>
            <a:r>
              <a:rPr lang="es-ES" sz="1700" dirty="0" err="1"/>
              <a:t>dictionaries</a:t>
            </a:r>
            <a:r>
              <a:rPr lang="es-ES" sz="1700" dirty="0"/>
              <a:t>.</a:t>
            </a:r>
          </a:p>
          <a:p>
            <a:pPr lvl="3">
              <a:lnSpc>
                <a:spcPct val="110000"/>
              </a:lnSpc>
              <a:buFont typeface="Wingdings" panose="05000000000000000000" pitchFamily="2" charset="2"/>
              <a:buChar char="v"/>
            </a:pPr>
            <a:r>
              <a:rPr lang="es-ES" sz="1700" b="1" dirty="0" err="1"/>
              <a:t>Functions</a:t>
            </a:r>
            <a:r>
              <a:rPr lang="es-ES" sz="1700" b="1" dirty="0"/>
              <a:t> </a:t>
            </a:r>
            <a:r>
              <a:rPr lang="es-ES" sz="1700" dirty="0"/>
              <a:t>and (</a:t>
            </a:r>
            <a:r>
              <a:rPr lang="es-ES" sz="1700" dirty="0" err="1"/>
              <a:t>list</a:t>
            </a:r>
            <a:r>
              <a:rPr lang="es-ES" sz="1700" dirty="0"/>
              <a:t>) </a:t>
            </a:r>
            <a:r>
              <a:rPr lang="es-ES" sz="1700" b="1" dirty="0" err="1"/>
              <a:t>Methods</a:t>
            </a:r>
            <a:r>
              <a:rPr lang="es-ES" sz="1700" dirty="0"/>
              <a:t>.</a:t>
            </a:r>
          </a:p>
          <a:p>
            <a:pPr>
              <a:lnSpc>
                <a:spcPct val="110000"/>
              </a:lnSpc>
            </a:pPr>
            <a:endParaRPr lang="es-ES" sz="1700" dirty="0"/>
          </a:p>
        </p:txBody>
      </p:sp>
      <p:pic>
        <p:nvPicPr>
          <p:cNvPr id="5" name="Picture 4" descr="Script de ordenador en una pantalla">
            <a:extLst>
              <a:ext uri="{FF2B5EF4-FFF2-40B4-BE49-F238E27FC236}">
                <a16:creationId xmlns:a16="http://schemas.microsoft.com/office/drawing/2014/main" id="{A3006219-B93A-3036-70C9-3E0499BC0B7F}"/>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04506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8A179EC-937F-4CE7-4CBB-FD29E4D0F329}"/>
              </a:ext>
            </a:extLst>
          </p:cNvPr>
          <p:cNvSpPr>
            <a:spLocks noGrp="1"/>
          </p:cNvSpPr>
          <p:nvPr>
            <p:ph idx="1"/>
          </p:nvPr>
        </p:nvSpPr>
        <p:spPr>
          <a:xfrm>
            <a:off x="612647" y="494675"/>
            <a:ext cx="10653579" cy="5814685"/>
          </a:xfrm>
        </p:spPr>
        <p:txBody>
          <a:bodyPr/>
          <a:lstStyle/>
          <a:p>
            <a:r>
              <a:rPr lang="es-ES" dirty="0" err="1"/>
              <a:t>Index</a:t>
            </a:r>
            <a:r>
              <a:rPr lang="es-ES" dirty="0"/>
              <a:t>()</a:t>
            </a:r>
          </a:p>
          <a:p>
            <a:endParaRPr lang="es-ES" dirty="0"/>
          </a:p>
          <a:p>
            <a:endParaRPr lang="es-ES" dirty="0"/>
          </a:p>
          <a:p>
            <a:endParaRPr lang="es-ES" dirty="0"/>
          </a:p>
          <a:p>
            <a:r>
              <a:rPr lang="es-ES" dirty="0" err="1"/>
              <a:t>Append</a:t>
            </a:r>
            <a:r>
              <a:rPr lang="es-ES" dirty="0"/>
              <a:t>(). </a:t>
            </a:r>
            <a:r>
              <a:rPr lang="en-US" dirty="0"/>
              <a:t>It adds the argument to the end of the list.</a:t>
            </a:r>
          </a:p>
          <a:p>
            <a:endParaRPr lang="es-ES" dirty="0"/>
          </a:p>
          <a:p>
            <a:endParaRPr lang="es-ES" dirty="0"/>
          </a:p>
          <a:p>
            <a:endParaRPr lang="es-ES" dirty="0"/>
          </a:p>
          <a:p>
            <a:r>
              <a:rPr lang="es-ES" dirty="0" err="1"/>
              <a:t>Insert</a:t>
            </a:r>
            <a:r>
              <a:rPr lang="es-ES" dirty="0"/>
              <a:t>(). </a:t>
            </a:r>
            <a:r>
              <a:rPr lang="es-ES" dirty="0" err="1"/>
              <a:t>It</a:t>
            </a:r>
            <a:r>
              <a:rPr lang="es-ES" dirty="0"/>
              <a:t> </a:t>
            </a:r>
            <a:r>
              <a:rPr lang="en-US" dirty="0"/>
              <a:t>requires two arguments: the first argument is the index for the new value, and the second argument is the new value to be inserted.</a:t>
            </a:r>
            <a:endParaRPr lang="es-ES" dirty="0"/>
          </a:p>
          <a:p>
            <a:endParaRPr lang="es-ES" dirty="0"/>
          </a:p>
          <a:p>
            <a:endParaRPr lang="es-ES" dirty="0"/>
          </a:p>
        </p:txBody>
      </p:sp>
      <p:pic>
        <p:nvPicPr>
          <p:cNvPr id="5" name="Imagen 4">
            <a:extLst>
              <a:ext uri="{FF2B5EF4-FFF2-40B4-BE49-F238E27FC236}">
                <a16:creationId xmlns:a16="http://schemas.microsoft.com/office/drawing/2014/main" id="{981BC58F-2596-76BB-25A7-B5BB60952AE9}"/>
              </a:ext>
            </a:extLst>
          </p:cNvPr>
          <p:cNvPicPr>
            <a:picLocks noChangeAspect="1"/>
          </p:cNvPicPr>
          <p:nvPr/>
        </p:nvPicPr>
        <p:blipFill>
          <a:blip r:embed="rId2"/>
          <a:stretch>
            <a:fillRect/>
          </a:stretch>
        </p:blipFill>
        <p:spPr>
          <a:xfrm>
            <a:off x="925773" y="1009102"/>
            <a:ext cx="10111357" cy="1524236"/>
          </a:xfrm>
          <a:prstGeom prst="rect">
            <a:avLst/>
          </a:prstGeom>
        </p:spPr>
      </p:pic>
      <p:pic>
        <p:nvPicPr>
          <p:cNvPr id="7" name="Imagen 6">
            <a:extLst>
              <a:ext uri="{FF2B5EF4-FFF2-40B4-BE49-F238E27FC236}">
                <a16:creationId xmlns:a16="http://schemas.microsoft.com/office/drawing/2014/main" id="{BEAE469F-FE8C-2B72-6D2C-862A934EE67A}"/>
              </a:ext>
            </a:extLst>
          </p:cNvPr>
          <p:cNvPicPr>
            <a:picLocks noChangeAspect="1"/>
          </p:cNvPicPr>
          <p:nvPr/>
        </p:nvPicPr>
        <p:blipFill>
          <a:blip r:embed="rId3"/>
          <a:stretch>
            <a:fillRect/>
          </a:stretch>
        </p:blipFill>
        <p:spPr>
          <a:xfrm>
            <a:off x="912175" y="3047765"/>
            <a:ext cx="10054522" cy="1074732"/>
          </a:xfrm>
          <a:prstGeom prst="rect">
            <a:avLst/>
          </a:prstGeom>
        </p:spPr>
      </p:pic>
      <p:pic>
        <p:nvPicPr>
          <p:cNvPr id="9" name="Imagen 8">
            <a:extLst>
              <a:ext uri="{FF2B5EF4-FFF2-40B4-BE49-F238E27FC236}">
                <a16:creationId xmlns:a16="http://schemas.microsoft.com/office/drawing/2014/main" id="{B72D4D0D-A7C1-798D-D468-F0F11209C5D6}"/>
              </a:ext>
            </a:extLst>
          </p:cNvPr>
          <p:cNvPicPr>
            <a:picLocks noChangeAspect="1"/>
          </p:cNvPicPr>
          <p:nvPr/>
        </p:nvPicPr>
        <p:blipFill>
          <a:blip r:embed="rId4"/>
          <a:stretch>
            <a:fillRect/>
          </a:stretch>
        </p:blipFill>
        <p:spPr>
          <a:xfrm>
            <a:off x="812722" y="5413776"/>
            <a:ext cx="10337457" cy="1074732"/>
          </a:xfrm>
          <a:prstGeom prst="rect">
            <a:avLst/>
          </a:prstGeom>
        </p:spPr>
      </p:pic>
      <p:pic>
        <p:nvPicPr>
          <p:cNvPr id="10" name="Imagen 9">
            <a:extLst>
              <a:ext uri="{FF2B5EF4-FFF2-40B4-BE49-F238E27FC236}">
                <a16:creationId xmlns:a16="http://schemas.microsoft.com/office/drawing/2014/main" id="{431A7AB9-1FC0-4AC0-00E8-074DD55C4114}"/>
              </a:ext>
            </a:extLst>
          </p:cNvPr>
          <p:cNvPicPr>
            <a:picLocks noChangeAspect="1"/>
          </p:cNvPicPr>
          <p:nvPr/>
        </p:nvPicPr>
        <p:blipFill>
          <a:blip r:embed="rId5"/>
          <a:stretch>
            <a:fillRect/>
          </a:stretch>
        </p:blipFill>
        <p:spPr>
          <a:xfrm>
            <a:off x="10012545" y="298682"/>
            <a:ext cx="1566808" cy="499915"/>
          </a:xfrm>
          <a:prstGeom prst="rect">
            <a:avLst/>
          </a:prstGeom>
        </p:spPr>
      </p:pic>
    </p:spTree>
    <p:extLst>
      <p:ext uri="{BB962C8B-B14F-4D97-AF65-F5344CB8AC3E}">
        <p14:creationId xmlns:p14="http://schemas.microsoft.com/office/powerpoint/2010/main" val="2378203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7DFDFEA-4D50-6187-5216-78CB7118A044}"/>
              </a:ext>
            </a:extLst>
          </p:cNvPr>
          <p:cNvSpPr>
            <a:spLocks noGrp="1"/>
          </p:cNvSpPr>
          <p:nvPr>
            <p:ph idx="1"/>
          </p:nvPr>
        </p:nvSpPr>
        <p:spPr>
          <a:xfrm>
            <a:off x="612647" y="989351"/>
            <a:ext cx="10653579" cy="5320009"/>
          </a:xfrm>
        </p:spPr>
        <p:txBody>
          <a:bodyPr/>
          <a:lstStyle/>
          <a:p>
            <a:r>
              <a:rPr lang="es-ES" dirty="0" err="1"/>
              <a:t>Remove</a:t>
            </a:r>
            <a:r>
              <a:rPr lang="es-ES" dirty="0"/>
              <a:t>()</a:t>
            </a:r>
          </a:p>
          <a:p>
            <a:endParaRPr lang="es-ES" dirty="0"/>
          </a:p>
          <a:p>
            <a:endParaRPr lang="es-ES" dirty="0"/>
          </a:p>
          <a:p>
            <a:endParaRPr lang="es-ES" dirty="0"/>
          </a:p>
          <a:p>
            <a:r>
              <a:rPr lang="es-ES" dirty="0" err="1"/>
              <a:t>Sort</a:t>
            </a:r>
            <a:r>
              <a:rPr lang="es-ES" dirty="0"/>
              <a:t>(). </a:t>
            </a:r>
            <a:r>
              <a:rPr lang="es-ES" dirty="0" err="1"/>
              <a:t>This</a:t>
            </a:r>
            <a:r>
              <a:rPr lang="es-ES" dirty="0"/>
              <a:t> </a:t>
            </a:r>
            <a:r>
              <a:rPr lang="es-ES" dirty="0" err="1"/>
              <a:t>method</a:t>
            </a:r>
            <a:r>
              <a:rPr lang="es-ES" dirty="0"/>
              <a:t> </a:t>
            </a:r>
            <a:r>
              <a:rPr lang="es-ES" dirty="0" err="1"/>
              <a:t>only</a:t>
            </a:r>
            <a:r>
              <a:rPr lang="es-ES" dirty="0"/>
              <a:t> Works </a:t>
            </a:r>
            <a:r>
              <a:rPr lang="es-ES" dirty="0" err="1"/>
              <a:t>on</a:t>
            </a:r>
            <a:r>
              <a:rPr lang="es-ES" dirty="0"/>
              <a:t> </a:t>
            </a:r>
            <a:r>
              <a:rPr lang="es-ES" dirty="0" err="1"/>
              <a:t>lists</a:t>
            </a:r>
            <a:r>
              <a:rPr lang="es-ES" dirty="0"/>
              <a:t> </a:t>
            </a:r>
            <a:r>
              <a:rPr lang="es-ES" dirty="0" err="1"/>
              <a:t>that</a:t>
            </a:r>
            <a:r>
              <a:rPr lang="es-ES" dirty="0"/>
              <a:t> </a:t>
            </a:r>
            <a:r>
              <a:rPr lang="es-ES" dirty="0" err="1"/>
              <a:t>only</a:t>
            </a:r>
            <a:r>
              <a:rPr lang="es-ES" dirty="0"/>
              <a:t> </a:t>
            </a:r>
            <a:r>
              <a:rPr lang="es-ES" dirty="0" err="1"/>
              <a:t>have</a:t>
            </a:r>
            <a:r>
              <a:rPr lang="es-ES" dirty="0"/>
              <a:t> </a:t>
            </a:r>
            <a:r>
              <a:rPr lang="es-ES" dirty="0" err="1"/>
              <a:t>integers</a:t>
            </a:r>
            <a:r>
              <a:rPr lang="es-ES" dirty="0"/>
              <a:t> </a:t>
            </a:r>
            <a:r>
              <a:rPr lang="es-ES" dirty="0" err="1"/>
              <a:t>or</a:t>
            </a:r>
            <a:r>
              <a:rPr lang="es-ES" dirty="0"/>
              <a:t> </a:t>
            </a:r>
            <a:r>
              <a:rPr lang="es-ES" dirty="0" err="1"/>
              <a:t>floats</a:t>
            </a:r>
            <a:r>
              <a:rPr lang="es-ES" dirty="0"/>
              <a:t>.</a:t>
            </a:r>
          </a:p>
          <a:p>
            <a:endParaRPr lang="es-ES" dirty="0"/>
          </a:p>
        </p:txBody>
      </p:sp>
      <p:pic>
        <p:nvPicPr>
          <p:cNvPr id="5" name="Imagen 4">
            <a:extLst>
              <a:ext uri="{FF2B5EF4-FFF2-40B4-BE49-F238E27FC236}">
                <a16:creationId xmlns:a16="http://schemas.microsoft.com/office/drawing/2014/main" id="{E2E8D403-E3DD-0CA2-E575-DD586A220722}"/>
              </a:ext>
            </a:extLst>
          </p:cNvPr>
          <p:cNvPicPr>
            <a:picLocks noChangeAspect="1"/>
          </p:cNvPicPr>
          <p:nvPr/>
        </p:nvPicPr>
        <p:blipFill>
          <a:blip r:embed="rId2"/>
          <a:stretch>
            <a:fillRect/>
          </a:stretch>
        </p:blipFill>
        <p:spPr>
          <a:xfrm>
            <a:off x="925774" y="1471874"/>
            <a:ext cx="10821690" cy="1173781"/>
          </a:xfrm>
          <a:prstGeom prst="rect">
            <a:avLst/>
          </a:prstGeom>
        </p:spPr>
      </p:pic>
      <p:pic>
        <p:nvPicPr>
          <p:cNvPr id="7" name="Imagen 6">
            <a:extLst>
              <a:ext uri="{FF2B5EF4-FFF2-40B4-BE49-F238E27FC236}">
                <a16:creationId xmlns:a16="http://schemas.microsoft.com/office/drawing/2014/main" id="{0EEB6915-3019-0DB8-696E-1BF9B0CE2B83}"/>
              </a:ext>
            </a:extLst>
          </p:cNvPr>
          <p:cNvPicPr>
            <a:picLocks noChangeAspect="1"/>
          </p:cNvPicPr>
          <p:nvPr/>
        </p:nvPicPr>
        <p:blipFill>
          <a:blip r:embed="rId3"/>
          <a:stretch>
            <a:fillRect/>
          </a:stretch>
        </p:blipFill>
        <p:spPr>
          <a:xfrm>
            <a:off x="925774" y="3436005"/>
            <a:ext cx="10653578" cy="1642622"/>
          </a:xfrm>
          <a:prstGeom prst="rect">
            <a:avLst/>
          </a:prstGeom>
        </p:spPr>
      </p:pic>
      <p:pic>
        <p:nvPicPr>
          <p:cNvPr id="8" name="Imagen 7">
            <a:extLst>
              <a:ext uri="{FF2B5EF4-FFF2-40B4-BE49-F238E27FC236}">
                <a16:creationId xmlns:a16="http://schemas.microsoft.com/office/drawing/2014/main" id="{ABD63BDB-6329-FBA2-FFE8-D97F878A2A78}"/>
              </a:ext>
            </a:extLst>
          </p:cNvPr>
          <p:cNvPicPr>
            <a:picLocks noChangeAspect="1"/>
          </p:cNvPicPr>
          <p:nvPr/>
        </p:nvPicPr>
        <p:blipFill>
          <a:blip r:embed="rId4"/>
          <a:stretch>
            <a:fillRect/>
          </a:stretch>
        </p:blipFill>
        <p:spPr>
          <a:xfrm>
            <a:off x="10012544" y="431566"/>
            <a:ext cx="1566808" cy="499915"/>
          </a:xfrm>
          <a:prstGeom prst="rect">
            <a:avLst/>
          </a:prstGeom>
        </p:spPr>
      </p:pic>
    </p:spTree>
    <p:extLst>
      <p:ext uri="{BB962C8B-B14F-4D97-AF65-F5344CB8AC3E}">
        <p14:creationId xmlns:p14="http://schemas.microsoft.com/office/powerpoint/2010/main" val="3078900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B7C08-AF90-9299-6C01-94AAD1E5F9EC}"/>
              </a:ext>
            </a:extLst>
          </p:cNvPr>
          <p:cNvSpPr>
            <a:spLocks noGrp="1"/>
          </p:cNvSpPr>
          <p:nvPr>
            <p:ph type="title"/>
          </p:nvPr>
        </p:nvSpPr>
        <p:spPr/>
        <p:txBody>
          <a:bodyPr/>
          <a:lstStyle/>
          <a:p>
            <a:r>
              <a:rPr lang="es-ES" dirty="0"/>
              <a:t>5. Python </a:t>
            </a:r>
            <a:r>
              <a:rPr lang="es-ES" dirty="0" err="1"/>
              <a:t>Basics</a:t>
            </a:r>
            <a:r>
              <a:rPr lang="es-ES" dirty="0"/>
              <a:t>. </a:t>
            </a:r>
            <a:r>
              <a:rPr lang="es-ES" dirty="0" err="1">
                <a:solidFill>
                  <a:srgbClr val="0070C0"/>
                </a:solidFill>
              </a:rPr>
              <a:t>Functions</a:t>
            </a:r>
            <a:endParaRPr lang="es-ES" dirty="0">
              <a:solidFill>
                <a:srgbClr val="0070C0"/>
              </a:solidFill>
            </a:endParaRPr>
          </a:p>
        </p:txBody>
      </p:sp>
      <p:sp>
        <p:nvSpPr>
          <p:cNvPr id="4" name="Content Placeholder 2">
            <a:extLst>
              <a:ext uri="{FF2B5EF4-FFF2-40B4-BE49-F238E27FC236}">
                <a16:creationId xmlns:a16="http://schemas.microsoft.com/office/drawing/2014/main" id="{406B531E-1AE4-2411-CA87-B32AC0811059}"/>
              </a:ext>
            </a:extLst>
          </p:cNvPr>
          <p:cNvSpPr>
            <a:spLocks noGrp="1"/>
          </p:cNvSpPr>
          <p:nvPr>
            <p:ph idx="1"/>
          </p:nvPr>
        </p:nvSpPr>
        <p:spPr>
          <a:xfrm>
            <a:off x="612775" y="1716088"/>
            <a:ext cx="10653713" cy="4592637"/>
          </a:xfrm>
        </p:spPr>
        <p:txBody>
          <a:bodyPr/>
          <a:lstStyle/>
          <a:p>
            <a:r>
              <a:rPr lang="en-GB" dirty="0"/>
              <a:t>Functions have some input (their arguments) and return some output (the result of applying them). Built-in functions can be depicted as a small machine that takes input and produces output.</a:t>
            </a:r>
          </a:p>
          <a:p>
            <a:pPr marL="0" indent="0">
              <a:buNone/>
            </a:pPr>
            <a:r>
              <a:rPr lang="en-GB" dirty="0"/>
              <a:t>For example: </a:t>
            </a:r>
            <a:r>
              <a:rPr lang="en-GB" b="1" dirty="0">
                <a:solidFill>
                  <a:schemeClr val="accent2">
                    <a:lumMod val="60000"/>
                    <a:lumOff val="40000"/>
                  </a:schemeClr>
                </a:solidFill>
              </a:rPr>
              <a:t>abs</a:t>
            </a:r>
            <a:r>
              <a:rPr lang="en-GB" dirty="0"/>
              <a:t>(</a:t>
            </a:r>
            <a:r>
              <a:rPr lang="en-GB" b="1" dirty="0">
                <a:solidFill>
                  <a:schemeClr val="accent2">
                    <a:lumMod val="60000"/>
                    <a:lumOff val="40000"/>
                  </a:schemeClr>
                </a:solidFill>
              </a:rPr>
              <a:t>-2</a:t>
            </a:r>
            <a:r>
              <a:rPr lang="en-GB" dirty="0"/>
              <a:t>)</a:t>
            </a:r>
          </a:p>
          <a:p>
            <a:pPr marL="0" indent="0">
              <a:buNone/>
            </a:pPr>
            <a:r>
              <a:rPr lang="en-GB" dirty="0"/>
              <a:t>                         2                          </a:t>
            </a:r>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99475E9C-2A66-704F-2260-2A304AFD1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313" y="3530893"/>
            <a:ext cx="3981655" cy="1225613"/>
          </a:xfrm>
          <a:prstGeom prst="rect">
            <a:avLst/>
          </a:prstGeom>
        </p:spPr>
      </p:pic>
      <p:sp>
        <p:nvSpPr>
          <p:cNvPr id="6" name="TextBox 5">
            <a:extLst>
              <a:ext uri="{FF2B5EF4-FFF2-40B4-BE49-F238E27FC236}">
                <a16:creationId xmlns:a16="http://schemas.microsoft.com/office/drawing/2014/main" id="{5B214DBD-20ED-A559-B505-4AE7F8DCBC25}"/>
              </a:ext>
            </a:extLst>
          </p:cNvPr>
          <p:cNvSpPr txBox="1"/>
          <p:nvPr/>
        </p:nvSpPr>
        <p:spPr>
          <a:xfrm>
            <a:off x="671893" y="5617647"/>
            <a:ext cx="3667760" cy="584775"/>
          </a:xfrm>
          <a:prstGeom prst="rect">
            <a:avLst/>
          </a:prstGeom>
          <a:noFill/>
        </p:spPr>
        <p:txBody>
          <a:bodyPr wrap="square" rtlCol="0">
            <a:spAutoFit/>
          </a:bodyPr>
          <a:lstStyle/>
          <a:p>
            <a:r>
              <a:rPr lang="en-GB" sz="1600" b="1" dirty="0"/>
              <a:t>Reference</a:t>
            </a:r>
            <a:r>
              <a:rPr lang="en-GB" sz="1600" dirty="0"/>
              <a:t>: “Composing Programs” </a:t>
            </a:r>
            <a:r>
              <a:rPr lang="en-GB" sz="1600" dirty="0">
                <a:solidFill>
                  <a:schemeClr val="accent1"/>
                </a:solidFill>
              </a:rPr>
              <a:t>(</a:t>
            </a:r>
            <a:r>
              <a:rPr lang="en-GB" sz="1600" dirty="0">
                <a:solidFill>
                  <a:schemeClr val="accent1"/>
                </a:solidFill>
                <a:hlinkClick r:id="rId3">
                  <a:extLst>
                    <a:ext uri="{A12FA001-AC4F-418D-AE19-62706E023703}">
                      <ahyp:hlinkClr xmlns:ahyp="http://schemas.microsoft.com/office/drawing/2018/hyperlinkcolor" val="tx"/>
                    </a:ext>
                  </a:extLst>
                </a:hlinkClick>
              </a:rPr>
              <a:t>http://composingprograms.com/</a:t>
            </a:r>
            <a:r>
              <a:rPr lang="en-GB" sz="1600" dirty="0">
                <a:solidFill>
                  <a:schemeClr val="accent1"/>
                </a:solidFill>
              </a:rPr>
              <a:t>) </a:t>
            </a:r>
            <a:endParaRPr lang="en-CH" sz="1600" dirty="0">
              <a:solidFill>
                <a:schemeClr val="accent1"/>
              </a:solidFill>
            </a:endParaRPr>
          </a:p>
        </p:txBody>
      </p:sp>
    </p:spTree>
    <p:extLst>
      <p:ext uri="{BB962C8B-B14F-4D97-AF65-F5344CB8AC3E}">
        <p14:creationId xmlns:p14="http://schemas.microsoft.com/office/powerpoint/2010/main" val="279916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B6307-A364-A81C-A952-644B11B2C18A}"/>
              </a:ext>
            </a:extLst>
          </p:cNvPr>
          <p:cNvSpPr>
            <a:spLocks noGrp="1"/>
          </p:cNvSpPr>
          <p:nvPr>
            <p:ph type="title"/>
          </p:nvPr>
        </p:nvSpPr>
        <p:spPr/>
        <p:txBody>
          <a:bodyPr/>
          <a:lstStyle/>
          <a:p>
            <a:r>
              <a:rPr lang="es-ES" dirty="0" err="1"/>
              <a:t>User</a:t>
            </a:r>
            <a:r>
              <a:rPr lang="es-ES" dirty="0"/>
              <a:t> </a:t>
            </a:r>
            <a:r>
              <a:rPr lang="es-ES" dirty="0" err="1"/>
              <a:t>Defined</a:t>
            </a:r>
            <a:r>
              <a:rPr lang="es-ES" dirty="0"/>
              <a:t> </a:t>
            </a:r>
            <a:r>
              <a:rPr lang="es-ES" dirty="0" err="1"/>
              <a:t>Functions</a:t>
            </a:r>
            <a:r>
              <a:rPr lang="es-ES" dirty="0"/>
              <a:t>. </a:t>
            </a:r>
            <a:r>
              <a:rPr lang="es-ES" dirty="0" err="1"/>
              <a:t>Print</a:t>
            </a:r>
            <a:r>
              <a:rPr lang="es-ES" dirty="0"/>
              <a:t> and </a:t>
            </a:r>
            <a:r>
              <a:rPr lang="es-ES" dirty="0" err="1"/>
              <a:t>Return</a:t>
            </a:r>
            <a:endParaRPr lang="es-ES" dirty="0"/>
          </a:p>
        </p:txBody>
      </p:sp>
      <p:sp>
        <p:nvSpPr>
          <p:cNvPr id="3" name="Marcador de contenido 2">
            <a:extLst>
              <a:ext uri="{FF2B5EF4-FFF2-40B4-BE49-F238E27FC236}">
                <a16:creationId xmlns:a16="http://schemas.microsoft.com/office/drawing/2014/main" id="{3A840CDA-A418-9AA8-D3FA-C72B2FDFA6AE}"/>
              </a:ext>
            </a:extLst>
          </p:cNvPr>
          <p:cNvSpPr>
            <a:spLocks noGrp="1"/>
          </p:cNvSpPr>
          <p:nvPr>
            <p:ph idx="1"/>
          </p:nvPr>
        </p:nvSpPr>
        <p:spPr/>
        <p:txBody>
          <a:bodyPr/>
          <a:lstStyle/>
          <a:p>
            <a:r>
              <a:rPr lang="es-ES" dirty="0" err="1"/>
              <a:t>Print</a:t>
            </a:r>
            <a:r>
              <a:rPr lang="es-ES" dirty="0"/>
              <a:t> </a:t>
            </a:r>
            <a:r>
              <a:rPr lang="es-ES" dirty="0" err="1"/>
              <a:t>Functions</a:t>
            </a:r>
            <a:endParaRPr lang="es-ES" dirty="0"/>
          </a:p>
        </p:txBody>
      </p:sp>
      <p:pic>
        <p:nvPicPr>
          <p:cNvPr id="7" name="Imagen 6">
            <a:extLst>
              <a:ext uri="{FF2B5EF4-FFF2-40B4-BE49-F238E27FC236}">
                <a16:creationId xmlns:a16="http://schemas.microsoft.com/office/drawing/2014/main" id="{7DCF926B-E710-6740-6425-14ADF36E0C99}"/>
              </a:ext>
            </a:extLst>
          </p:cNvPr>
          <p:cNvPicPr>
            <a:picLocks noChangeAspect="1"/>
          </p:cNvPicPr>
          <p:nvPr/>
        </p:nvPicPr>
        <p:blipFill>
          <a:blip r:embed="rId2"/>
          <a:stretch>
            <a:fillRect/>
          </a:stretch>
        </p:blipFill>
        <p:spPr>
          <a:xfrm>
            <a:off x="1008163" y="2231096"/>
            <a:ext cx="8173311" cy="4212676"/>
          </a:xfrm>
          <a:prstGeom prst="rect">
            <a:avLst/>
          </a:prstGeom>
        </p:spPr>
      </p:pic>
      <p:pic>
        <p:nvPicPr>
          <p:cNvPr id="8" name="Imagen 7">
            <a:extLst>
              <a:ext uri="{FF2B5EF4-FFF2-40B4-BE49-F238E27FC236}">
                <a16:creationId xmlns:a16="http://schemas.microsoft.com/office/drawing/2014/main" id="{E98C4DB4-0705-DC68-5131-E1E55312644D}"/>
              </a:ext>
            </a:extLst>
          </p:cNvPr>
          <p:cNvPicPr>
            <a:picLocks noChangeAspect="1"/>
          </p:cNvPicPr>
          <p:nvPr/>
        </p:nvPicPr>
        <p:blipFill>
          <a:blip r:embed="rId3"/>
          <a:stretch>
            <a:fillRect/>
          </a:stretch>
        </p:blipFill>
        <p:spPr>
          <a:xfrm>
            <a:off x="10012544" y="1581120"/>
            <a:ext cx="1566808" cy="499915"/>
          </a:xfrm>
          <a:prstGeom prst="rect">
            <a:avLst/>
          </a:prstGeom>
        </p:spPr>
      </p:pic>
    </p:spTree>
    <p:extLst>
      <p:ext uri="{BB962C8B-B14F-4D97-AF65-F5344CB8AC3E}">
        <p14:creationId xmlns:p14="http://schemas.microsoft.com/office/powerpoint/2010/main" val="3856802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EA7F27A-A206-8142-7803-EE992A820293}"/>
              </a:ext>
            </a:extLst>
          </p:cNvPr>
          <p:cNvSpPr>
            <a:spLocks noGrp="1"/>
          </p:cNvSpPr>
          <p:nvPr>
            <p:ph idx="1"/>
          </p:nvPr>
        </p:nvSpPr>
        <p:spPr/>
        <p:txBody>
          <a:bodyPr/>
          <a:lstStyle/>
          <a:p>
            <a:r>
              <a:rPr lang="es-ES" dirty="0" err="1"/>
              <a:t>Return</a:t>
            </a:r>
            <a:r>
              <a:rPr lang="es-ES" dirty="0"/>
              <a:t> </a:t>
            </a:r>
            <a:r>
              <a:rPr lang="es-ES" dirty="0" err="1"/>
              <a:t>Functions</a:t>
            </a:r>
            <a:endParaRPr lang="es-ES" dirty="0"/>
          </a:p>
        </p:txBody>
      </p:sp>
      <p:pic>
        <p:nvPicPr>
          <p:cNvPr id="5" name="Imagen 4">
            <a:extLst>
              <a:ext uri="{FF2B5EF4-FFF2-40B4-BE49-F238E27FC236}">
                <a16:creationId xmlns:a16="http://schemas.microsoft.com/office/drawing/2014/main" id="{0AE0F904-D998-0185-1644-1FADBC165154}"/>
              </a:ext>
            </a:extLst>
          </p:cNvPr>
          <p:cNvPicPr>
            <a:picLocks noChangeAspect="1"/>
          </p:cNvPicPr>
          <p:nvPr/>
        </p:nvPicPr>
        <p:blipFill>
          <a:blip r:embed="rId2"/>
          <a:stretch>
            <a:fillRect/>
          </a:stretch>
        </p:blipFill>
        <p:spPr>
          <a:xfrm>
            <a:off x="925774" y="2294623"/>
            <a:ext cx="10412284" cy="3865583"/>
          </a:xfrm>
          <a:prstGeom prst="rect">
            <a:avLst/>
          </a:prstGeom>
        </p:spPr>
      </p:pic>
      <p:pic>
        <p:nvPicPr>
          <p:cNvPr id="6" name="Imagen 5">
            <a:extLst>
              <a:ext uri="{FF2B5EF4-FFF2-40B4-BE49-F238E27FC236}">
                <a16:creationId xmlns:a16="http://schemas.microsoft.com/office/drawing/2014/main" id="{FE7EE51F-2681-F9ED-A0C0-0A76209D84D1}"/>
              </a:ext>
            </a:extLst>
          </p:cNvPr>
          <p:cNvPicPr>
            <a:picLocks noChangeAspect="1"/>
          </p:cNvPicPr>
          <p:nvPr/>
        </p:nvPicPr>
        <p:blipFill>
          <a:blip r:embed="rId3"/>
          <a:stretch>
            <a:fillRect/>
          </a:stretch>
        </p:blipFill>
        <p:spPr>
          <a:xfrm>
            <a:off x="9900118" y="794137"/>
            <a:ext cx="1566808" cy="499915"/>
          </a:xfrm>
          <a:prstGeom prst="rect">
            <a:avLst/>
          </a:prstGeom>
        </p:spPr>
      </p:pic>
    </p:spTree>
    <p:extLst>
      <p:ext uri="{BB962C8B-B14F-4D97-AF65-F5344CB8AC3E}">
        <p14:creationId xmlns:p14="http://schemas.microsoft.com/office/powerpoint/2010/main" val="2891898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9C1C462-7655-77F1-8FC9-2889C1F49A68}"/>
              </a:ext>
            </a:extLst>
          </p:cNvPr>
          <p:cNvSpPr>
            <a:spLocks noGrp="1"/>
          </p:cNvSpPr>
          <p:nvPr>
            <p:ph type="title"/>
          </p:nvPr>
        </p:nvSpPr>
        <p:spPr>
          <a:xfrm>
            <a:off x="618007" y="548643"/>
            <a:ext cx="6424690" cy="3635797"/>
          </a:xfrm>
        </p:spPr>
        <p:txBody>
          <a:bodyPr vert="horz" lIns="91440" tIns="45720" rIns="91440" bIns="45720" rtlCol="0" anchor="t">
            <a:normAutofit/>
          </a:bodyPr>
          <a:lstStyle/>
          <a:p>
            <a:r>
              <a:rPr lang="en-US" sz="6000"/>
              <a:t>Wrapping up the day</a:t>
            </a:r>
          </a:p>
        </p:txBody>
      </p:sp>
      <p:sp>
        <p:nvSpPr>
          <p:cNvPr id="3" name="Marcador de contenido 2">
            <a:extLst>
              <a:ext uri="{FF2B5EF4-FFF2-40B4-BE49-F238E27FC236}">
                <a16:creationId xmlns:a16="http://schemas.microsoft.com/office/drawing/2014/main" id="{A66CE54A-021B-FCF5-B3C4-5C3ED9142D0F}"/>
              </a:ext>
            </a:extLst>
          </p:cNvPr>
          <p:cNvSpPr>
            <a:spLocks noGrp="1"/>
          </p:cNvSpPr>
          <p:nvPr>
            <p:ph idx="1"/>
          </p:nvPr>
        </p:nvSpPr>
        <p:spPr>
          <a:xfrm>
            <a:off x="618007" y="5584591"/>
            <a:ext cx="2462723" cy="331016"/>
          </a:xfrm>
          <a:solidFill>
            <a:schemeClr val="accent2"/>
          </a:solidFill>
        </p:spPr>
        <p:txBody>
          <a:bodyPr vert="horz" lIns="91440" tIns="45720" rIns="91440" bIns="45720" rtlCol="0" anchor="b">
            <a:normAutofit fontScale="62500" lnSpcReduction="20000"/>
          </a:bodyPr>
          <a:lstStyle/>
          <a:p>
            <a:pPr marL="0" indent="0">
              <a:buNone/>
            </a:pPr>
            <a:r>
              <a:rPr lang="en-US" b="1"/>
              <a:t>Let’s do together Activity 2!</a:t>
            </a:r>
          </a:p>
        </p:txBody>
      </p:sp>
      <p:pic>
        <p:nvPicPr>
          <p:cNvPr id="5" name="Imagen 4">
            <a:extLst>
              <a:ext uri="{FF2B5EF4-FFF2-40B4-BE49-F238E27FC236}">
                <a16:creationId xmlns:a16="http://schemas.microsoft.com/office/drawing/2014/main" id="{EA05DC50-0B8D-7E0F-9746-8209E1F67888}"/>
              </a:ext>
            </a:extLst>
          </p:cNvPr>
          <p:cNvPicPr>
            <a:picLocks noChangeAspect="1"/>
          </p:cNvPicPr>
          <p:nvPr/>
        </p:nvPicPr>
        <p:blipFill>
          <a:blip r:embed="rId2"/>
          <a:stretch>
            <a:fillRect/>
          </a:stretch>
        </p:blipFill>
        <p:spPr>
          <a:xfrm>
            <a:off x="9352977" y="1543645"/>
            <a:ext cx="1566808" cy="499915"/>
          </a:xfrm>
          <a:prstGeom prst="rect">
            <a:avLst/>
          </a:prstGeom>
        </p:spPr>
      </p:pic>
      <p:pic>
        <p:nvPicPr>
          <p:cNvPr id="6" name="Gráfico 5" descr="Mujer programadora contorno">
            <a:extLst>
              <a:ext uri="{FF2B5EF4-FFF2-40B4-BE49-F238E27FC236}">
                <a16:creationId xmlns:a16="http://schemas.microsoft.com/office/drawing/2014/main" id="{71C1E1D5-7236-3C27-F1BD-BC2F06B96C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3152" y="5458407"/>
            <a:ext cx="914400" cy="914400"/>
          </a:xfrm>
          <a:prstGeom prst="rect">
            <a:avLst/>
          </a:prstGeom>
        </p:spPr>
      </p:pic>
    </p:spTree>
    <p:extLst>
      <p:ext uri="{BB962C8B-B14F-4D97-AF65-F5344CB8AC3E}">
        <p14:creationId xmlns:p14="http://schemas.microsoft.com/office/powerpoint/2010/main" val="82752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48A021-F84C-BBB6-31CF-C69E549D325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7C30FC-1EAE-F841-A42D-4E19598B7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BA662AEF-AEC6-6C64-4C83-407632F39ED5}"/>
              </a:ext>
            </a:extLst>
          </p:cNvPr>
          <p:cNvSpPr>
            <a:spLocks noGrp="1"/>
          </p:cNvSpPr>
          <p:nvPr>
            <p:ph type="title"/>
          </p:nvPr>
        </p:nvSpPr>
        <p:spPr>
          <a:xfrm>
            <a:off x="612648" y="600074"/>
            <a:ext cx="6035040" cy="1529932"/>
          </a:xfrm>
        </p:spPr>
        <p:txBody>
          <a:bodyPr anchor="b">
            <a:normAutofit/>
          </a:bodyPr>
          <a:lstStyle/>
          <a:p>
            <a:r>
              <a:rPr lang="es-ES" dirty="0"/>
              <a:t>Day 2. </a:t>
            </a:r>
            <a:r>
              <a:rPr lang="es-ES" dirty="0" err="1"/>
              <a:t>Numpy</a:t>
            </a:r>
            <a:endParaRPr lang="es-ES" dirty="0"/>
          </a:p>
        </p:txBody>
      </p:sp>
      <p:sp>
        <p:nvSpPr>
          <p:cNvPr id="3" name="Marcador de contenido 2">
            <a:extLst>
              <a:ext uri="{FF2B5EF4-FFF2-40B4-BE49-F238E27FC236}">
                <a16:creationId xmlns:a16="http://schemas.microsoft.com/office/drawing/2014/main" id="{E48BD388-C705-2329-763F-27BE6C7BCCCE}"/>
              </a:ext>
            </a:extLst>
          </p:cNvPr>
          <p:cNvSpPr>
            <a:spLocks noGrp="1"/>
          </p:cNvSpPr>
          <p:nvPr>
            <p:ph idx="1"/>
          </p:nvPr>
        </p:nvSpPr>
        <p:spPr>
          <a:xfrm>
            <a:off x="612647" y="2212848"/>
            <a:ext cx="6035041" cy="4096512"/>
          </a:xfrm>
        </p:spPr>
        <p:txBody>
          <a:bodyPr>
            <a:normAutofit fontScale="77500" lnSpcReduction="20000"/>
          </a:bodyPr>
          <a:lstStyle/>
          <a:p>
            <a:pPr>
              <a:lnSpc>
                <a:spcPct val="110000"/>
              </a:lnSpc>
            </a:pPr>
            <a:r>
              <a:rPr lang="es-ES" sz="1700" b="1" dirty="0"/>
              <a:t>1. </a:t>
            </a:r>
            <a:r>
              <a:rPr lang="es-ES" sz="1700" b="1" dirty="0" err="1"/>
              <a:t>What</a:t>
            </a:r>
            <a:r>
              <a:rPr lang="es-ES" sz="1700" b="1" dirty="0"/>
              <a:t> are Python </a:t>
            </a:r>
            <a:r>
              <a:rPr lang="es-ES" sz="1700" b="1" dirty="0" err="1"/>
              <a:t>Libraries</a:t>
            </a:r>
            <a:r>
              <a:rPr lang="es-ES" sz="1700" b="1" dirty="0"/>
              <a:t>?</a:t>
            </a:r>
            <a:endParaRPr lang="es-ES" sz="1700" dirty="0"/>
          </a:p>
          <a:p>
            <a:pPr>
              <a:lnSpc>
                <a:spcPct val="110000"/>
              </a:lnSpc>
            </a:pPr>
            <a:r>
              <a:rPr lang="es-ES" sz="1700" b="1" dirty="0"/>
              <a:t>2. </a:t>
            </a:r>
            <a:r>
              <a:rPr lang="es-ES" sz="1700" b="1" dirty="0" err="1"/>
              <a:t>Numpy</a:t>
            </a:r>
            <a:r>
              <a:rPr lang="es-ES" sz="1700" dirty="0"/>
              <a:t>: </a:t>
            </a:r>
            <a:r>
              <a:rPr lang="es-ES" sz="1700" dirty="0" err="1"/>
              <a:t>Learning</a:t>
            </a:r>
            <a:r>
              <a:rPr lang="es-ES" sz="1700" dirty="0"/>
              <a:t> Data </a:t>
            </a:r>
            <a:r>
              <a:rPr lang="es-ES" sz="1700" dirty="0" err="1"/>
              <a:t>Analytics</a:t>
            </a:r>
            <a:r>
              <a:rPr lang="es-ES" sz="1700" dirty="0"/>
              <a:t> </a:t>
            </a:r>
            <a:r>
              <a:rPr lang="es-ES" sz="1700" dirty="0" err="1"/>
              <a:t>with</a:t>
            </a:r>
            <a:r>
              <a:rPr lang="es-ES" sz="1700" dirty="0"/>
              <a:t> Digital </a:t>
            </a:r>
            <a:r>
              <a:rPr lang="es-ES" sz="1700" dirty="0" err="1"/>
              <a:t>Humanities</a:t>
            </a:r>
            <a:r>
              <a:rPr lang="es-ES" sz="1700" dirty="0"/>
              <a:t> </a:t>
            </a:r>
            <a:r>
              <a:rPr lang="es-ES" sz="1700" dirty="0" err="1"/>
              <a:t>Metadata</a:t>
            </a:r>
            <a:r>
              <a:rPr lang="es-ES" sz="1700" dirty="0"/>
              <a:t>!</a:t>
            </a:r>
          </a:p>
          <a:p>
            <a:pPr>
              <a:lnSpc>
                <a:spcPct val="110000"/>
              </a:lnSpc>
            </a:pPr>
            <a:r>
              <a:rPr lang="es-ES" sz="1700" b="1" dirty="0"/>
              <a:t>3. </a:t>
            </a:r>
            <a:r>
              <a:rPr lang="es-ES" sz="1700" b="1" dirty="0" err="1"/>
              <a:t>Numpy</a:t>
            </a:r>
            <a:r>
              <a:rPr lang="es-ES" sz="1700" b="1" dirty="0"/>
              <a:t> </a:t>
            </a:r>
            <a:r>
              <a:rPr lang="es-ES" sz="1700" b="1" dirty="0" err="1"/>
              <a:t>Arrays</a:t>
            </a:r>
            <a:r>
              <a:rPr lang="es-ES" sz="1700" b="1" dirty="0"/>
              <a:t>: </a:t>
            </a:r>
            <a:r>
              <a:rPr lang="es-ES" sz="1700" dirty="0" err="1"/>
              <a:t>Introduction</a:t>
            </a:r>
            <a:endParaRPr lang="es-ES" sz="1700" dirty="0"/>
          </a:p>
          <a:p>
            <a:pPr>
              <a:lnSpc>
                <a:spcPct val="110000"/>
              </a:lnSpc>
            </a:pPr>
            <a:r>
              <a:rPr lang="es-ES" sz="1700" b="1" dirty="0"/>
              <a:t>4. </a:t>
            </a:r>
            <a:r>
              <a:rPr lang="es-ES" sz="1700" b="1" dirty="0" err="1"/>
              <a:t>Numpy</a:t>
            </a:r>
            <a:r>
              <a:rPr lang="es-ES" sz="1700" b="1" dirty="0"/>
              <a:t> Data </a:t>
            </a:r>
            <a:r>
              <a:rPr lang="es-ES" sz="1700" b="1" dirty="0" err="1"/>
              <a:t>Types</a:t>
            </a:r>
            <a:endParaRPr lang="es-ES" sz="1700" b="1" dirty="0"/>
          </a:p>
          <a:p>
            <a:pPr>
              <a:lnSpc>
                <a:spcPct val="110000"/>
              </a:lnSpc>
            </a:pPr>
            <a:r>
              <a:rPr lang="es-ES" sz="1700" b="1" dirty="0"/>
              <a:t>5. </a:t>
            </a:r>
            <a:r>
              <a:rPr lang="es-ES" sz="1700" b="1" dirty="0" err="1"/>
              <a:t>Numpy</a:t>
            </a:r>
            <a:r>
              <a:rPr lang="es-ES" sz="1700" b="1" dirty="0"/>
              <a:t> Data </a:t>
            </a:r>
            <a:r>
              <a:rPr lang="es-ES" sz="1700" b="1" dirty="0" err="1"/>
              <a:t>Conversion</a:t>
            </a:r>
            <a:endParaRPr lang="es-ES" sz="1700" b="1" dirty="0"/>
          </a:p>
          <a:p>
            <a:pPr>
              <a:lnSpc>
                <a:spcPct val="110000"/>
              </a:lnSpc>
            </a:pPr>
            <a:r>
              <a:rPr lang="es-ES" sz="1700" b="1" dirty="0"/>
              <a:t>6. </a:t>
            </a:r>
            <a:r>
              <a:rPr lang="es-ES" sz="1700" b="1" dirty="0" err="1"/>
              <a:t>Numpy</a:t>
            </a:r>
            <a:r>
              <a:rPr lang="es-ES" sz="1700" b="1" dirty="0"/>
              <a:t> </a:t>
            </a:r>
            <a:r>
              <a:rPr lang="es-ES" sz="1700" b="1" dirty="0" err="1"/>
              <a:t>Arrays</a:t>
            </a:r>
            <a:r>
              <a:rPr lang="es-ES" sz="1700" b="1" dirty="0"/>
              <a:t>: </a:t>
            </a:r>
            <a:r>
              <a:rPr lang="es-ES" sz="1700" b="1" dirty="0" err="1"/>
              <a:t>dimensionality</a:t>
            </a:r>
            <a:r>
              <a:rPr lang="es-ES" sz="1700" b="1" dirty="0"/>
              <a:t>.</a:t>
            </a:r>
          </a:p>
          <a:p>
            <a:pPr>
              <a:lnSpc>
                <a:spcPct val="110000"/>
              </a:lnSpc>
            </a:pPr>
            <a:r>
              <a:rPr lang="es-ES" sz="1700" b="1" dirty="0"/>
              <a:t>7. </a:t>
            </a:r>
            <a:r>
              <a:rPr lang="es-ES" sz="1700" b="1" dirty="0" err="1"/>
              <a:t>Numpy</a:t>
            </a:r>
            <a:r>
              <a:rPr lang="es-ES" sz="1700" b="1" dirty="0"/>
              <a:t> Array </a:t>
            </a:r>
            <a:r>
              <a:rPr lang="es-ES" sz="1700" b="1" dirty="0" err="1"/>
              <a:t>Methods</a:t>
            </a:r>
            <a:r>
              <a:rPr lang="es-ES" sz="1700" b="1" dirty="0"/>
              <a:t> (</a:t>
            </a:r>
            <a:r>
              <a:rPr lang="es-ES" sz="1700" b="1" dirty="0" err="1"/>
              <a:t>or</a:t>
            </a:r>
            <a:r>
              <a:rPr lang="es-ES" sz="1700" b="1" dirty="0"/>
              <a:t> </a:t>
            </a:r>
            <a:r>
              <a:rPr lang="es-ES" sz="1700" b="1" dirty="0" err="1"/>
              <a:t>Attributes</a:t>
            </a:r>
            <a:r>
              <a:rPr lang="es-ES" sz="1700" b="1" dirty="0"/>
              <a:t>).</a:t>
            </a:r>
          </a:p>
          <a:p>
            <a:pPr>
              <a:lnSpc>
                <a:spcPct val="110000"/>
              </a:lnSpc>
            </a:pPr>
            <a:r>
              <a:rPr lang="es-ES" sz="1700" b="1" dirty="0"/>
              <a:t>8. </a:t>
            </a:r>
            <a:r>
              <a:rPr lang="es-ES" sz="1700" b="1" dirty="0" err="1"/>
              <a:t>Numpy</a:t>
            </a:r>
            <a:r>
              <a:rPr lang="es-ES" sz="1700" b="1" dirty="0"/>
              <a:t> Array </a:t>
            </a:r>
            <a:r>
              <a:rPr lang="es-ES" sz="1700" b="1" dirty="0" err="1"/>
              <a:t>Slicing</a:t>
            </a:r>
            <a:endParaRPr lang="es-ES" sz="1700" b="1" dirty="0"/>
          </a:p>
          <a:p>
            <a:pPr>
              <a:lnSpc>
                <a:spcPct val="110000"/>
              </a:lnSpc>
            </a:pPr>
            <a:r>
              <a:rPr lang="es-ES" sz="1700" b="1" dirty="0"/>
              <a:t>9. </a:t>
            </a:r>
            <a:r>
              <a:rPr lang="es-ES" sz="1700" b="1" dirty="0" err="1"/>
              <a:t>Numpy</a:t>
            </a:r>
            <a:r>
              <a:rPr lang="es-ES" sz="1700" b="1" dirty="0"/>
              <a:t> Array </a:t>
            </a:r>
            <a:r>
              <a:rPr lang="es-ES" sz="1700" b="1" dirty="0" err="1"/>
              <a:t>Concatenation</a:t>
            </a:r>
            <a:r>
              <a:rPr lang="es-ES" sz="1700" b="1" dirty="0"/>
              <a:t> and </a:t>
            </a:r>
            <a:r>
              <a:rPr lang="es-ES" sz="1700" b="1" dirty="0" err="1"/>
              <a:t>Splitting</a:t>
            </a:r>
            <a:endParaRPr lang="es-ES" sz="1700" b="1" dirty="0"/>
          </a:p>
          <a:p>
            <a:pPr>
              <a:lnSpc>
                <a:spcPct val="110000"/>
              </a:lnSpc>
            </a:pPr>
            <a:r>
              <a:rPr lang="es-ES" sz="1700" b="1" dirty="0"/>
              <a:t>10. </a:t>
            </a:r>
            <a:r>
              <a:rPr lang="es-ES" sz="1700" b="1" dirty="0" err="1"/>
              <a:t>Univesal</a:t>
            </a:r>
            <a:r>
              <a:rPr lang="es-ES" sz="1700" b="1" dirty="0"/>
              <a:t> </a:t>
            </a:r>
            <a:r>
              <a:rPr lang="es-ES" sz="1700" b="1" dirty="0" err="1"/>
              <a:t>Functions</a:t>
            </a:r>
            <a:endParaRPr lang="es-ES" sz="1700" b="1" dirty="0"/>
          </a:p>
          <a:p>
            <a:pPr>
              <a:lnSpc>
                <a:spcPct val="110000"/>
              </a:lnSpc>
            </a:pPr>
            <a:r>
              <a:rPr lang="es-ES" sz="1700" b="1" dirty="0"/>
              <a:t>11. </a:t>
            </a:r>
            <a:r>
              <a:rPr lang="es-ES" sz="1700" b="1" dirty="0" err="1"/>
              <a:t>Aggregations</a:t>
            </a:r>
            <a:endParaRPr lang="es-ES" sz="1700" b="1" dirty="0"/>
          </a:p>
          <a:p>
            <a:pPr>
              <a:lnSpc>
                <a:spcPct val="110000"/>
              </a:lnSpc>
            </a:pPr>
            <a:r>
              <a:rPr lang="es-ES" sz="1700" b="1" dirty="0"/>
              <a:t>12. </a:t>
            </a:r>
            <a:r>
              <a:rPr lang="es-ES" sz="1700" b="1" dirty="0" err="1"/>
              <a:t>The</a:t>
            </a:r>
            <a:r>
              <a:rPr lang="es-ES" sz="1700" b="1" dirty="0"/>
              <a:t> </a:t>
            </a:r>
            <a:r>
              <a:rPr lang="es-ES" sz="1700" b="1" dirty="0" err="1"/>
              <a:t>Boolean</a:t>
            </a:r>
            <a:r>
              <a:rPr lang="es-ES" sz="1700" b="1" dirty="0"/>
              <a:t> Data </a:t>
            </a:r>
            <a:r>
              <a:rPr lang="es-ES" sz="1700" b="1" dirty="0" err="1"/>
              <a:t>Type</a:t>
            </a:r>
            <a:r>
              <a:rPr lang="es-ES" sz="1700" b="1" dirty="0"/>
              <a:t> and </a:t>
            </a:r>
            <a:r>
              <a:rPr lang="es-ES" sz="1700" b="1" dirty="0" err="1"/>
              <a:t>Comparison</a:t>
            </a:r>
            <a:r>
              <a:rPr lang="es-ES" sz="1700" b="1" dirty="0"/>
              <a:t> </a:t>
            </a:r>
            <a:r>
              <a:rPr lang="es-ES" sz="1700" b="1" dirty="0" err="1"/>
              <a:t>Operators</a:t>
            </a:r>
            <a:endParaRPr lang="es-ES" sz="1700" b="1" dirty="0"/>
          </a:p>
          <a:p>
            <a:pPr>
              <a:lnSpc>
                <a:spcPct val="110000"/>
              </a:lnSpc>
            </a:pPr>
            <a:r>
              <a:rPr lang="es-ES" sz="1500" b="1" dirty="0"/>
              <a:t>13. Reading and </a:t>
            </a:r>
            <a:r>
              <a:rPr lang="es-ES" sz="1500" b="1" dirty="0" err="1"/>
              <a:t>writing</a:t>
            </a:r>
            <a:r>
              <a:rPr lang="es-ES" sz="1500" b="1" dirty="0"/>
              <a:t> data </a:t>
            </a:r>
            <a:r>
              <a:rPr lang="es-ES" sz="1500" b="1" dirty="0" err="1"/>
              <a:t>with</a:t>
            </a:r>
            <a:r>
              <a:rPr lang="es-ES" sz="1500" b="1" dirty="0"/>
              <a:t> </a:t>
            </a:r>
            <a:r>
              <a:rPr lang="es-ES" sz="1500" b="1" dirty="0" err="1"/>
              <a:t>Numpy</a:t>
            </a:r>
            <a:endParaRPr lang="es-ES" sz="1500" b="1" dirty="0"/>
          </a:p>
          <a:p>
            <a:pPr>
              <a:lnSpc>
                <a:spcPct val="110000"/>
              </a:lnSpc>
            </a:pPr>
            <a:endParaRPr lang="es-ES" sz="1700" dirty="0"/>
          </a:p>
        </p:txBody>
      </p:sp>
      <p:pic>
        <p:nvPicPr>
          <p:cNvPr id="5" name="Picture 4" descr="Script de ordenador en una pantalla">
            <a:extLst>
              <a:ext uri="{FF2B5EF4-FFF2-40B4-BE49-F238E27FC236}">
                <a16:creationId xmlns:a16="http://schemas.microsoft.com/office/drawing/2014/main" id="{9AD8C9AE-ABA9-250A-8BC5-BFB4F0D6C883}"/>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278655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F39B32-756A-9199-5AD5-9E1FADF0294D}"/>
              </a:ext>
            </a:extLst>
          </p:cNvPr>
          <p:cNvSpPr>
            <a:spLocks noGrp="1"/>
          </p:cNvSpPr>
          <p:nvPr>
            <p:ph type="title"/>
          </p:nvPr>
        </p:nvSpPr>
        <p:spPr/>
        <p:txBody>
          <a:bodyPr/>
          <a:lstStyle/>
          <a:p>
            <a:r>
              <a:rPr lang="es-ES" dirty="0"/>
              <a:t>1. </a:t>
            </a:r>
            <a:r>
              <a:rPr lang="es-ES" dirty="0" err="1"/>
              <a:t>What</a:t>
            </a:r>
            <a:r>
              <a:rPr lang="es-ES" dirty="0"/>
              <a:t> </a:t>
            </a:r>
            <a:r>
              <a:rPr lang="es-ES" dirty="0" err="1"/>
              <a:t>is</a:t>
            </a:r>
            <a:r>
              <a:rPr lang="es-ES" dirty="0"/>
              <a:t> a Python Library?</a:t>
            </a:r>
          </a:p>
        </p:txBody>
      </p:sp>
      <p:sp>
        <p:nvSpPr>
          <p:cNvPr id="3" name="Marcador de contenido 2">
            <a:extLst>
              <a:ext uri="{FF2B5EF4-FFF2-40B4-BE49-F238E27FC236}">
                <a16:creationId xmlns:a16="http://schemas.microsoft.com/office/drawing/2014/main" id="{E547B364-EB49-FF66-FB11-BE8CA6062044}"/>
              </a:ext>
            </a:extLst>
          </p:cNvPr>
          <p:cNvSpPr>
            <a:spLocks noGrp="1"/>
          </p:cNvSpPr>
          <p:nvPr>
            <p:ph idx="1"/>
          </p:nvPr>
        </p:nvSpPr>
        <p:spPr/>
        <p:txBody>
          <a:bodyPr/>
          <a:lstStyle/>
          <a:p>
            <a:pPr marL="0" indent="0">
              <a:buNone/>
            </a:pPr>
            <a:r>
              <a:rPr lang="en-US" dirty="0"/>
              <a:t>A Python library is a collection of modules or files that contain pre-written code, including functions, classes, and methods, which help programmers perform specific tasks efficiently without rewriting existing code.</a:t>
            </a:r>
            <a:endParaRPr lang="es-ES" dirty="0"/>
          </a:p>
        </p:txBody>
      </p:sp>
      <p:pic>
        <p:nvPicPr>
          <p:cNvPr id="5" name="Imagen 4">
            <a:extLst>
              <a:ext uri="{FF2B5EF4-FFF2-40B4-BE49-F238E27FC236}">
                <a16:creationId xmlns:a16="http://schemas.microsoft.com/office/drawing/2014/main" id="{B6221F16-A8C9-3C40-F006-2932B746AB2F}"/>
              </a:ext>
            </a:extLst>
          </p:cNvPr>
          <p:cNvPicPr>
            <a:picLocks noChangeAspect="1"/>
          </p:cNvPicPr>
          <p:nvPr/>
        </p:nvPicPr>
        <p:blipFill>
          <a:blip r:embed="rId2"/>
          <a:stretch>
            <a:fillRect/>
          </a:stretch>
        </p:blipFill>
        <p:spPr>
          <a:xfrm>
            <a:off x="612647" y="3178458"/>
            <a:ext cx="4076910" cy="1397072"/>
          </a:xfrm>
          <a:prstGeom prst="rect">
            <a:avLst/>
          </a:prstGeom>
        </p:spPr>
      </p:pic>
      <p:pic>
        <p:nvPicPr>
          <p:cNvPr id="7" name="Imagen 6">
            <a:extLst>
              <a:ext uri="{FF2B5EF4-FFF2-40B4-BE49-F238E27FC236}">
                <a16:creationId xmlns:a16="http://schemas.microsoft.com/office/drawing/2014/main" id="{DEC80A88-62E5-10DE-6710-8D2DED7AD342}"/>
              </a:ext>
            </a:extLst>
          </p:cNvPr>
          <p:cNvPicPr>
            <a:picLocks noChangeAspect="1"/>
          </p:cNvPicPr>
          <p:nvPr/>
        </p:nvPicPr>
        <p:blipFill>
          <a:blip r:embed="rId3"/>
          <a:stretch>
            <a:fillRect/>
          </a:stretch>
        </p:blipFill>
        <p:spPr>
          <a:xfrm>
            <a:off x="1787308" y="5327758"/>
            <a:ext cx="1897908" cy="662249"/>
          </a:xfrm>
          <a:prstGeom prst="rect">
            <a:avLst/>
          </a:prstGeom>
        </p:spPr>
      </p:pic>
      <p:pic>
        <p:nvPicPr>
          <p:cNvPr id="9" name="Imagen 8">
            <a:extLst>
              <a:ext uri="{FF2B5EF4-FFF2-40B4-BE49-F238E27FC236}">
                <a16:creationId xmlns:a16="http://schemas.microsoft.com/office/drawing/2014/main" id="{3E55D0C9-F48A-026B-7060-AD325D2ED257}"/>
              </a:ext>
            </a:extLst>
          </p:cNvPr>
          <p:cNvPicPr>
            <a:picLocks noChangeAspect="1"/>
          </p:cNvPicPr>
          <p:nvPr/>
        </p:nvPicPr>
        <p:blipFill>
          <a:blip r:embed="rId4"/>
          <a:stretch>
            <a:fillRect/>
          </a:stretch>
        </p:blipFill>
        <p:spPr>
          <a:xfrm>
            <a:off x="5581623" y="4103521"/>
            <a:ext cx="1028753" cy="520727"/>
          </a:xfrm>
          <a:prstGeom prst="rect">
            <a:avLst/>
          </a:prstGeom>
        </p:spPr>
      </p:pic>
      <p:pic>
        <p:nvPicPr>
          <p:cNvPr id="11" name="Imagen 10">
            <a:extLst>
              <a:ext uri="{FF2B5EF4-FFF2-40B4-BE49-F238E27FC236}">
                <a16:creationId xmlns:a16="http://schemas.microsoft.com/office/drawing/2014/main" id="{275B449D-3B26-4CC3-10D7-FDAF9C17C2D1}"/>
              </a:ext>
            </a:extLst>
          </p:cNvPr>
          <p:cNvPicPr>
            <a:picLocks noChangeAspect="1"/>
          </p:cNvPicPr>
          <p:nvPr/>
        </p:nvPicPr>
        <p:blipFill>
          <a:blip r:embed="rId5"/>
          <a:stretch>
            <a:fillRect/>
          </a:stretch>
        </p:blipFill>
        <p:spPr>
          <a:xfrm>
            <a:off x="7502445" y="3178458"/>
            <a:ext cx="1894732" cy="663966"/>
          </a:xfrm>
          <a:prstGeom prst="rect">
            <a:avLst/>
          </a:prstGeom>
        </p:spPr>
      </p:pic>
      <p:pic>
        <p:nvPicPr>
          <p:cNvPr id="13" name="Imagen 12">
            <a:extLst>
              <a:ext uri="{FF2B5EF4-FFF2-40B4-BE49-F238E27FC236}">
                <a16:creationId xmlns:a16="http://schemas.microsoft.com/office/drawing/2014/main" id="{08AD1245-E583-1916-80E7-A66EA41D130C}"/>
              </a:ext>
            </a:extLst>
          </p:cNvPr>
          <p:cNvPicPr>
            <a:picLocks noChangeAspect="1"/>
          </p:cNvPicPr>
          <p:nvPr/>
        </p:nvPicPr>
        <p:blipFill>
          <a:blip r:embed="rId6"/>
          <a:stretch>
            <a:fillRect/>
          </a:stretch>
        </p:blipFill>
        <p:spPr>
          <a:xfrm>
            <a:off x="5110224" y="5492088"/>
            <a:ext cx="4730993" cy="1143059"/>
          </a:xfrm>
          <a:prstGeom prst="rect">
            <a:avLst/>
          </a:prstGeom>
        </p:spPr>
      </p:pic>
      <p:pic>
        <p:nvPicPr>
          <p:cNvPr id="15" name="Imagen 14">
            <a:extLst>
              <a:ext uri="{FF2B5EF4-FFF2-40B4-BE49-F238E27FC236}">
                <a16:creationId xmlns:a16="http://schemas.microsoft.com/office/drawing/2014/main" id="{028C8344-7F07-B1FE-4B26-1DD26D5A7DFB}"/>
              </a:ext>
            </a:extLst>
          </p:cNvPr>
          <p:cNvPicPr>
            <a:picLocks noChangeAspect="1"/>
          </p:cNvPicPr>
          <p:nvPr/>
        </p:nvPicPr>
        <p:blipFill>
          <a:blip r:embed="rId7"/>
          <a:stretch>
            <a:fillRect/>
          </a:stretch>
        </p:blipFill>
        <p:spPr>
          <a:xfrm>
            <a:off x="9146123" y="4345280"/>
            <a:ext cx="1996510" cy="643952"/>
          </a:xfrm>
          <a:prstGeom prst="rect">
            <a:avLst/>
          </a:prstGeom>
        </p:spPr>
      </p:pic>
    </p:spTree>
    <p:extLst>
      <p:ext uri="{BB962C8B-B14F-4D97-AF65-F5344CB8AC3E}">
        <p14:creationId xmlns:p14="http://schemas.microsoft.com/office/powerpoint/2010/main" val="3828124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E2AF2B5-021D-F9D2-0348-22E540D9F0DD}"/>
              </a:ext>
            </a:extLst>
          </p:cNvPr>
          <p:cNvSpPr>
            <a:spLocks noGrp="1"/>
          </p:cNvSpPr>
          <p:nvPr>
            <p:ph idx="1"/>
          </p:nvPr>
        </p:nvSpPr>
        <p:spPr>
          <a:xfrm>
            <a:off x="612648" y="2584058"/>
            <a:ext cx="4621553" cy="3159018"/>
          </a:xfrm>
        </p:spPr>
        <p:txBody>
          <a:bodyPr>
            <a:normAutofit/>
          </a:bodyPr>
          <a:lstStyle/>
          <a:p>
            <a:r>
              <a:rPr lang="es-ES" sz="1800" dirty="0" err="1"/>
              <a:t>Numerical</a:t>
            </a:r>
            <a:r>
              <a:rPr lang="es-ES" sz="1800" dirty="0"/>
              <a:t> Python.</a:t>
            </a:r>
          </a:p>
          <a:p>
            <a:r>
              <a:rPr lang="es-ES" sz="1800" dirty="0" err="1"/>
              <a:t>Very</a:t>
            </a:r>
            <a:r>
              <a:rPr lang="es-ES" sz="1800" dirty="0"/>
              <a:t> </a:t>
            </a:r>
            <a:r>
              <a:rPr lang="es-ES" sz="1800" dirty="0" err="1"/>
              <a:t>important</a:t>
            </a:r>
            <a:r>
              <a:rPr lang="es-ES" sz="1800" dirty="0"/>
              <a:t>!</a:t>
            </a:r>
          </a:p>
          <a:p>
            <a:r>
              <a:rPr lang="es-ES" sz="1800" dirty="0" err="1"/>
              <a:t>Other</a:t>
            </a:r>
            <a:r>
              <a:rPr lang="es-ES" sz="1800" dirty="0"/>
              <a:t> Machine </a:t>
            </a:r>
            <a:r>
              <a:rPr lang="es-ES" sz="1800" dirty="0" err="1"/>
              <a:t>Learning</a:t>
            </a:r>
            <a:r>
              <a:rPr lang="es-ES" sz="1800" dirty="0"/>
              <a:t> </a:t>
            </a:r>
            <a:r>
              <a:rPr lang="es-ES" sz="1800" dirty="0" err="1"/>
              <a:t>Libraries</a:t>
            </a:r>
            <a:r>
              <a:rPr lang="es-ES" sz="1800" dirty="0"/>
              <a:t> (</a:t>
            </a:r>
            <a:r>
              <a:rPr lang="es-ES" sz="1800" b="1" dirty="0" err="1">
                <a:solidFill>
                  <a:srgbClr val="00B0F0"/>
                </a:solidFill>
              </a:rPr>
              <a:t>ScikitLearn</a:t>
            </a:r>
            <a:r>
              <a:rPr lang="es-ES" sz="1800" b="1" dirty="0">
                <a:solidFill>
                  <a:srgbClr val="00B0F0"/>
                </a:solidFill>
              </a:rPr>
              <a:t>, </a:t>
            </a:r>
            <a:r>
              <a:rPr lang="es-ES" sz="1800" b="1" dirty="0" err="1">
                <a:solidFill>
                  <a:srgbClr val="00B0F0"/>
                </a:solidFill>
              </a:rPr>
              <a:t>TensorFlow</a:t>
            </a:r>
            <a:r>
              <a:rPr lang="es-ES" sz="1800" dirty="0"/>
              <a:t>) use </a:t>
            </a:r>
            <a:r>
              <a:rPr lang="es-ES" sz="1800" dirty="0" err="1"/>
              <a:t>NumPy</a:t>
            </a:r>
            <a:r>
              <a:rPr lang="es-ES" sz="1800" dirty="0"/>
              <a:t> </a:t>
            </a:r>
            <a:r>
              <a:rPr lang="es-ES" sz="1800" dirty="0" err="1"/>
              <a:t>arrays</a:t>
            </a:r>
            <a:r>
              <a:rPr lang="es-ES" sz="1800" dirty="0"/>
              <a:t> as inputs.</a:t>
            </a:r>
          </a:p>
        </p:txBody>
      </p:sp>
      <p:pic>
        <p:nvPicPr>
          <p:cNvPr id="4" name="Imagen 3">
            <a:extLst>
              <a:ext uri="{FF2B5EF4-FFF2-40B4-BE49-F238E27FC236}">
                <a16:creationId xmlns:a16="http://schemas.microsoft.com/office/drawing/2014/main" id="{CA7BF3AC-FD83-7804-DF08-6EC4FBFB815A}"/>
              </a:ext>
            </a:extLst>
          </p:cNvPr>
          <p:cNvPicPr>
            <a:picLocks noChangeAspect="1"/>
          </p:cNvPicPr>
          <p:nvPr/>
        </p:nvPicPr>
        <p:blipFill>
          <a:blip r:embed="rId2"/>
          <a:stretch>
            <a:fillRect/>
          </a:stretch>
        </p:blipFill>
        <p:spPr>
          <a:xfrm>
            <a:off x="5691261" y="2429280"/>
            <a:ext cx="5837780" cy="1999439"/>
          </a:xfrm>
          <a:prstGeom prst="rect">
            <a:avLst/>
          </a:prstGeom>
        </p:spPr>
      </p:pic>
    </p:spTree>
    <p:extLst>
      <p:ext uri="{BB962C8B-B14F-4D97-AF65-F5344CB8AC3E}">
        <p14:creationId xmlns:p14="http://schemas.microsoft.com/office/powerpoint/2010/main" val="3373564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C5A28-6437-063C-6B21-B0D258123048}"/>
              </a:ext>
            </a:extLst>
          </p:cNvPr>
          <p:cNvSpPr>
            <a:spLocks noGrp="1"/>
          </p:cNvSpPr>
          <p:nvPr>
            <p:ph type="title"/>
          </p:nvPr>
        </p:nvSpPr>
        <p:spPr/>
        <p:txBody>
          <a:bodyPr/>
          <a:lstStyle/>
          <a:p>
            <a:r>
              <a:rPr lang="es-ES" dirty="0"/>
              <a:t>2. </a:t>
            </a:r>
            <a:r>
              <a:rPr lang="es-ES" dirty="0" err="1"/>
              <a:t>Numpy</a:t>
            </a:r>
            <a:r>
              <a:rPr lang="es-ES" dirty="0"/>
              <a:t> </a:t>
            </a:r>
            <a:r>
              <a:rPr lang="es-ES" dirty="0" err="1"/>
              <a:t>Arrays</a:t>
            </a:r>
            <a:endParaRPr lang="es-ES" dirty="0"/>
          </a:p>
        </p:txBody>
      </p:sp>
      <p:sp>
        <p:nvSpPr>
          <p:cNvPr id="3" name="Marcador de contenido 2">
            <a:extLst>
              <a:ext uri="{FF2B5EF4-FFF2-40B4-BE49-F238E27FC236}">
                <a16:creationId xmlns:a16="http://schemas.microsoft.com/office/drawing/2014/main" id="{3F32471C-0679-BDD2-7114-3D3DDA2D18E6}"/>
              </a:ext>
            </a:extLst>
          </p:cNvPr>
          <p:cNvSpPr>
            <a:spLocks noGrp="1"/>
          </p:cNvSpPr>
          <p:nvPr>
            <p:ph idx="1"/>
          </p:nvPr>
        </p:nvSpPr>
        <p:spPr/>
        <p:txBody>
          <a:bodyPr/>
          <a:lstStyle/>
          <a:p>
            <a:r>
              <a:rPr lang="es-ES" dirty="0"/>
              <a:t>“</a:t>
            </a:r>
            <a:r>
              <a:rPr lang="es-ES" dirty="0" err="1"/>
              <a:t>Numpy</a:t>
            </a:r>
            <a:r>
              <a:rPr lang="es-ES" dirty="0"/>
              <a:t> Array” </a:t>
            </a:r>
            <a:r>
              <a:rPr lang="es-ES" dirty="0" err="1"/>
              <a:t>just</a:t>
            </a:r>
            <a:r>
              <a:rPr lang="es-ES" dirty="0"/>
              <a:t> </a:t>
            </a:r>
            <a:r>
              <a:rPr lang="es-ES" dirty="0" err="1"/>
              <a:t>means</a:t>
            </a:r>
            <a:r>
              <a:rPr lang="es-ES" dirty="0"/>
              <a:t> “</a:t>
            </a:r>
            <a:r>
              <a:rPr lang="es-ES" dirty="0" err="1"/>
              <a:t>list</a:t>
            </a:r>
            <a:r>
              <a:rPr lang="es-ES" dirty="0"/>
              <a:t>”.</a:t>
            </a:r>
          </a:p>
          <a:p>
            <a:r>
              <a:rPr lang="es-ES" dirty="0" err="1"/>
              <a:t>Unlike</a:t>
            </a:r>
            <a:r>
              <a:rPr lang="es-ES" dirty="0"/>
              <a:t> normal Python </a:t>
            </a:r>
            <a:r>
              <a:rPr lang="es-ES" dirty="0" err="1"/>
              <a:t>lists</a:t>
            </a:r>
            <a:r>
              <a:rPr lang="es-ES" dirty="0"/>
              <a:t>, </a:t>
            </a:r>
            <a:r>
              <a:rPr lang="es-ES" dirty="0" err="1"/>
              <a:t>numpy</a:t>
            </a:r>
            <a:r>
              <a:rPr lang="es-ES" dirty="0"/>
              <a:t> </a:t>
            </a:r>
            <a:r>
              <a:rPr lang="es-ES" dirty="0" err="1"/>
              <a:t>arrays</a:t>
            </a:r>
            <a:r>
              <a:rPr lang="es-ES" dirty="0"/>
              <a:t> can </a:t>
            </a:r>
            <a:r>
              <a:rPr lang="es-ES" dirty="0" err="1"/>
              <a:t>only</a:t>
            </a:r>
            <a:r>
              <a:rPr lang="es-ES" dirty="0"/>
              <a:t> </a:t>
            </a:r>
            <a:r>
              <a:rPr lang="es-ES" dirty="0" err="1"/>
              <a:t>contain</a:t>
            </a:r>
            <a:r>
              <a:rPr lang="es-ES" dirty="0"/>
              <a:t> </a:t>
            </a:r>
            <a:r>
              <a:rPr lang="es-ES" dirty="0" err="1"/>
              <a:t>one</a:t>
            </a:r>
            <a:r>
              <a:rPr lang="es-ES" dirty="0"/>
              <a:t> data </a:t>
            </a:r>
            <a:r>
              <a:rPr lang="es-ES" dirty="0" err="1"/>
              <a:t>type</a:t>
            </a:r>
            <a:r>
              <a:rPr lang="es-ES" dirty="0"/>
              <a:t>. </a:t>
            </a:r>
            <a:r>
              <a:rPr lang="es-ES" dirty="0" err="1"/>
              <a:t>This</a:t>
            </a:r>
            <a:r>
              <a:rPr lang="es-ES" dirty="0"/>
              <a:t> </a:t>
            </a:r>
            <a:r>
              <a:rPr lang="es-ES" dirty="0" err="1"/>
              <a:t>makes</a:t>
            </a:r>
            <a:r>
              <a:rPr lang="es-ES" dirty="0"/>
              <a:t> </a:t>
            </a:r>
            <a:r>
              <a:rPr lang="es-ES" dirty="0" err="1"/>
              <a:t>them</a:t>
            </a:r>
            <a:r>
              <a:rPr lang="es-ES" dirty="0"/>
              <a:t> more </a:t>
            </a:r>
            <a:r>
              <a:rPr lang="es-ES" dirty="0" err="1"/>
              <a:t>efficient</a:t>
            </a:r>
            <a:r>
              <a:rPr lang="es-ES" dirty="0"/>
              <a:t> as </a:t>
            </a:r>
            <a:r>
              <a:rPr lang="es-ES" dirty="0" err="1"/>
              <a:t>it</a:t>
            </a:r>
            <a:r>
              <a:rPr lang="es-ES" dirty="0"/>
              <a:t> </a:t>
            </a:r>
            <a:r>
              <a:rPr lang="es-ES" dirty="0" err="1"/>
              <a:t>is</a:t>
            </a:r>
            <a:r>
              <a:rPr lang="es-ES" dirty="0"/>
              <a:t> </a:t>
            </a:r>
            <a:r>
              <a:rPr lang="es-ES" dirty="0" err="1"/>
              <a:t>not</a:t>
            </a:r>
            <a:r>
              <a:rPr lang="es-ES" dirty="0"/>
              <a:t> </a:t>
            </a:r>
            <a:r>
              <a:rPr lang="es-ES" dirty="0" err="1"/>
              <a:t>necessary</a:t>
            </a:r>
            <a:r>
              <a:rPr lang="es-ES" dirty="0"/>
              <a:t> </a:t>
            </a:r>
            <a:r>
              <a:rPr lang="es-ES" dirty="0" err="1"/>
              <a:t>to</a:t>
            </a:r>
            <a:r>
              <a:rPr lang="es-ES" dirty="0"/>
              <a:t> </a:t>
            </a:r>
            <a:r>
              <a:rPr lang="es-ES" dirty="0" err="1"/>
              <a:t>check</a:t>
            </a:r>
            <a:r>
              <a:rPr lang="es-ES" dirty="0"/>
              <a:t> </a:t>
            </a:r>
            <a:r>
              <a:rPr lang="es-ES" dirty="0" err="1"/>
              <a:t>the</a:t>
            </a:r>
            <a:r>
              <a:rPr lang="es-ES" dirty="0"/>
              <a:t> data </a:t>
            </a:r>
            <a:r>
              <a:rPr lang="es-ES" dirty="0" err="1"/>
              <a:t>types</a:t>
            </a:r>
            <a:r>
              <a:rPr lang="es-ES" dirty="0"/>
              <a:t> </a:t>
            </a:r>
            <a:r>
              <a:rPr lang="es-ES" dirty="0" err="1"/>
              <a:t>inside</a:t>
            </a:r>
            <a:r>
              <a:rPr lang="es-ES" dirty="0"/>
              <a:t> </a:t>
            </a:r>
            <a:r>
              <a:rPr lang="es-ES" dirty="0" err="1"/>
              <a:t>the</a:t>
            </a:r>
            <a:r>
              <a:rPr lang="es-ES" dirty="0"/>
              <a:t> </a:t>
            </a:r>
            <a:r>
              <a:rPr lang="es-ES" dirty="0" err="1"/>
              <a:t>list</a:t>
            </a:r>
            <a:r>
              <a:rPr lang="es-ES" dirty="0"/>
              <a:t>. </a:t>
            </a:r>
          </a:p>
          <a:p>
            <a:r>
              <a:rPr lang="es-ES" dirty="0" err="1"/>
              <a:t>But</a:t>
            </a:r>
            <a:r>
              <a:rPr lang="es-ES" dirty="0"/>
              <a:t>, </a:t>
            </a:r>
            <a:r>
              <a:rPr lang="es-ES" dirty="0" err="1"/>
              <a:t>they</a:t>
            </a:r>
            <a:r>
              <a:rPr lang="es-ES" dirty="0"/>
              <a:t> can be </a:t>
            </a:r>
            <a:r>
              <a:rPr lang="es-ES" dirty="0" err="1"/>
              <a:t>any</a:t>
            </a:r>
            <a:r>
              <a:rPr lang="es-ES" dirty="0"/>
              <a:t> data </a:t>
            </a:r>
            <a:r>
              <a:rPr lang="es-ES" dirty="0" err="1"/>
              <a:t>type</a:t>
            </a:r>
            <a:r>
              <a:rPr lang="es-ES" dirty="0"/>
              <a:t> (</a:t>
            </a:r>
            <a:r>
              <a:rPr lang="es-ES" dirty="0" err="1"/>
              <a:t>string</a:t>
            </a:r>
            <a:r>
              <a:rPr lang="es-ES" dirty="0"/>
              <a:t>, </a:t>
            </a:r>
            <a:r>
              <a:rPr lang="es-ES" dirty="0" err="1"/>
              <a:t>integers</a:t>
            </a:r>
            <a:r>
              <a:rPr lang="es-ES" dirty="0"/>
              <a:t>, </a:t>
            </a:r>
            <a:r>
              <a:rPr lang="es-ES" dirty="0" err="1"/>
              <a:t>floats</a:t>
            </a:r>
            <a:r>
              <a:rPr lang="es-ES" dirty="0"/>
              <a:t>…).</a:t>
            </a:r>
          </a:p>
          <a:p>
            <a:r>
              <a:rPr lang="es-ES" b="1" dirty="0" err="1"/>
              <a:t>If</a:t>
            </a:r>
            <a:r>
              <a:rPr lang="es-ES" b="1" dirty="0"/>
              <a:t> </a:t>
            </a:r>
            <a:r>
              <a:rPr lang="es-ES" b="1" dirty="0" err="1"/>
              <a:t>we</a:t>
            </a:r>
            <a:r>
              <a:rPr lang="es-ES" b="1" dirty="0"/>
              <a:t> </a:t>
            </a:r>
            <a:r>
              <a:rPr lang="es-ES" b="1" dirty="0" err="1"/>
              <a:t>write</a:t>
            </a:r>
            <a:r>
              <a:rPr lang="es-ES" b="1" dirty="0"/>
              <a:t> </a:t>
            </a:r>
            <a:r>
              <a:rPr lang="es-ES" b="1" dirty="0" err="1"/>
              <a:t>numpy</a:t>
            </a:r>
            <a:r>
              <a:rPr lang="es-ES" b="1" dirty="0"/>
              <a:t> </a:t>
            </a:r>
            <a:r>
              <a:rPr lang="es-ES" b="1" dirty="0" err="1"/>
              <a:t>arrays</a:t>
            </a:r>
            <a:r>
              <a:rPr lang="es-ES" b="1" dirty="0"/>
              <a:t> </a:t>
            </a:r>
            <a:r>
              <a:rPr lang="es-ES" b="1" dirty="0" err="1"/>
              <a:t>with</a:t>
            </a:r>
            <a:r>
              <a:rPr lang="es-ES" b="1" dirty="0"/>
              <a:t> </a:t>
            </a:r>
            <a:r>
              <a:rPr lang="es-ES" b="1" dirty="0" err="1"/>
              <a:t>different</a:t>
            </a:r>
            <a:r>
              <a:rPr lang="es-ES" b="1" dirty="0"/>
              <a:t> data </a:t>
            </a:r>
            <a:r>
              <a:rPr lang="es-ES" b="1" dirty="0" err="1"/>
              <a:t>types</a:t>
            </a:r>
            <a:r>
              <a:rPr lang="es-ES" b="1" dirty="0"/>
              <a:t>, </a:t>
            </a:r>
            <a:r>
              <a:rPr lang="es-ES" b="1" dirty="0" err="1"/>
              <a:t>we</a:t>
            </a:r>
            <a:r>
              <a:rPr lang="es-ES" b="1" dirty="0"/>
              <a:t> </a:t>
            </a:r>
            <a:r>
              <a:rPr lang="es-ES" b="1" dirty="0" err="1"/>
              <a:t>won´t</a:t>
            </a:r>
            <a:r>
              <a:rPr lang="es-ES" b="1" dirty="0"/>
              <a:t> </a:t>
            </a:r>
            <a:r>
              <a:rPr lang="es-ES" b="1" dirty="0" err="1"/>
              <a:t>get</a:t>
            </a:r>
            <a:r>
              <a:rPr lang="es-ES" b="1" dirty="0"/>
              <a:t> </a:t>
            </a:r>
            <a:r>
              <a:rPr lang="es-ES" b="1" dirty="0" err="1"/>
              <a:t>an</a:t>
            </a:r>
            <a:r>
              <a:rPr lang="es-ES" b="1" dirty="0"/>
              <a:t> error </a:t>
            </a:r>
            <a:r>
              <a:rPr lang="es-ES" b="1" dirty="0" err="1"/>
              <a:t>message</a:t>
            </a:r>
            <a:r>
              <a:rPr lang="es-ES" dirty="0"/>
              <a:t>. </a:t>
            </a:r>
            <a:r>
              <a:rPr lang="es-ES" dirty="0" err="1"/>
              <a:t>But</a:t>
            </a:r>
            <a:r>
              <a:rPr lang="es-ES" dirty="0"/>
              <a:t> </a:t>
            </a:r>
            <a:r>
              <a:rPr lang="es-ES" dirty="0" err="1"/>
              <a:t>it</a:t>
            </a:r>
            <a:r>
              <a:rPr lang="es-ES" dirty="0"/>
              <a:t> </a:t>
            </a:r>
            <a:r>
              <a:rPr lang="es-ES" dirty="0" err="1"/>
              <a:t>will</a:t>
            </a:r>
            <a:r>
              <a:rPr lang="es-ES" dirty="0"/>
              <a:t> be </a:t>
            </a:r>
            <a:r>
              <a:rPr lang="es-ES" dirty="0" err="1"/>
              <a:t>less</a:t>
            </a:r>
            <a:r>
              <a:rPr lang="es-ES" dirty="0"/>
              <a:t> </a:t>
            </a:r>
            <a:r>
              <a:rPr lang="es-ES" dirty="0" err="1"/>
              <a:t>efficient</a:t>
            </a:r>
            <a:r>
              <a:rPr lang="es-ES" dirty="0"/>
              <a:t>.</a:t>
            </a:r>
          </a:p>
          <a:p>
            <a:endParaRPr lang="es-ES" dirty="0"/>
          </a:p>
        </p:txBody>
      </p:sp>
    </p:spTree>
    <p:extLst>
      <p:ext uri="{BB962C8B-B14F-4D97-AF65-F5344CB8AC3E}">
        <p14:creationId xmlns:p14="http://schemas.microsoft.com/office/powerpoint/2010/main" val="4071009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4B667C8-0700-E661-1EA0-D5F79473BBE9}"/>
              </a:ext>
            </a:extLst>
          </p:cNvPr>
          <p:cNvSpPr>
            <a:spLocks noGrp="1"/>
          </p:cNvSpPr>
          <p:nvPr>
            <p:ph type="title"/>
          </p:nvPr>
        </p:nvSpPr>
        <p:spPr>
          <a:xfrm>
            <a:off x="612648" y="548640"/>
            <a:ext cx="10945037" cy="557146"/>
          </a:xfrm>
        </p:spPr>
        <p:txBody>
          <a:bodyPr anchor="t">
            <a:normAutofit fontScale="90000"/>
          </a:bodyPr>
          <a:lstStyle/>
          <a:p>
            <a:r>
              <a:rPr lang="es-ES" dirty="0"/>
              <a:t>1. General </a:t>
            </a:r>
            <a:r>
              <a:rPr lang="es-ES" dirty="0" err="1"/>
              <a:t>Introduction</a:t>
            </a:r>
            <a:br>
              <a:rPr lang="es-ES" dirty="0"/>
            </a:br>
            <a:endParaRPr lang="es-ES" dirty="0"/>
          </a:p>
        </p:txBody>
      </p:sp>
      <p:graphicFrame>
        <p:nvGraphicFramePr>
          <p:cNvPr id="5" name="Marcador de contenido 2">
            <a:extLst>
              <a:ext uri="{FF2B5EF4-FFF2-40B4-BE49-F238E27FC236}">
                <a16:creationId xmlns:a16="http://schemas.microsoft.com/office/drawing/2014/main" id="{7473676C-2299-20D1-6B71-EAB396C30745}"/>
              </a:ext>
            </a:extLst>
          </p:cNvPr>
          <p:cNvGraphicFramePr>
            <a:graphicFrameLocks noGrp="1"/>
          </p:cNvGraphicFramePr>
          <p:nvPr>
            <p:ph idx="1"/>
            <p:extLst>
              <p:ext uri="{D42A27DB-BD31-4B8C-83A1-F6EECF244321}">
                <p14:modId xmlns:p14="http://schemas.microsoft.com/office/powerpoint/2010/main" val="3558200538"/>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1CF73818-40C1-7C88-36CB-7B556E50F1CE}"/>
              </a:ext>
            </a:extLst>
          </p:cNvPr>
          <p:cNvSpPr txBox="1"/>
          <p:nvPr/>
        </p:nvSpPr>
        <p:spPr>
          <a:xfrm>
            <a:off x="829340" y="1318456"/>
            <a:ext cx="2076893" cy="369332"/>
          </a:xfrm>
          <a:prstGeom prst="rect">
            <a:avLst/>
          </a:prstGeom>
          <a:noFill/>
        </p:spPr>
        <p:txBody>
          <a:bodyPr wrap="square" rtlCol="0">
            <a:spAutoFit/>
          </a:bodyPr>
          <a:lstStyle/>
          <a:p>
            <a:r>
              <a:rPr lang="es-ES" b="1" dirty="0" err="1">
                <a:solidFill>
                  <a:srgbClr val="0070C0"/>
                </a:solidFill>
              </a:rPr>
              <a:t>About</a:t>
            </a:r>
            <a:r>
              <a:rPr lang="es-ES" b="1" dirty="0">
                <a:solidFill>
                  <a:srgbClr val="0070C0"/>
                </a:solidFill>
              </a:rPr>
              <a:t> me</a:t>
            </a:r>
          </a:p>
        </p:txBody>
      </p:sp>
    </p:spTree>
    <p:extLst>
      <p:ext uri="{BB962C8B-B14F-4D97-AF65-F5344CB8AC3E}">
        <p14:creationId xmlns:p14="http://schemas.microsoft.com/office/powerpoint/2010/main" val="2334487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70C44D-238C-5DE1-453B-62519BEC0421}"/>
              </a:ext>
            </a:extLst>
          </p:cNvPr>
          <p:cNvPicPr>
            <a:picLocks noChangeAspect="1"/>
          </p:cNvPicPr>
          <p:nvPr/>
        </p:nvPicPr>
        <p:blipFill>
          <a:blip r:embed="rId2"/>
          <a:stretch>
            <a:fillRect/>
          </a:stretch>
        </p:blipFill>
        <p:spPr>
          <a:xfrm>
            <a:off x="1071381" y="454051"/>
            <a:ext cx="8792148" cy="6175531"/>
          </a:xfrm>
          <a:prstGeom prst="rect">
            <a:avLst/>
          </a:prstGeom>
        </p:spPr>
      </p:pic>
      <p:pic>
        <p:nvPicPr>
          <p:cNvPr id="8" name="Imagen 7">
            <a:extLst>
              <a:ext uri="{FF2B5EF4-FFF2-40B4-BE49-F238E27FC236}">
                <a16:creationId xmlns:a16="http://schemas.microsoft.com/office/drawing/2014/main" id="{6C82DE91-6EFF-CB98-7E31-41B6C9EF01F0}"/>
              </a:ext>
            </a:extLst>
          </p:cNvPr>
          <p:cNvPicPr>
            <a:picLocks noChangeAspect="1"/>
          </p:cNvPicPr>
          <p:nvPr/>
        </p:nvPicPr>
        <p:blipFill>
          <a:blip r:embed="rId3"/>
          <a:stretch>
            <a:fillRect/>
          </a:stretch>
        </p:blipFill>
        <p:spPr>
          <a:xfrm>
            <a:off x="10169940" y="454051"/>
            <a:ext cx="1566808" cy="499915"/>
          </a:xfrm>
          <a:prstGeom prst="rect">
            <a:avLst/>
          </a:prstGeom>
        </p:spPr>
      </p:pic>
      <p:sp>
        <p:nvSpPr>
          <p:cNvPr id="2" name="Flecha: a la derecha 1">
            <a:extLst>
              <a:ext uri="{FF2B5EF4-FFF2-40B4-BE49-F238E27FC236}">
                <a16:creationId xmlns:a16="http://schemas.microsoft.com/office/drawing/2014/main" id="{27F46869-08BE-EFDA-B344-E320404FF450}"/>
              </a:ext>
            </a:extLst>
          </p:cNvPr>
          <p:cNvSpPr/>
          <p:nvPr/>
        </p:nvSpPr>
        <p:spPr>
          <a:xfrm>
            <a:off x="366926" y="546185"/>
            <a:ext cx="619828" cy="2147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51498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C78DEF9-89EF-B36F-33AB-27598FB00B4C}"/>
              </a:ext>
            </a:extLst>
          </p:cNvPr>
          <p:cNvSpPr>
            <a:spLocks noGrp="1"/>
          </p:cNvSpPr>
          <p:nvPr>
            <p:ph idx="1"/>
          </p:nvPr>
        </p:nvSpPr>
        <p:spPr>
          <a:xfrm>
            <a:off x="380300" y="548640"/>
            <a:ext cx="10674946" cy="3465877"/>
          </a:xfrm>
        </p:spPr>
        <p:txBody>
          <a:bodyPr>
            <a:normAutofit fontScale="92500" lnSpcReduction="10000"/>
          </a:bodyPr>
          <a:lstStyle/>
          <a:p>
            <a:r>
              <a:rPr lang="es-ES" b="1" dirty="0" err="1"/>
              <a:t>What</a:t>
            </a:r>
            <a:r>
              <a:rPr lang="es-ES" b="1" dirty="0"/>
              <a:t> </a:t>
            </a:r>
            <a:r>
              <a:rPr lang="es-ES" b="1" dirty="0" err="1"/>
              <a:t>happens</a:t>
            </a:r>
            <a:r>
              <a:rPr lang="es-ES" b="1" dirty="0"/>
              <a:t> </a:t>
            </a:r>
            <a:r>
              <a:rPr lang="es-ES" b="1" dirty="0" err="1"/>
              <a:t>if</a:t>
            </a:r>
            <a:r>
              <a:rPr lang="es-ES" b="1" dirty="0"/>
              <a:t> </a:t>
            </a:r>
            <a:r>
              <a:rPr lang="es-ES" b="1" dirty="0" err="1"/>
              <a:t>we</a:t>
            </a:r>
            <a:r>
              <a:rPr lang="es-ES" b="1" dirty="0"/>
              <a:t> </a:t>
            </a:r>
            <a:r>
              <a:rPr lang="es-ES" b="1" dirty="0" err="1"/>
              <a:t>create</a:t>
            </a:r>
            <a:r>
              <a:rPr lang="es-ES" b="1" dirty="0"/>
              <a:t> </a:t>
            </a:r>
            <a:r>
              <a:rPr lang="es-ES" b="1" dirty="0" err="1"/>
              <a:t>an</a:t>
            </a:r>
            <a:r>
              <a:rPr lang="es-ES" b="1" dirty="0"/>
              <a:t> array </a:t>
            </a:r>
            <a:r>
              <a:rPr lang="es-ES" b="1" dirty="0" err="1"/>
              <a:t>with</a:t>
            </a:r>
            <a:r>
              <a:rPr lang="es-ES" b="1" dirty="0"/>
              <a:t> </a:t>
            </a:r>
            <a:r>
              <a:rPr lang="es-ES" b="1" dirty="0" err="1"/>
              <a:t>different</a:t>
            </a:r>
            <a:r>
              <a:rPr lang="es-ES" b="1" dirty="0"/>
              <a:t> data </a:t>
            </a:r>
            <a:r>
              <a:rPr lang="es-ES" b="1" dirty="0" err="1"/>
              <a:t>types</a:t>
            </a:r>
            <a:r>
              <a:rPr lang="es-ES" b="1" dirty="0"/>
              <a:t>? </a:t>
            </a:r>
            <a:r>
              <a:rPr lang="es-ES" b="1" dirty="0" err="1">
                <a:solidFill>
                  <a:srgbClr val="FF0000"/>
                </a:solidFill>
              </a:rPr>
              <a:t>It</a:t>
            </a:r>
            <a:r>
              <a:rPr lang="es-ES" b="1" dirty="0">
                <a:solidFill>
                  <a:srgbClr val="FF0000"/>
                </a:solidFill>
              </a:rPr>
              <a:t> </a:t>
            </a:r>
            <a:r>
              <a:rPr lang="es-ES" b="1" dirty="0" err="1">
                <a:solidFill>
                  <a:srgbClr val="FF0000"/>
                </a:solidFill>
              </a:rPr>
              <a:t>will</a:t>
            </a:r>
            <a:r>
              <a:rPr lang="es-ES" b="1" dirty="0">
                <a:solidFill>
                  <a:srgbClr val="FF0000"/>
                </a:solidFill>
              </a:rPr>
              <a:t> be ok.</a:t>
            </a:r>
            <a:endParaRPr lang="es-ES" dirty="0">
              <a:solidFill>
                <a:srgbClr val="FF0000"/>
              </a:solidFill>
            </a:endParaRPr>
          </a:p>
          <a:p>
            <a:r>
              <a:rPr lang="en-US" dirty="0"/>
              <a:t>NumPy sets the array's data type (</a:t>
            </a:r>
            <a:r>
              <a:rPr lang="en-US" dirty="0" err="1"/>
              <a:t>dtype</a:t>
            </a:r>
            <a:r>
              <a:rPr lang="en-US" dirty="0"/>
              <a:t>) to object. This means each element is stored as a generic Python object, allowing different data types within the same array.​</a:t>
            </a:r>
          </a:p>
          <a:p>
            <a:r>
              <a:rPr lang="en-US" dirty="0"/>
              <a:t>Unlike standard homogeneous arrays where all elements share the same type (e.g., all integers or all strings), the object </a:t>
            </a:r>
            <a:r>
              <a:rPr lang="en-US" dirty="0" err="1"/>
              <a:t>dtype</a:t>
            </a:r>
            <a:r>
              <a:rPr lang="en-US" dirty="0"/>
              <a:t> array can hold various types because each element is actually a pointer/reference to a Python object in memory rather than a fixed-size typed block of memory.</a:t>
            </a:r>
          </a:p>
          <a:p>
            <a:r>
              <a:rPr lang="en-US" dirty="0"/>
              <a:t>This flexibility comes at a cost: performance is slower compared to homogeneous NumPy arrays because operations are no longer done with optimized C-based routines.</a:t>
            </a:r>
          </a:p>
          <a:p>
            <a:endParaRPr lang="es-ES" dirty="0"/>
          </a:p>
        </p:txBody>
      </p:sp>
      <p:pic>
        <p:nvPicPr>
          <p:cNvPr id="4" name="Imagen 3">
            <a:extLst>
              <a:ext uri="{FF2B5EF4-FFF2-40B4-BE49-F238E27FC236}">
                <a16:creationId xmlns:a16="http://schemas.microsoft.com/office/drawing/2014/main" id="{AC7B8689-3B94-17C6-1F93-F3E5FBC1B6F6}"/>
              </a:ext>
            </a:extLst>
          </p:cNvPr>
          <p:cNvPicPr>
            <a:picLocks noChangeAspect="1"/>
          </p:cNvPicPr>
          <p:nvPr/>
        </p:nvPicPr>
        <p:blipFill>
          <a:blip r:embed="rId2"/>
          <a:stretch>
            <a:fillRect/>
          </a:stretch>
        </p:blipFill>
        <p:spPr>
          <a:xfrm>
            <a:off x="10482822" y="48725"/>
            <a:ext cx="1566808" cy="499915"/>
          </a:xfrm>
          <a:prstGeom prst="rect">
            <a:avLst/>
          </a:prstGeom>
        </p:spPr>
      </p:pic>
      <p:pic>
        <p:nvPicPr>
          <p:cNvPr id="6" name="Imagen 5">
            <a:extLst>
              <a:ext uri="{FF2B5EF4-FFF2-40B4-BE49-F238E27FC236}">
                <a16:creationId xmlns:a16="http://schemas.microsoft.com/office/drawing/2014/main" id="{F853BEDF-5AB8-5B6A-FE29-F1FB70462452}"/>
              </a:ext>
            </a:extLst>
          </p:cNvPr>
          <p:cNvPicPr>
            <a:picLocks noChangeAspect="1"/>
          </p:cNvPicPr>
          <p:nvPr/>
        </p:nvPicPr>
        <p:blipFill>
          <a:blip r:embed="rId3"/>
          <a:stretch>
            <a:fillRect/>
          </a:stretch>
        </p:blipFill>
        <p:spPr>
          <a:xfrm>
            <a:off x="380299" y="4425763"/>
            <a:ext cx="11421383" cy="1712709"/>
          </a:xfrm>
          <a:prstGeom prst="rect">
            <a:avLst/>
          </a:prstGeom>
        </p:spPr>
      </p:pic>
    </p:spTree>
    <p:extLst>
      <p:ext uri="{BB962C8B-B14F-4D97-AF65-F5344CB8AC3E}">
        <p14:creationId xmlns:p14="http://schemas.microsoft.com/office/powerpoint/2010/main" val="134314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A6961-97BB-EC54-2E5C-206E91C616A6}"/>
              </a:ext>
            </a:extLst>
          </p:cNvPr>
          <p:cNvSpPr>
            <a:spLocks noGrp="1"/>
          </p:cNvSpPr>
          <p:nvPr>
            <p:ph type="title"/>
          </p:nvPr>
        </p:nvSpPr>
        <p:spPr/>
        <p:txBody>
          <a:bodyPr/>
          <a:lstStyle/>
          <a:p>
            <a:r>
              <a:rPr lang="es-ES" dirty="0"/>
              <a:t>3. </a:t>
            </a:r>
            <a:r>
              <a:rPr lang="es-ES" dirty="0" err="1"/>
              <a:t>Numpy</a:t>
            </a:r>
            <a:r>
              <a:rPr lang="es-ES" dirty="0"/>
              <a:t> Data </a:t>
            </a:r>
            <a:r>
              <a:rPr lang="es-ES" dirty="0" err="1"/>
              <a:t>Types</a:t>
            </a:r>
            <a:endParaRPr lang="es-ES" dirty="0"/>
          </a:p>
        </p:txBody>
      </p:sp>
      <p:sp>
        <p:nvSpPr>
          <p:cNvPr id="3" name="Marcador de contenido 2">
            <a:extLst>
              <a:ext uri="{FF2B5EF4-FFF2-40B4-BE49-F238E27FC236}">
                <a16:creationId xmlns:a16="http://schemas.microsoft.com/office/drawing/2014/main" id="{C467F7B6-75BB-9EB6-776E-90BB68EC2375}"/>
              </a:ext>
            </a:extLst>
          </p:cNvPr>
          <p:cNvSpPr>
            <a:spLocks noGrp="1"/>
          </p:cNvSpPr>
          <p:nvPr>
            <p:ph idx="1"/>
          </p:nvPr>
        </p:nvSpPr>
        <p:spPr/>
        <p:txBody>
          <a:bodyPr/>
          <a:lstStyle/>
          <a:p>
            <a:r>
              <a:rPr lang="es-ES" dirty="0" err="1"/>
              <a:t>Numpy</a:t>
            </a:r>
            <a:r>
              <a:rPr lang="es-ES" dirty="0"/>
              <a:t> </a:t>
            </a:r>
            <a:r>
              <a:rPr lang="es-ES" dirty="0" err="1"/>
              <a:t>is</a:t>
            </a:r>
            <a:r>
              <a:rPr lang="es-ES" dirty="0"/>
              <a:t> more precise </a:t>
            </a:r>
            <a:r>
              <a:rPr lang="es-ES" dirty="0" err="1"/>
              <a:t>than</a:t>
            </a:r>
            <a:r>
              <a:rPr lang="es-ES" dirty="0"/>
              <a:t> pandas </a:t>
            </a:r>
            <a:r>
              <a:rPr lang="es-ES" dirty="0" err="1"/>
              <a:t>or</a:t>
            </a:r>
            <a:r>
              <a:rPr lang="es-ES" dirty="0"/>
              <a:t> regular Python </a:t>
            </a:r>
            <a:r>
              <a:rPr lang="es-ES" dirty="0" err="1"/>
              <a:t>lists</a:t>
            </a:r>
            <a:r>
              <a:rPr lang="es-ES" dirty="0"/>
              <a:t>. </a:t>
            </a:r>
            <a:r>
              <a:rPr lang="es-ES" dirty="0" err="1"/>
              <a:t>It</a:t>
            </a:r>
            <a:r>
              <a:rPr lang="es-ES" dirty="0"/>
              <a:t> </a:t>
            </a:r>
            <a:r>
              <a:rPr lang="es-ES" dirty="0" err="1"/>
              <a:t>includes</a:t>
            </a:r>
            <a:r>
              <a:rPr lang="es-ES" dirty="0"/>
              <a:t> </a:t>
            </a:r>
            <a:r>
              <a:rPr lang="es-ES" dirty="0" err="1"/>
              <a:t>information</a:t>
            </a:r>
            <a:r>
              <a:rPr lang="es-ES" dirty="0"/>
              <a:t> </a:t>
            </a:r>
            <a:r>
              <a:rPr lang="es-ES" dirty="0" err="1"/>
              <a:t>about</a:t>
            </a:r>
            <a:r>
              <a:rPr lang="es-ES" dirty="0"/>
              <a:t> bites.</a:t>
            </a:r>
          </a:p>
          <a:p>
            <a:endParaRPr lang="es-ES" dirty="0"/>
          </a:p>
          <a:p>
            <a:endParaRPr lang="es-ES" dirty="0"/>
          </a:p>
          <a:p>
            <a:endParaRPr lang="es-ES" dirty="0"/>
          </a:p>
          <a:p>
            <a:r>
              <a:rPr lang="es-ES" dirty="0" err="1"/>
              <a:t>That</a:t>
            </a:r>
            <a:r>
              <a:rPr lang="es-ES" dirty="0"/>
              <a:t> U17 in </a:t>
            </a:r>
            <a:r>
              <a:rPr lang="es-ES" dirty="0" err="1"/>
              <a:t>there</a:t>
            </a:r>
            <a:r>
              <a:rPr lang="es-ES" dirty="0"/>
              <a:t> </a:t>
            </a:r>
            <a:r>
              <a:rPr lang="es-ES" dirty="0" err="1"/>
              <a:t>means</a:t>
            </a:r>
            <a:r>
              <a:rPr lang="es-ES" dirty="0"/>
              <a:t> “Unicode </a:t>
            </a:r>
            <a:r>
              <a:rPr lang="es-ES" dirty="0" err="1"/>
              <a:t>string</a:t>
            </a:r>
            <a:r>
              <a:rPr lang="es-ES" dirty="0"/>
              <a:t>” and </a:t>
            </a:r>
            <a:r>
              <a:rPr lang="es-ES" dirty="0" err="1"/>
              <a:t>that</a:t>
            </a:r>
            <a:r>
              <a:rPr lang="es-ES" dirty="0"/>
              <a:t> 17 </a:t>
            </a:r>
            <a:r>
              <a:rPr lang="es-ES" dirty="0" err="1"/>
              <a:t>means</a:t>
            </a:r>
            <a:r>
              <a:rPr lang="es-ES" dirty="0"/>
              <a:t> “up </a:t>
            </a:r>
            <a:r>
              <a:rPr lang="es-ES" dirty="0" err="1"/>
              <a:t>to</a:t>
            </a:r>
            <a:r>
              <a:rPr lang="es-ES" dirty="0"/>
              <a:t> 17 </a:t>
            </a:r>
            <a:r>
              <a:rPr lang="es-ES" dirty="0" err="1"/>
              <a:t>characters</a:t>
            </a:r>
            <a:r>
              <a:rPr lang="es-ES" dirty="0"/>
              <a:t>” (</a:t>
            </a:r>
            <a:r>
              <a:rPr lang="es-ES" dirty="0" err="1"/>
              <a:t>meaning</a:t>
            </a:r>
            <a:r>
              <a:rPr lang="es-ES" dirty="0"/>
              <a:t> </a:t>
            </a:r>
            <a:r>
              <a:rPr lang="es-ES" dirty="0" err="1"/>
              <a:t>that</a:t>
            </a:r>
            <a:r>
              <a:rPr lang="es-ES" dirty="0"/>
              <a:t> </a:t>
            </a:r>
            <a:r>
              <a:rPr lang="es-ES" dirty="0" err="1"/>
              <a:t>that</a:t>
            </a:r>
            <a:r>
              <a:rPr lang="es-ES" dirty="0"/>
              <a:t> </a:t>
            </a:r>
            <a:r>
              <a:rPr lang="es-ES" dirty="0" err="1"/>
              <a:t>is</a:t>
            </a:r>
            <a:r>
              <a:rPr lang="es-ES" dirty="0"/>
              <a:t> </a:t>
            </a:r>
            <a:r>
              <a:rPr lang="es-ES" dirty="0" err="1"/>
              <a:t>the</a:t>
            </a:r>
            <a:r>
              <a:rPr lang="es-ES" dirty="0"/>
              <a:t> </a:t>
            </a:r>
            <a:r>
              <a:rPr lang="es-ES" dirty="0" err="1"/>
              <a:t>largest</a:t>
            </a:r>
            <a:r>
              <a:rPr lang="es-ES" dirty="0"/>
              <a:t> </a:t>
            </a:r>
            <a:r>
              <a:rPr lang="es-ES" dirty="0" err="1"/>
              <a:t>string</a:t>
            </a:r>
            <a:r>
              <a:rPr lang="es-ES" dirty="0"/>
              <a:t> in </a:t>
            </a:r>
            <a:r>
              <a:rPr lang="es-ES" dirty="0" err="1"/>
              <a:t>our</a:t>
            </a:r>
            <a:r>
              <a:rPr lang="es-ES" dirty="0"/>
              <a:t> array). </a:t>
            </a:r>
            <a:r>
              <a:rPr lang="es-ES" dirty="0" err="1"/>
              <a:t>Numpy</a:t>
            </a:r>
            <a:r>
              <a:rPr lang="es-ES" dirty="0"/>
              <a:t> </a:t>
            </a:r>
            <a:r>
              <a:rPr lang="es-ES" dirty="0" err="1"/>
              <a:t>does</a:t>
            </a:r>
            <a:r>
              <a:rPr lang="es-ES" dirty="0"/>
              <a:t> </a:t>
            </a:r>
            <a:r>
              <a:rPr lang="es-ES" dirty="0" err="1"/>
              <a:t>this</a:t>
            </a:r>
            <a:r>
              <a:rPr lang="es-ES" dirty="0"/>
              <a:t> </a:t>
            </a:r>
            <a:r>
              <a:rPr lang="es-ES" dirty="0" err="1"/>
              <a:t>to</a:t>
            </a:r>
            <a:r>
              <a:rPr lang="es-ES" dirty="0"/>
              <a:t> </a:t>
            </a:r>
            <a:r>
              <a:rPr lang="es-ES" dirty="0" err="1"/>
              <a:t>indicate</a:t>
            </a:r>
            <a:r>
              <a:rPr lang="es-ES" dirty="0"/>
              <a:t> </a:t>
            </a:r>
            <a:r>
              <a:rPr lang="es-ES" dirty="0" err="1"/>
              <a:t>that</a:t>
            </a:r>
            <a:r>
              <a:rPr lang="es-ES" dirty="0"/>
              <a:t> </a:t>
            </a:r>
            <a:r>
              <a:rPr lang="es-ES" dirty="0" err="1"/>
              <a:t>the</a:t>
            </a:r>
            <a:r>
              <a:rPr lang="es-ES" dirty="0"/>
              <a:t> </a:t>
            </a:r>
            <a:r>
              <a:rPr lang="es-ES" dirty="0" err="1"/>
              <a:t>largest</a:t>
            </a:r>
            <a:r>
              <a:rPr lang="es-ES" dirty="0"/>
              <a:t> </a:t>
            </a:r>
            <a:r>
              <a:rPr lang="es-ES" dirty="0" err="1"/>
              <a:t>memory</a:t>
            </a:r>
            <a:r>
              <a:rPr lang="es-ES" dirty="0"/>
              <a:t> </a:t>
            </a:r>
            <a:r>
              <a:rPr lang="es-ES" dirty="0" err="1"/>
              <a:t>unit</a:t>
            </a:r>
            <a:r>
              <a:rPr lang="es-ES" dirty="0"/>
              <a:t> </a:t>
            </a:r>
            <a:r>
              <a:rPr lang="es-ES" dirty="0" err="1"/>
              <a:t>needed</a:t>
            </a:r>
            <a:r>
              <a:rPr lang="es-ES" dirty="0"/>
              <a:t> </a:t>
            </a:r>
            <a:r>
              <a:rPr lang="es-ES" dirty="0" err="1"/>
              <a:t>is</a:t>
            </a:r>
            <a:r>
              <a:rPr lang="es-ES" dirty="0"/>
              <a:t> 17.</a:t>
            </a:r>
          </a:p>
          <a:p>
            <a:r>
              <a:rPr lang="es-ES" dirty="0"/>
              <a:t>Unicode </a:t>
            </a:r>
            <a:r>
              <a:rPr lang="es-ES" dirty="0" err="1"/>
              <a:t>string</a:t>
            </a:r>
            <a:r>
              <a:rPr lang="es-ES" dirty="0"/>
              <a:t> </a:t>
            </a:r>
            <a:r>
              <a:rPr lang="es-ES" dirty="0" err="1"/>
              <a:t>refers</a:t>
            </a:r>
            <a:r>
              <a:rPr lang="es-ES" dirty="0"/>
              <a:t> </a:t>
            </a:r>
            <a:r>
              <a:rPr lang="es-ES" dirty="0" err="1"/>
              <a:t>to</a:t>
            </a:r>
            <a:r>
              <a:rPr lang="es-ES" dirty="0"/>
              <a:t>: Unicode (a universal </a:t>
            </a:r>
            <a:r>
              <a:rPr lang="es-ES" dirty="0" err="1"/>
              <a:t>character</a:t>
            </a:r>
            <a:r>
              <a:rPr lang="es-ES" dirty="0"/>
              <a:t> </a:t>
            </a:r>
            <a:r>
              <a:rPr lang="es-ES" dirty="0" err="1"/>
              <a:t>encoding</a:t>
            </a:r>
            <a:r>
              <a:rPr lang="es-ES" dirty="0"/>
              <a:t> standard). </a:t>
            </a:r>
          </a:p>
          <a:p>
            <a:endParaRPr lang="es-ES" dirty="0"/>
          </a:p>
        </p:txBody>
      </p:sp>
      <p:pic>
        <p:nvPicPr>
          <p:cNvPr id="5" name="Imagen 4">
            <a:extLst>
              <a:ext uri="{FF2B5EF4-FFF2-40B4-BE49-F238E27FC236}">
                <a16:creationId xmlns:a16="http://schemas.microsoft.com/office/drawing/2014/main" id="{F82CEEDD-615A-334C-EB5B-40F62515D476}"/>
              </a:ext>
            </a:extLst>
          </p:cNvPr>
          <p:cNvPicPr>
            <a:picLocks noChangeAspect="1"/>
          </p:cNvPicPr>
          <p:nvPr/>
        </p:nvPicPr>
        <p:blipFill>
          <a:blip r:embed="rId2"/>
          <a:stretch>
            <a:fillRect/>
          </a:stretch>
        </p:blipFill>
        <p:spPr>
          <a:xfrm>
            <a:off x="925774" y="2649614"/>
            <a:ext cx="10037506" cy="1023328"/>
          </a:xfrm>
          <a:prstGeom prst="rect">
            <a:avLst/>
          </a:prstGeom>
        </p:spPr>
      </p:pic>
      <p:sp>
        <p:nvSpPr>
          <p:cNvPr id="6" name="Flecha: hacia la izquierda 5">
            <a:extLst>
              <a:ext uri="{FF2B5EF4-FFF2-40B4-BE49-F238E27FC236}">
                <a16:creationId xmlns:a16="http://schemas.microsoft.com/office/drawing/2014/main" id="{FC2CBC0F-1902-1387-C396-541C3FADC940}"/>
              </a:ext>
            </a:extLst>
          </p:cNvPr>
          <p:cNvSpPr/>
          <p:nvPr/>
        </p:nvSpPr>
        <p:spPr>
          <a:xfrm>
            <a:off x="4366413" y="3445876"/>
            <a:ext cx="398899" cy="227066"/>
          </a:xfrm>
          <a:prstGeom prst="leftArrow">
            <a:avLst>
              <a:gd name="adj1" fmla="val 33783"/>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a:extLst>
              <a:ext uri="{FF2B5EF4-FFF2-40B4-BE49-F238E27FC236}">
                <a16:creationId xmlns:a16="http://schemas.microsoft.com/office/drawing/2014/main" id="{BD16B424-7B53-97EC-81E4-1C56DB7145EB}"/>
              </a:ext>
            </a:extLst>
          </p:cNvPr>
          <p:cNvPicPr>
            <a:picLocks noChangeAspect="1"/>
          </p:cNvPicPr>
          <p:nvPr/>
        </p:nvPicPr>
        <p:blipFill>
          <a:blip r:embed="rId3"/>
          <a:stretch>
            <a:fillRect/>
          </a:stretch>
        </p:blipFill>
        <p:spPr>
          <a:xfrm>
            <a:off x="9826172" y="349433"/>
            <a:ext cx="1566808" cy="499915"/>
          </a:xfrm>
          <a:prstGeom prst="rect">
            <a:avLst/>
          </a:prstGeom>
        </p:spPr>
      </p:pic>
    </p:spTree>
    <p:extLst>
      <p:ext uri="{BB962C8B-B14F-4D97-AF65-F5344CB8AC3E}">
        <p14:creationId xmlns:p14="http://schemas.microsoft.com/office/powerpoint/2010/main" val="1545635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40637-F92A-70CD-0F6F-91625FA5A899}"/>
              </a:ext>
            </a:extLst>
          </p:cNvPr>
          <p:cNvSpPr>
            <a:spLocks noGrp="1"/>
          </p:cNvSpPr>
          <p:nvPr>
            <p:ph type="title"/>
          </p:nvPr>
        </p:nvSpPr>
        <p:spPr/>
        <p:txBody>
          <a:bodyPr/>
          <a:lstStyle/>
          <a:p>
            <a:r>
              <a:rPr lang="es-ES" dirty="0" err="1"/>
              <a:t>Numpy</a:t>
            </a:r>
            <a:r>
              <a:rPr lang="es-ES" dirty="0"/>
              <a:t> Data </a:t>
            </a:r>
            <a:r>
              <a:rPr lang="es-ES" dirty="0" err="1"/>
              <a:t>Types</a:t>
            </a:r>
            <a:endParaRPr lang="es-ES" dirty="0"/>
          </a:p>
        </p:txBody>
      </p:sp>
      <p:sp>
        <p:nvSpPr>
          <p:cNvPr id="3" name="Marcador de contenido 2">
            <a:extLst>
              <a:ext uri="{FF2B5EF4-FFF2-40B4-BE49-F238E27FC236}">
                <a16:creationId xmlns:a16="http://schemas.microsoft.com/office/drawing/2014/main" id="{52537CB7-9416-757C-9710-E4F3FBA7F662}"/>
              </a:ext>
            </a:extLst>
          </p:cNvPr>
          <p:cNvSpPr>
            <a:spLocks noGrp="1"/>
          </p:cNvSpPr>
          <p:nvPr>
            <p:ph idx="1"/>
          </p:nvPr>
        </p:nvSpPr>
        <p:spPr/>
        <p:txBody>
          <a:bodyPr/>
          <a:lstStyle/>
          <a:p>
            <a:r>
              <a:rPr lang="es-ES" dirty="0" err="1"/>
              <a:t>However</a:t>
            </a:r>
            <a:r>
              <a:rPr lang="es-ES" dirty="0"/>
              <a:t>, </a:t>
            </a:r>
            <a:r>
              <a:rPr lang="es-ES" dirty="0" err="1"/>
              <a:t>integers</a:t>
            </a:r>
            <a:r>
              <a:rPr lang="es-ES" dirty="0"/>
              <a:t> do </a:t>
            </a:r>
            <a:r>
              <a:rPr lang="es-ES" dirty="0" err="1"/>
              <a:t>not</a:t>
            </a:r>
            <a:r>
              <a:rPr lang="es-ES" dirty="0"/>
              <a:t> </a:t>
            </a:r>
            <a:r>
              <a:rPr lang="es-ES" dirty="0" err="1"/>
              <a:t>include</a:t>
            </a:r>
            <a:r>
              <a:rPr lang="es-ES" dirty="0"/>
              <a:t> </a:t>
            </a:r>
            <a:r>
              <a:rPr lang="es-ES" dirty="0" err="1"/>
              <a:t>that</a:t>
            </a:r>
            <a:r>
              <a:rPr lang="es-ES" dirty="0"/>
              <a:t> </a:t>
            </a:r>
            <a:r>
              <a:rPr lang="es-ES" dirty="0" err="1"/>
              <a:t>same</a:t>
            </a:r>
            <a:r>
              <a:rPr lang="es-ES" dirty="0"/>
              <a:t> </a:t>
            </a:r>
            <a:r>
              <a:rPr lang="es-ES" dirty="0" err="1"/>
              <a:t>information</a:t>
            </a:r>
            <a:r>
              <a:rPr lang="es-ES" dirty="0"/>
              <a:t>.</a:t>
            </a:r>
          </a:p>
          <a:p>
            <a:endParaRPr lang="es-ES" dirty="0"/>
          </a:p>
          <a:p>
            <a:endParaRPr lang="es-ES" dirty="0"/>
          </a:p>
          <a:p>
            <a:r>
              <a:rPr lang="es-ES" dirty="0" err="1"/>
              <a:t>Why</a:t>
            </a:r>
            <a:r>
              <a:rPr lang="es-ES" dirty="0"/>
              <a:t>? </a:t>
            </a:r>
            <a:r>
              <a:rPr lang="es-ES" dirty="0" err="1"/>
              <a:t>Because</a:t>
            </a:r>
            <a:r>
              <a:rPr lang="es-ES" dirty="0"/>
              <a:t> </a:t>
            </a:r>
            <a:r>
              <a:rPr lang="es-ES" dirty="0" err="1"/>
              <a:t>Numpy</a:t>
            </a:r>
            <a:r>
              <a:rPr lang="es-ES" dirty="0"/>
              <a:t> </a:t>
            </a:r>
            <a:r>
              <a:rPr lang="en-US" dirty="0"/>
              <a:t>Integers have fixed, standard sizes (e.g., 32-bit or 64-bit) depending on our system architecture and the specific integer type used. </a:t>
            </a:r>
          </a:p>
          <a:p>
            <a:r>
              <a:rPr lang="en-US" dirty="0"/>
              <a:t>The </a:t>
            </a:r>
            <a:r>
              <a:rPr lang="en-US" dirty="0" err="1"/>
              <a:t>dtype</a:t>
            </a:r>
            <a:r>
              <a:rPr lang="en-US" dirty="0"/>
              <a:t> int corresponds to a fixed-size integer type like int32 or int64, so no additional length specification is needed in the </a:t>
            </a:r>
            <a:r>
              <a:rPr lang="en-US" dirty="0" err="1"/>
              <a:t>dtype</a:t>
            </a:r>
            <a:r>
              <a:rPr lang="en-US" dirty="0"/>
              <a:t> display. The integer is always stored as a single fixed-size block of memory, with no variability like strings.</a:t>
            </a:r>
            <a:r>
              <a:rPr lang="es-ES" dirty="0"/>
              <a:t> </a:t>
            </a:r>
          </a:p>
          <a:p>
            <a:r>
              <a:rPr lang="es-ES" dirty="0" err="1"/>
              <a:t>We</a:t>
            </a:r>
            <a:r>
              <a:rPr lang="es-ES" dirty="0"/>
              <a:t> can </a:t>
            </a:r>
            <a:r>
              <a:rPr lang="es-ES" dirty="0" err="1"/>
              <a:t>always</a:t>
            </a:r>
            <a:r>
              <a:rPr lang="es-ES" dirty="0"/>
              <a:t>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we</a:t>
            </a:r>
            <a:r>
              <a:rPr lang="es-ES" dirty="0"/>
              <a:t> </a:t>
            </a:r>
            <a:r>
              <a:rPr lang="es-ES" dirty="0" err="1"/>
              <a:t>have</a:t>
            </a:r>
            <a:r>
              <a:rPr lang="es-ES" dirty="0"/>
              <a:t> in </a:t>
            </a:r>
            <a:r>
              <a:rPr lang="es-ES" dirty="0" err="1"/>
              <a:t>our</a:t>
            </a:r>
            <a:r>
              <a:rPr lang="es-ES" dirty="0"/>
              <a:t> array </a:t>
            </a:r>
            <a:r>
              <a:rPr lang="es-ES" dirty="0" err="1"/>
              <a:t>using</a:t>
            </a:r>
            <a:r>
              <a:rPr lang="es-ES" dirty="0"/>
              <a:t> </a:t>
            </a:r>
            <a:r>
              <a:rPr lang="es-ES" dirty="0">
                <a:solidFill>
                  <a:srgbClr val="FF0000"/>
                </a:solidFill>
              </a:rPr>
              <a:t>.</a:t>
            </a:r>
            <a:r>
              <a:rPr lang="es-ES" dirty="0" err="1">
                <a:solidFill>
                  <a:srgbClr val="FF0000"/>
                </a:solidFill>
              </a:rPr>
              <a:t>dtype</a:t>
            </a:r>
            <a:endParaRPr lang="es-ES" dirty="0">
              <a:solidFill>
                <a:srgbClr val="FF0000"/>
              </a:solidFill>
            </a:endParaRPr>
          </a:p>
          <a:p>
            <a:endParaRPr lang="es-ES" dirty="0"/>
          </a:p>
        </p:txBody>
      </p:sp>
      <p:pic>
        <p:nvPicPr>
          <p:cNvPr id="5" name="Imagen 4">
            <a:extLst>
              <a:ext uri="{FF2B5EF4-FFF2-40B4-BE49-F238E27FC236}">
                <a16:creationId xmlns:a16="http://schemas.microsoft.com/office/drawing/2014/main" id="{32754258-E7E6-8767-E8CA-DCFD9BA14DE9}"/>
              </a:ext>
            </a:extLst>
          </p:cNvPr>
          <p:cNvPicPr>
            <a:picLocks noChangeAspect="1"/>
          </p:cNvPicPr>
          <p:nvPr/>
        </p:nvPicPr>
        <p:blipFill>
          <a:blip r:embed="rId2"/>
          <a:stretch>
            <a:fillRect/>
          </a:stretch>
        </p:blipFill>
        <p:spPr>
          <a:xfrm>
            <a:off x="856490" y="2252103"/>
            <a:ext cx="10722861" cy="963640"/>
          </a:xfrm>
          <a:prstGeom prst="rect">
            <a:avLst/>
          </a:prstGeom>
        </p:spPr>
      </p:pic>
      <p:pic>
        <p:nvPicPr>
          <p:cNvPr id="7" name="Imagen 6">
            <a:extLst>
              <a:ext uri="{FF2B5EF4-FFF2-40B4-BE49-F238E27FC236}">
                <a16:creationId xmlns:a16="http://schemas.microsoft.com/office/drawing/2014/main" id="{A381018F-A03D-ABCB-F319-E71AD57D3AD3}"/>
              </a:ext>
            </a:extLst>
          </p:cNvPr>
          <p:cNvPicPr>
            <a:picLocks noChangeAspect="1"/>
          </p:cNvPicPr>
          <p:nvPr/>
        </p:nvPicPr>
        <p:blipFill>
          <a:blip r:embed="rId3"/>
          <a:stretch>
            <a:fillRect/>
          </a:stretch>
        </p:blipFill>
        <p:spPr>
          <a:xfrm>
            <a:off x="925774" y="5705149"/>
            <a:ext cx="11178492" cy="800581"/>
          </a:xfrm>
          <a:prstGeom prst="rect">
            <a:avLst/>
          </a:prstGeom>
        </p:spPr>
      </p:pic>
      <p:pic>
        <p:nvPicPr>
          <p:cNvPr id="8" name="Imagen 7">
            <a:extLst>
              <a:ext uri="{FF2B5EF4-FFF2-40B4-BE49-F238E27FC236}">
                <a16:creationId xmlns:a16="http://schemas.microsoft.com/office/drawing/2014/main" id="{BD15AF44-C099-50A2-7579-ADFAC08ECA4D}"/>
              </a:ext>
            </a:extLst>
          </p:cNvPr>
          <p:cNvPicPr>
            <a:picLocks noChangeAspect="1"/>
          </p:cNvPicPr>
          <p:nvPr/>
        </p:nvPicPr>
        <p:blipFill>
          <a:blip r:embed="rId4"/>
          <a:stretch>
            <a:fillRect/>
          </a:stretch>
        </p:blipFill>
        <p:spPr>
          <a:xfrm>
            <a:off x="10115563" y="352270"/>
            <a:ext cx="1566808" cy="499915"/>
          </a:xfrm>
          <a:prstGeom prst="rect">
            <a:avLst/>
          </a:prstGeom>
        </p:spPr>
      </p:pic>
    </p:spTree>
    <p:extLst>
      <p:ext uri="{BB962C8B-B14F-4D97-AF65-F5344CB8AC3E}">
        <p14:creationId xmlns:p14="http://schemas.microsoft.com/office/powerpoint/2010/main" val="2969978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C8605-F278-E7CA-171E-BEEB223A1253}"/>
              </a:ext>
            </a:extLst>
          </p:cNvPr>
          <p:cNvSpPr>
            <a:spLocks noGrp="1"/>
          </p:cNvSpPr>
          <p:nvPr>
            <p:ph type="title"/>
          </p:nvPr>
        </p:nvSpPr>
        <p:spPr>
          <a:xfrm>
            <a:off x="612648" y="548640"/>
            <a:ext cx="10653578" cy="508167"/>
          </a:xfrm>
        </p:spPr>
        <p:txBody>
          <a:bodyPr>
            <a:normAutofit/>
          </a:bodyPr>
          <a:lstStyle/>
          <a:p>
            <a:r>
              <a:rPr lang="es-ES" sz="2400" dirty="0" err="1"/>
              <a:t>What</a:t>
            </a:r>
            <a:r>
              <a:rPr lang="es-ES" sz="2400" dirty="0"/>
              <a:t> </a:t>
            </a:r>
            <a:r>
              <a:rPr lang="es-ES" sz="2400" dirty="0" err="1"/>
              <a:t>happens</a:t>
            </a:r>
            <a:r>
              <a:rPr lang="es-ES" sz="2400" dirty="0"/>
              <a:t> </a:t>
            </a:r>
            <a:r>
              <a:rPr lang="es-ES" sz="2400" dirty="0" err="1"/>
              <a:t>with</a:t>
            </a:r>
            <a:r>
              <a:rPr lang="es-ES" sz="2400" dirty="0"/>
              <a:t> </a:t>
            </a:r>
            <a:r>
              <a:rPr lang="es-ES" sz="2400" dirty="0" err="1"/>
              <a:t>other</a:t>
            </a:r>
            <a:r>
              <a:rPr lang="es-ES" sz="2400" dirty="0"/>
              <a:t> data </a:t>
            </a:r>
            <a:r>
              <a:rPr lang="es-ES" sz="2400" dirty="0" err="1"/>
              <a:t>types</a:t>
            </a:r>
            <a:r>
              <a:rPr lang="es-ES" sz="2400" dirty="0"/>
              <a:t> </a:t>
            </a:r>
            <a:r>
              <a:rPr lang="es-ES" sz="2400" dirty="0" err="1"/>
              <a:t>of</a:t>
            </a:r>
            <a:r>
              <a:rPr lang="es-ES" sz="2400" dirty="0"/>
              <a:t> </a:t>
            </a:r>
            <a:r>
              <a:rPr lang="es-ES" sz="2400" dirty="0" err="1"/>
              <a:t>numpy</a:t>
            </a:r>
            <a:r>
              <a:rPr lang="es-ES" sz="2400" dirty="0"/>
              <a:t> </a:t>
            </a:r>
            <a:r>
              <a:rPr lang="es-ES" sz="2400" dirty="0" err="1"/>
              <a:t>arrays</a:t>
            </a:r>
            <a:r>
              <a:rPr lang="es-ES" sz="2400" dirty="0"/>
              <a:t>?</a:t>
            </a:r>
          </a:p>
        </p:txBody>
      </p:sp>
      <p:sp>
        <p:nvSpPr>
          <p:cNvPr id="3" name="Marcador de contenido 2">
            <a:extLst>
              <a:ext uri="{FF2B5EF4-FFF2-40B4-BE49-F238E27FC236}">
                <a16:creationId xmlns:a16="http://schemas.microsoft.com/office/drawing/2014/main" id="{E5D6D4D1-E99B-DC1C-A061-6DD135AE667F}"/>
              </a:ext>
            </a:extLst>
          </p:cNvPr>
          <p:cNvSpPr>
            <a:spLocks noGrp="1"/>
          </p:cNvSpPr>
          <p:nvPr>
            <p:ph idx="1"/>
          </p:nvPr>
        </p:nvSpPr>
        <p:spPr>
          <a:xfrm>
            <a:off x="612648" y="1056807"/>
            <a:ext cx="10653579" cy="4593828"/>
          </a:xfrm>
        </p:spPr>
        <p:txBody>
          <a:bodyPr>
            <a:normAutofit/>
          </a:bodyPr>
          <a:lstStyle/>
          <a:p>
            <a:r>
              <a:rPr lang="es-ES" dirty="0" err="1"/>
              <a:t>Floats</a:t>
            </a:r>
            <a:endParaRPr lang="es-ES" dirty="0"/>
          </a:p>
          <a:p>
            <a:endParaRPr lang="es-ES" dirty="0"/>
          </a:p>
          <a:p>
            <a:endParaRPr lang="es-ES" dirty="0"/>
          </a:p>
          <a:p>
            <a:endParaRPr lang="es-ES" dirty="0"/>
          </a:p>
          <a:p>
            <a:r>
              <a:rPr lang="es-ES" dirty="0" err="1"/>
              <a:t>Boolean</a:t>
            </a:r>
            <a:endParaRPr lang="es-ES" dirty="0"/>
          </a:p>
          <a:p>
            <a:endParaRPr lang="es-ES" dirty="0"/>
          </a:p>
          <a:p>
            <a:endParaRPr lang="es-ES" dirty="0"/>
          </a:p>
          <a:p>
            <a:endParaRPr lang="es-ES" dirty="0"/>
          </a:p>
          <a:p>
            <a:r>
              <a:rPr lang="es-ES" dirty="0"/>
              <a:t>Non-</a:t>
            </a:r>
            <a:r>
              <a:rPr lang="es-ES" dirty="0" err="1"/>
              <a:t>Type</a:t>
            </a:r>
            <a:r>
              <a:rPr lang="es-ES" dirty="0"/>
              <a:t> (</a:t>
            </a:r>
            <a:r>
              <a:rPr lang="es-ES" dirty="0" err="1"/>
              <a:t>None</a:t>
            </a:r>
            <a:r>
              <a:rPr lang="es-ES" dirty="0"/>
              <a:t>)</a:t>
            </a:r>
          </a:p>
          <a:p>
            <a:endParaRPr lang="es-ES" dirty="0"/>
          </a:p>
          <a:p>
            <a:endParaRPr lang="es-ES" dirty="0"/>
          </a:p>
        </p:txBody>
      </p:sp>
      <p:pic>
        <p:nvPicPr>
          <p:cNvPr id="5" name="Imagen 4">
            <a:extLst>
              <a:ext uri="{FF2B5EF4-FFF2-40B4-BE49-F238E27FC236}">
                <a16:creationId xmlns:a16="http://schemas.microsoft.com/office/drawing/2014/main" id="{3C43B4C0-4897-D5C8-527B-C8DCEB625343}"/>
              </a:ext>
            </a:extLst>
          </p:cNvPr>
          <p:cNvPicPr>
            <a:picLocks noChangeAspect="1"/>
          </p:cNvPicPr>
          <p:nvPr/>
        </p:nvPicPr>
        <p:blipFill>
          <a:blip r:embed="rId2"/>
          <a:stretch>
            <a:fillRect/>
          </a:stretch>
        </p:blipFill>
        <p:spPr>
          <a:xfrm>
            <a:off x="612648" y="1564974"/>
            <a:ext cx="9295850" cy="1231782"/>
          </a:xfrm>
          <a:prstGeom prst="rect">
            <a:avLst/>
          </a:prstGeom>
        </p:spPr>
      </p:pic>
      <p:pic>
        <p:nvPicPr>
          <p:cNvPr id="7" name="Imagen 6">
            <a:extLst>
              <a:ext uri="{FF2B5EF4-FFF2-40B4-BE49-F238E27FC236}">
                <a16:creationId xmlns:a16="http://schemas.microsoft.com/office/drawing/2014/main" id="{C20220E5-4475-526E-7A0E-AE46C653FA30}"/>
              </a:ext>
            </a:extLst>
          </p:cNvPr>
          <p:cNvPicPr>
            <a:picLocks noChangeAspect="1"/>
          </p:cNvPicPr>
          <p:nvPr/>
        </p:nvPicPr>
        <p:blipFill>
          <a:blip r:embed="rId3"/>
          <a:stretch>
            <a:fillRect/>
          </a:stretch>
        </p:blipFill>
        <p:spPr>
          <a:xfrm>
            <a:off x="612648" y="3524642"/>
            <a:ext cx="9295850" cy="1265747"/>
          </a:xfrm>
          <a:prstGeom prst="rect">
            <a:avLst/>
          </a:prstGeom>
        </p:spPr>
      </p:pic>
      <p:pic>
        <p:nvPicPr>
          <p:cNvPr id="9" name="Imagen 8">
            <a:extLst>
              <a:ext uri="{FF2B5EF4-FFF2-40B4-BE49-F238E27FC236}">
                <a16:creationId xmlns:a16="http://schemas.microsoft.com/office/drawing/2014/main" id="{160B3DA2-B26E-5A21-80EC-E233CA890F16}"/>
              </a:ext>
            </a:extLst>
          </p:cNvPr>
          <p:cNvPicPr>
            <a:picLocks noChangeAspect="1"/>
          </p:cNvPicPr>
          <p:nvPr/>
        </p:nvPicPr>
        <p:blipFill>
          <a:blip r:embed="rId4"/>
          <a:stretch>
            <a:fillRect/>
          </a:stretch>
        </p:blipFill>
        <p:spPr>
          <a:xfrm>
            <a:off x="612648" y="5503588"/>
            <a:ext cx="9295850" cy="1310428"/>
          </a:xfrm>
          <a:prstGeom prst="rect">
            <a:avLst/>
          </a:prstGeom>
        </p:spPr>
      </p:pic>
      <p:pic>
        <p:nvPicPr>
          <p:cNvPr id="10" name="Imagen 9">
            <a:extLst>
              <a:ext uri="{FF2B5EF4-FFF2-40B4-BE49-F238E27FC236}">
                <a16:creationId xmlns:a16="http://schemas.microsoft.com/office/drawing/2014/main" id="{F892BFB9-2591-7102-8915-636426C97E6A}"/>
              </a:ext>
            </a:extLst>
          </p:cNvPr>
          <p:cNvPicPr>
            <a:picLocks noChangeAspect="1"/>
          </p:cNvPicPr>
          <p:nvPr/>
        </p:nvPicPr>
        <p:blipFill>
          <a:blip r:embed="rId5"/>
          <a:stretch>
            <a:fillRect/>
          </a:stretch>
        </p:blipFill>
        <p:spPr>
          <a:xfrm>
            <a:off x="10287950" y="415984"/>
            <a:ext cx="1566808" cy="499915"/>
          </a:xfrm>
          <a:prstGeom prst="rect">
            <a:avLst/>
          </a:prstGeom>
        </p:spPr>
      </p:pic>
    </p:spTree>
    <p:extLst>
      <p:ext uri="{BB962C8B-B14F-4D97-AF65-F5344CB8AC3E}">
        <p14:creationId xmlns:p14="http://schemas.microsoft.com/office/powerpoint/2010/main" val="2030242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39318A-6AF5-07A1-5CFD-F46FD7C46F48}"/>
              </a:ext>
            </a:extLst>
          </p:cNvPr>
          <p:cNvSpPr>
            <a:spLocks noGrp="1"/>
          </p:cNvSpPr>
          <p:nvPr>
            <p:ph type="title"/>
          </p:nvPr>
        </p:nvSpPr>
        <p:spPr>
          <a:xfrm>
            <a:off x="612648" y="1102350"/>
            <a:ext cx="10653578" cy="740514"/>
          </a:xfrm>
        </p:spPr>
        <p:txBody>
          <a:bodyPr>
            <a:normAutofit fontScale="90000"/>
          </a:bodyPr>
          <a:lstStyle/>
          <a:p>
            <a:r>
              <a:rPr lang="es-ES" sz="2400" dirty="0"/>
              <a:t>And </a:t>
            </a:r>
            <a:r>
              <a:rPr lang="es-ES" sz="2400" dirty="0" err="1"/>
              <a:t>what</a:t>
            </a:r>
            <a:r>
              <a:rPr lang="es-ES" sz="2400" dirty="0"/>
              <a:t> </a:t>
            </a:r>
            <a:r>
              <a:rPr lang="es-ES" sz="2400" dirty="0" err="1"/>
              <a:t>happens</a:t>
            </a:r>
            <a:r>
              <a:rPr lang="es-ES" sz="2400" dirty="0"/>
              <a:t> </a:t>
            </a:r>
            <a:r>
              <a:rPr lang="es-ES" sz="2400" dirty="0" err="1"/>
              <a:t>when</a:t>
            </a:r>
            <a:r>
              <a:rPr lang="es-ES" sz="2400" dirty="0"/>
              <a:t> </a:t>
            </a:r>
            <a:r>
              <a:rPr lang="es-ES" sz="2400" dirty="0" err="1"/>
              <a:t>we</a:t>
            </a:r>
            <a:r>
              <a:rPr lang="es-ES" sz="2400" dirty="0"/>
              <a:t> </a:t>
            </a:r>
            <a:r>
              <a:rPr lang="es-ES" sz="2400" dirty="0" err="1"/>
              <a:t>create</a:t>
            </a:r>
            <a:r>
              <a:rPr lang="es-ES" sz="2400" dirty="0"/>
              <a:t> a </a:t>
            </a:r>
            <a:r>
              <a:rPr lang="es-ES" sz="2400" dirty="0" err="1"/>
              <a:t>numpy</a:t>
            </a:r>
            <a:r>
              <a:rPr lang="es-ES" sz="2400" dirty="0"/>
              <a:t> array </a:t>
            </a:r>
            <a:r>
              <a:rPr lang="es-ES" sz="2400" dirty="0" err="1"/>
              <a:t>with</a:t>
            </a:r>
            <a:r>
              <a:rPr lang="es-ES" sz="2400" dirty="0"/>
              <a:t> </a:t>
            </a:r>
            <a:r>
              <a:rPr lang="es-ES" sz="2400" dirty="0" err="1"/>
              <a:t>different</a:t>
            </a:r>
            <a:r>
              <a:rPr lang="es-ES" sz="2400" dirty="0"/>
              <a:t> data </a:t>
            </a:r>
            <a:r>
              <a:rPr lang="es-ES" sz="2400" dirty="0" err="1"/>
              <a:t>types</a:t>
            </a:r>
            <a:r>
              <a:rPr lang="es-ES" sz="2400" dirty="0"/>
              <a:t>?</a:t>
            </a:r>
          </a:p>
        </p:txBody>
      </p:sp>
      <p:sp>
        <p:nvSpPr>
          <p:cNvPr id="3" name="Marcador de contenido 2">
            <a:extLst>
              <a:ext uri="{FF2B5EF4-FFF2-40B4-BE49-F238E27FC236}">
                <a16:creationId xmlns:a16="http://schemas.microsoft.com/office/drawing/2014/main" id="{A12EB7BE-A263-808E-62B2-16E136A4C7CA}"/>
              </a:ext>
            </a:extLst>
          </p:cNvPr>
          <p:cNvSpPr>
            <a:spLocks noGrp="1"/>
          </p:cNvSpPr>
          <p:nvPr>
            <p:ph idx="1"/>
          </p:nvPr>
        </p:nvSpPr>
        <p:spPr/>
        <p:txBody>
          <a:bodyPr/>
          <a:lstStyle/>
          <a:p>
            <a:r>
              <a:rPr lang="es-ES" dirty="0" err="1"/>
              <a:t>Numpy</a:t>
            </a:r>
            <a:r>
              <a:rPr lang="es-ES" dirty="0"/>
              <a:t> decides </a:t>
            </a:r>
            <a:r>
              <a:rPr lang="es-ES" dirty="0" err="1"/>
              <a:t>to</a:t>
            </a:r>
            <a:r>
              <a:rPr lang="es-ES" dirty="0"/>
              <a:t> </a:t>
            </a:r>
            <a:r>
              <a:rPr lang="es-ES" dirty="0" err="1"/>
              <a:t>call</a:t>
            </a:r>
            <a:r>
              <a:rPr lang="es-ES" dirty="0"/>
              <a:t> </a:t>
            </a:r>
            <a:r>
              <a:rPr lang="es-ES" dirty="0" err="1"/>
              <a:t>this</a:t>
            </a:r>
            <a:r>
              <a:rPr lang="es-ES" dirty="0"/>
              <a:t> data </a:t>
            </a:r>
            <a:r>
              <a:rPr lang="es-ES" dirty="0" err="1"/>
              <a:t>type</a:t>
            </a:r>
            <a:r>
              <a:rPr lang="es-ES" dirty="0"/>
              <a:t> “</a:t>
            </a:r>
            <a:r>
              <a:rPr lang="es-ES" dirty="0" err="1"/>
              <a:t>Object</a:t>
            </a:r>
            <a:r>
              <a:rPr lang="es-ES" dirty="0"/>
              <a:t>”.</a:t>
            </a:r>
          </a:p>
          <a:p>
            <a:endParaRPr lang="es-ES" dirty="0"/>
          </a:p>
          <a:p>
            <a:endParaRPr lang="es-ES" dirty="0"/>
          </a:p>
          <a:p>
            <a:r>
              <a:rPr lang="es-ES" dirty="0"/>
              <a:t>As </a:t>
            </a:r>
            <a:r>
              <a:rPr lang="es-ES" dirty="0" err="1"/>
              <a:t>mentioned</a:t>
            </a:r>
            <a:r>
              <a:rPr lang="es-ES" dirty="0"/>
              <a:t>, </a:t>
            </a:r>
            <a:r>
              <a:rPr lang="es-ES" dirty="0" err="1"/>
              <a:t>if</a:t>
            </a:r>
            <a:r>
              <a:rPr lang="es-ES" dirty="0"/>
              <a:t> </a:t>
            </a:r>
            <a:r>
              <a:rPr lang="es-ES" dirty="0" err="1"/>
              <a:t>we</a:t>
            </a:r>
            <a:r>
              <a:rPr lang="es-ES" dirty="0"/>
              <a:t> do </a:t>
            </a:r>
            <a:r>
              <a:rPr lang="es-ES" dirty="0" err="1"/>
              <a:t>this</a:t>
            </a:r>
            <a:r>
              <a:rPr lang="es-ES" dirty="0"/>
              <a:t>, </a:t>
            </a:r>
            <a:r>
              <a:rPr lang="en-US" b="1" dirty="0"/>
              <a:t>we lose most of the performance and vectorized operations advantages that make NumPy arrays fast</a:t>
            </a:r>
            <a:r>
              <a:rPr lang="en-US" dirty="0"/>
              <a:t>—those only apply to homogeneous, fixed-type arrays. But we won´t get any error messages.</a:t>
            </a:r>
            <a:endParaRPr lang="es-ES" dirty="0"/>
          </a:p>
          <a:p>
            <a:endParaRPr lang="es-ES" dirty="0"/>
          </a:p>
        </p:txBody>
      </p:sp>
      <p:pic>
        <p:nvPicPr>
          <p:cNvPr id="7" name="Imagen 6">
            <a:extLst>
              <a:ext uri="{FF2B5EF4-FFF2-40B4-BE49-F238E27FC236}">
                <a16:creationId xmlns:a16="http://schemas.microsoft.com/office/drawing/2014/main" id="{91D54A91-DAD2-B907-E933-E01FA54061FF}"/>
              </a:ext>
            </a:extLst>
          </p:cNvPr>
          <p:cNvPicPr>
            <a:picLocks noChangeAspect="1"/>
          </p:cNvPicPr>
          <p:nvPr/>
        </p:nvPicPr>
        <p:blipFill>
          <a:blip r:embed="rId2"/>
          <a:stretch>
            <a:fillRect/>
          </a:stretch>
        </p:blipFill>
        <p:spPr>
          <a:xfrm>
            <a:off x="925774" y="2242680"/>
            <a:ext cx="10267774" cy="800323"/>
          </a:xfrm>
          <a:prstGeom prst="rect">
            <a:avLst/>
          </a:prstGeom>
        </p:spPr>
      </p:pic>
      <p:pic>
        <p:nvPicPr>
          <p:cNvPr id="8" name="Imagen 7">
            <a:extLst>
              <a:ext uri="{FF2B5EF4-FFF2-40B4-BE49-F238E27FC236}">
                <a16:creationId xmlns:a16="http://schemas.microsoft.com/office/drawing/2014/main" id="{281A3005-4C8A-3B78-F8F3-34C1677B059A}"/>
              </a:ext>
            </a:extLst>
          </p:cNvPr>
          <p:cNvPicPr>
            <a:picLocks noChangeAspect="1"/>
          </p:cNvPicPr>
          <p:nvPr/>
        </p:nvPicPr>
        <p:blipFill>
          <a:blip r:embed="rId3"/>
          <a:stretch>
            <a:fillRect/>
          </a:stretch>
        </p:blipFill>
        <p:spPr>
          <a:xfrm>
            <a:off x="10287950" y="415984"/>
            <a:ext cx="1566808" cy="499915"/>
          </a:xfrm>
          <a:prstGeom prst="rect">
            <a:avLst/>
          </a:prstGeom>
        </p:spPr>
      </p:pic>
    </p:spTree>
    <p:extLst>
      <p:ext uri="{BB962C8B-B14F-4D97-AF65-F5344CB8AC3E}">
        <p14:creationId xmlns:p14="http://schemas.microsoft.com/office/powerpoint/2010/main" val="142783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460670-5675-7808-BB8D-5382AF5DF5E6}"/>
              </a:ext>
            </a:extLst>
          </p:cNvPr>
          <p:cNvSpPr>
            <a:spLocks noGrp="1"/>
          </p:cNvSpPr>
          <p:nvPr>
            <p:ph type="title"/>
          </p:nvPr>
        </p:nvSpPr>
        <p:spPr/>
        <p:txBody>
          <a:bodyPr/>
          <a:lstStyle/>
          <a:p>
            <a:r>
              <a:rPr lang="es-ES" dirty="0" err="1"/>
              <a:t>Numpy</a:t>
            </a:r>
            <a:r>
              <a:rPr lang="es-ES" dirty="0"/>
              <a:t> Data </a:t>
            </a:r>
            <a:r>
              <a:rPr lang="es-ES" dirty="0" err="1"/>
              <a:t>Types</a:t>
            </a:r>
            <a:r>
              <a:rPr lang="es-ES" dirty="0"/>
              <a:t>: </a:t>
            </a:r>
            <a:r>
              <a:rPr lang="es-ES" dirty="0" err="1"/>
              <a:t>Summary</a:t>
            </a:r>
            <a:endParaRPr lang="es-ES" dirty="0"/>
          </a:p>
        </p:txBody>
      </p:sp>
      <p:graphicFrame>
        <p:nvGraphicFramePr>
          <p:cNvPr id="4" name="Marcador de contenido 3">
            <a:extLst>
              <a:ext uri="{FF2B5EF4-FFF2-40B4-BE49-F238E27FC236}">
                <a16:creationId xmlns:a16="http://schemas.microsoft.com/office/drawing/2014/main" id="{4D5A688F-B303-5ACF-C8CF-6301AB4CE158}"/>
              </a:ext>
            </a:extLst>
          </p:cNvPr>
          <p:cNvGraphicFramePr>
            <a:graphicFrameLocks noGrp="1"/>
          </p:cNvGraphicFramePr>
          <p:nvPr>
            <p:ph idx="1"/>
            <p:extLst>
              <p:ext uri="{D42A27DB-BD31-4B8C-83A1-F6EECF244321}">
                <p14:modId xmlns:p14="http://schemas.microsoft.com/office/powerpoint/2010/main" val="411206967"/>
              </p:ext>
            </p:extLst>
          </p:nvPr>
        </p:nvGraphicFramePr>
        <p:xfrm>
          <a:off x="612648" y="1734499"/>
          <a:ext cx="10653712" cy="2865120"/>
        </p:xfrm>
        <a:graphic>
          <a:graphicData uri="http://schemas.openxmlformats.org/drawingml/2006/table">
            <a:tbl>
              <a:tblPr firstRow="1" bandRow="1">
                <a:tableStyleId>{5C22544A-7EE6-4342-B048-85BDC9FD1C3A}</a:tableStyleId>
              </a:tblPr>
              <a:tblGrid>
                <a:gridCol w="5326856">
                  <a:extLst>
                    <a:ext uri="{9D8B030D-6E8A-4147-A177-3AD203B41FA5}">
                      <a16:colId xmlns:a16="http://schemas.microsoft.com/office/drawing/2014/main" val="3553387522"/>
                    </a:ext>
                  </a:extLst>
                </a:gridCol>
                <a:gridCol w="5326856">
                  <a:extLst>
                    <a:ext uri="{9D8B030D-6E8A-4147-A177-3AD203B41FA5}">
                      <a16:colId xmlns:a16="http://schemas.microsoft.com/office/drawing/2014/main" val="4269753536"/>
                    </a:ext>
                  </a:extLst>
                </a:gridCol>
              </a:tblGrid>
              <a:tr h="370840">
                <a:tc>
                  <a:txBody>
                    <a:bodyPr/>
                    <a:lstStyle/>
                    <a:p>
                      <a:pPr algn="ctr"/>
                      <a:r>
                        <a:rPr lang="es-ES" dirty="0"/>
                        <a:t>Data </a:t>
                      </a:r>
                      <a:r>
                        <a:rPr lang="es-ES" dirty="0" err="1"/>
                        <a:t>Type</a:t>
                      </a:r>
                      <a:endParaRPr lang="es-ES" dirty="0"/>
                    </a:p>
                  </a:txBody>
                  <a:tcPr/>
                </a:tc>
                <a:tc>
                  <a:txBody>
                    <a:bodyPr/>
                    <a:lstStyle/>
                    <a:p>
                      <a:pPr algn="ctr"/>
                      <a:r>
                        <a:rPr lang="es-ES" dirty="0" err="1"/>
                        <a:t>Numpy</a:t>
                      </a:r>
                      <a:r>
                        <a:rPr lang="es-ES" dirty="0"/>
                        <a:t> </a:t>
                      </a:r>
                      <a:r>
                        <a:rPr lang="es-ES" dirty="0" err="1"/>
                        <a:t>Representation</a:t>
                      </a:r>
                      <a:endParaRPr lang="es-ES" dirty="0"/>
                    </a:p>
                  </a:txBody>
                  <a:tcPr/>
                </a:tc>
                <a:extLst>
                  <a:ext uri="{0D108BD9-81ED-4DB2-BD59-A6C34878D82A}">
                    <a16:rowId xmlns:a16="http://schemas.microsoft.com/office/drawing/2014/main" val="1870365261"/>
                  </a:ext>
                </a:extLst>
              </a:tr>
              <a:tr h="370840">
                <a:tc>
                  <a:txBody>
                    <a:bodyPr/>
                    <a:lstStyle/>
                    <a:p>
                      <a:pPr algn="ctr"/>
                      <a:r>
                        <a:rPr lang="es-ES" dirty="0" err="1"/>
                        <a:t>String</a:t>
                      </a:r>
                      <a:endParaRPr lang="es-ES" dirty="0"/>
                    </a:p>
                  </a:txBody>
                  <a:tcPr/>
                </a:tc>
                <a:tc>
                  <a:txBody>
                    <a:bodyPr/>
                    <a:lstStyle/>
                    <a:p>
                      <a:pPr algn="ctr"/>
                      <a:r>
                        <a:rPr lang="es-ES" dirty="0"/>
                        <a:t>Unicode. </a:t>
                      </a:r>
                      <a:r>
                        <a:rPr lang="es-ES" dirty="0" err="1"/>
                        <a:t>Numpy</a:t>
                      </a:r>
                      <a:r>
                        <a:rPr lang="es-ES" dirty="0"/>
                        <a:t> uses U-[</a:t>
                      </a:r>
                      <a:r>
                        <a:rPr lang="es-ES" dirty="0" err="1"/>
                        <a:t>Length</a:t>
                      </a:r>
                      <a:r>
                        <a:rPr lang="es-ES" dirty="0"/>
                        <a:t>] </a:t>
                      </a:r>
                      <a:r>
                        <a:rPr lang="es-ES" dirty="0" err="1"/>
                        <a:t>to</a:t>
                      </a:r>
                      <a:r>
                        <a:rPr lang="es-ES" dirty="0"/>
                        <a:t> </a:t>
                      </a:r>
                      <a:r>
                        <a:rPr lang="es-ES" dirty="0" err="1"/>
                        <a:t>indicate</a:t>
                      </a:r>
                      <a:r>
                        <a:rPr lang="es-ES" dirty="0"/>
                        <a:t> </a:t>
                      </a:r>
                      <a:r>
                        <a:rPr lang="es-ES" dirty="0" err="1"/>
                        <a:t>largest</a:t>
                      </a:r>
                      <a:r>
                        <a:rPr lang="es-ES" dirty="0"/>
                        <a:t> </a:t>
                      </a:r>
                      <a:r>
                        <a:rPr lang="es-ES" dirty="0" err="1"/>
                        <a:t>size</a:t>
                      </a:r>
                      <a:r>
                        <a:rPr lang="es-ES" dirty="0"/>
                        <a:t> in </a:t>
                      </a:r>
                      <a:r>
                        <a:rPr lang="es-ES" dirty="0" err="1"/>
                        <a:t>the</a:t>
                      </a:r>
                      <a:r>
                        <a:rPr lang="es-ES" dirty="0"/>
                        <a:t> </a:t>
                      </a:r>
                      <a:r>
                        <a:rPr lang="es-ES" dirty="0" err="1"/>
                        <a:t>numpy</a:t>
                      </a:r>
                      <a:r>
                        <a:rPr lang="es-ES" dirty="0"/>
                        <a:t> array</a:t>
                      </a:r>
                    </a:p>
                  </a:txBody>
                  <a:tcPr/>
                </a:tc>
                <a:extLst>
                  <a:ext uri="{0D108BD9-81ED-4DB2-BD59-A6C34878D82A}">
                    <a16:rowId xmlns:a16="http://schemas.microsoft.com/office/drawing/2014/main" val="3325685215"/>
                  </a:ext>
                </a:extLst>
              </a:tr>
              <a:tr h="370840">
                <a:tc>
                  <a:txBody>
                    <a:bodyPr/>
                    <a:lstStyle/>
                    <a:p>
                      <a:pPr algn="ctr"/>
                      <a:r>
                        <a:rPr lang="es-ES" dirty="0" err="1"/>
                        <a:t>Integer</a:t>
                      </a:r>
                      <a:endParaRPr lang="es-ES" dirty="0"/>
                    </a:p>
                  </a:txBody>
                  <a:tcPr/>
                </a:tc>
                <a:tc>
                  <a:txBody>
                    <a:bodyPr/>
                    <a:lstStyle/>
                    <a:p>
                      <a:pPr algn="ctr"/>
                      <a:r>
                        <a:rPr lang="es-ES" dirty="0"/>
                        <a:t>Int32, Int64</a:t>
                      </a:r>
                    </a:p>
                  </a:txBody>
                  <a:tcPr/>
                </a:tc>
                <a:extLst>
                  <a:ext uri="{0D108BD9-81ED-4DB2-BD59-A6C34878D82A}">
                    <a16:rowId xmlns:a16="http://schemas.microsoft.com/office/drawing/2014/main" val="611342490"/>
                  </a:ext>
                </a:extLst>
              </a:tr>
              <a:tr h="370840">
                <a:tc>
                  <a:txBody>
                    <a:bodyPr/>
                    <a:lstStyle/>
                    <a:p>
                      <a:pPr algn="ctr"/>
                      <a:r>
                        <a:rPr lang="es-ES" dirty="0" err="1"/>
                        <a:t>Float</a:t>
                      </a:r>
                      <a:endParaRPr lang="es-ES" dirty="0"/>
                    </a:p>
                  </a:txBody>
                  <a:tcPr/>
                </a:tc>
                <a:tc>
                  <a:txBody>
                    <a:bodyPr/>
                    <a:lstStyle/>
                    <a:p>
                      <a:pPr algn="ctr"/>
                      <a:r>
                        <a:rPr lang="es-ES" dirty="0"/>
                        <a:t>Float32, Float64</a:t>
                      </a:r>
                    </a:p>
                  </a:txBody>
                  <a:tcPr/>
                </a:tc>
                <a:extLst>
                  <a:ext uri="{0D108BD9-81ED-4DB2-BD59-A6C34878D82A}">
                    <a16:rowId xmlns:a16="http://schemas.microsoft.com/office/drawing/2014/main" val="4147255571"/>
                  </a:ext>
                </a:extLst>
              </a:tr>
              <a:tr h="370840">
                <a:tc>
                  <a:txBody>
                    <a:bodyPr/>
                    <a:lstStyle/>
                    <a:p>
                      <a:pPr algn="ctr"/>
                      <a:r>
                        <a:rPr lang="es-ES" dirty="0" err="1"/>
                        <a:t>Boolean</a:t>
                      </a:r>
                      <a:endParaRPr lang="es-ES" dirty="0"/>
                    </a:p>
                  </a:txBody>
                  <a:tcPr/>
                </a:tc>
                <a:tc>
                  <a:txBody>
                    <a:bodyPr/>
                    <a:lstStyle/>
                    <a:p>
                      <a:pPr algn="ctr"/>
                      <a:r>
                        <a:rPr lang="es-ES" dirty="0" err="1"/>
                        <a:t>Bool</a:t>
                      </a:r>
                      <a:endParaRPr lang="es-ES" dirty="0"/>
                    </a:p>
                  </a:txBody>
                  <a:tcPr/>
                </a:tc>
                <a:extLst>
                  <a:ext uri="{0D108BD9-81ED-4DB2-BD59-A6C34878D82A}">
                    <a16:rowId xmlns:a16="http://schemas.microsoft.com/office/drawing/2014/main" val="2353822309"/>
                  </a:ext>
                </a:extLst>
              </a:tr>
              <a:tr h="370840">
                <a:tc>
                  <a:txBody>
                    <a:bodyPr/>
                    <a:lstStyle/>
                    <a:p>
                      <a:pPr algn="ctr"/>
                      <a:r>
                        <a:rPr lang="es-ES" dirty="0" err="1"/>
                        <a:t>None</a:t>
                      </a:r>
                      <a:endParaRPr lang="es-ES" dirty="0"/>
                    </a:p>
                  </a:txBody>
                  <a:tcPr/>
                </a:tc>
                <a:tc>
                  <a:txBody>
                    <a:bodyPr/>
                    <a:lstStyle/>
                    <a:p>
                      <a:pPr algn="ctr"/>
                      <a:r>
                        <a:rPr lang="es-ES" dirty="0" err="1"/>
                        <a:t>Object</a:t>
                      </a:r>
                      <a:endParaRPr lang="es-ES" dirty="0"/>
                    </a:p>
                  </a:txBody>
                  <a:tcPr/>
                </a:tc>
                <a:extLst>
                  <a:ext uri="{0D108BD9-81ED-4DB2-BD59-A6C34878D82A}">
                    <a16:rowId xmlns:a16="http://schemas.microsoft.com/office/drawing/2014/main" val="805750563"/>
                  </a:ext>
                </a:extLst>
              </a:tr>
              <a:tr h="370840">
                <a:tc>
                  <a:txBody>
                    <a:bodyPr/>
                    <a:lstStyle/>
                    <a:p>
                      <a:pPr algn="ctr"/>
                      <a:r>
                        <a:rPr lang="es-ES" dirty="0" err="1"/>
                        <a:t>Mixed</a:t>
                      </a:r>
                      <a:r>
                        <a:rPr lang="es-ES" dirty="0"/>
                        <a:t> data </a:t>
                      </a:r>
                      <a:r>
                        <a:rPr lang="es-ES" dirty="0" err="1"/>
                        <a:t>type</a:t>
                      </a:r>
                      <a:r>
                        <a:rPr lang="es-ES" dirty="0"/>
                        <a:t> array</a:t>
                      </a:r>
                    </a:p>
                  </a:txBody>
                  <a:tcPr/>
                </a:tc>
                <a:tc>
                  <a:txBody>
                    <a:bodyPr/>
                    <a:lstStyle/>
                    <a:p>
                      <a:pPr algn="ctr"/>
                      <a:r>
                        <a:rPr lang="es-ES" dirty="0" err="1"/>
                        <a:t>Object</a:t>
                      </a:r>
                      <a:endParaRPr lang="es-ES" dirty="0"/>
                    </a:p>
                  </a:txBody>
                  <a:tcPr/>
                </a:tc>
                <a:extLst>
                  <a:ext uri="{0D108BD9-81ED-4DB2-BD59-A6C34878D82A}">
                    <a16:rowId xmlns:a16="http://schemas.microsoft.com/office/drawing/2014/main" val="967278235"/>
                  </a:ext>
                </a:extLst>
              </a:tr>
            </a:tbl>
          </a:graphicData>
        </a:graphic>
      </p:graphicFrame>
    </p:spTree>
    <p:extLst>
      <p:ext uri="{BB962C8B-B14F-4D97-AF65-F5344CB8AC3E}">
        <p14:creationId xmlns:p14="http://schemas.microsoft.com/office/powerpoint/2010/main" val="3396763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B80F9-F652-D17B-3C90-73424457EB95}"/>
              </a:ext>
            </a:extLst>
          </p:cNvPr>
          <p:cNvSpPr>
            <a:spLocks noGrp="1"/>
          </p:cNvSpPr>
          <p:nvPr>
            <p:ph type="title"/>
          </p:nvPr>
        </p:nvSpPr>
        <p:spPr/>
        <p:txBody>
          <a:bodyPr/>
          <a:lstStyle/>
          <a:p>
            <a:r>
              <a:rPr lang="es-ES" dirty="0"/>
              <a:t>Extra </a:t>
            </a:r>
            <a:r>
              <a:rPr lang="es-ES" dirty="0" err="1"/>
              <a:t>hint</a:t>
            </a:r>
            <a:endParaRPr lang="es-ES" dirty="0"/>
          </a:p>
        </p:txBody>
      </p:sp>
      <p:sp>
        <p:nvSpPr>
          <p:cNvPr id="3" name="Marcador de contenido 2">
            <a:extLst>
              <a:ext uri="{FF2B5EF4-FFF2-40B4-BE49-F238E27FC236}">
                <a16:creationId xmlns:a16="http://schemas.microsoft.com/office/drawing/2014/main" id="{E6437492-49ED-EB60-1F9A-C160E8F3916F}"/>
              </a:ext>
            </a:extLst>
          </p:cNvPr>
          <p:cNvSpPr>
            <a:spLocks noGrp="1"/>
          </p:cNvSpPr>
          <p:nvPr>
            <p:ph idx="1"/>
          </p:nvPr>
        </p:nvSpPr>
        <p:spPr/>
        <p:txBody>
          <a:bodyPr/>
          <a:lstStyle/>
          <a:p>
            <a:r>
              <a:rPr lang="es-ES" dirty="0" err="1"/>
              <a:t>We</a:t>
            </a:r>
            <a:r>
              <a:rPr lang="es-ES" dirty="0"/>
              <a:t> can decide </a:t>
            </a:r>
            <a:r>
              <a:rPr lang="es-ES" dirty="0" err="1"/>
              <a:t>what</a:t>
            </a:r>
            <a:r>
              <a:rPr lang="es-ES" dirty="0"/>
              <a:t> </a:t>
            </a:r>
            <a:r>
              <a:rPr lang="es-ES" dirty="0" err="1"/>
              <a:t>type</a:t>
            </a:r>
            <a:r>
              <a:rPr lang="es-ES" dirty="0"/>
              <a:t> </a:t>
            </a:r>
            <a:r>
              <a:rPr lang="es-ES" dirty="0" err="1"/>
              <a:t>of</a:t>
            </a:r>
            <a:r>
              <a:rPr lang="es-ES" dirty="0"/>
              <a:t> data </a:t>
            </a:r>
            <a:r>
              <a:rPr lang="es-ES" dirty="0" err="1"/>
              <a:t>we</a:t>
            </a:r>
            <a:r>
              <a:rPr lang="es-ES" dirty="0"/>
              <a:t> </a:t>
            </a:r>
            <a:r>
              <a:rPr lang="es-ES" dirty="0" err="1"/>
              <a:t>want</a:t>
            </a:r>
            <a:r>
              <a:rPr lang="es-ES" dirty="0"/>
              <a:t> </a:t>
            </a:r>
            <a:r>
              <a:rPr lang="es-ES" dirty="0" err="1"/>
              <a:t>inside</a:t>
            </a:r>
            <a:r>
              <a:rPr lang="es-ES" dirty="0"/>
              <a:t> </a:t>
            </a:r>
            <a:r>
              <a:rPr lang="es-ES" dirty="0" err="1"/>
              <a:t>our</a:t>
            </a:r>
            <a:r>
              <a:rPr lang="es-ES" dirty="0"/>
              <a:t> </a:t>
            </a:r>
            <a:r>
              <a:rPr lang="es-ES" dirty="0" err="1"/>
              <a:t>numpy</a:t>
            </a:r>
            <a:r>
              <a:rPr lang="es-ES" dirty="0"/>
              <a:t> array.</a:t>
            </a:r>
          </a:p>
        </p:txBody>
      </p:sp>
      <p:pic>
        <p:nvPicPr>
          <p:cNvPr id="5" name="Imagen 4">
            <a:extLst>
              <a:ext uri="{FF2B5EF4-FFF2-40B4-BE49-F238E27FC236}">
                <a16:creationId xmlns:a16="http://schemas.microsoft.com/office/drawing/2014/main" id="{E871E03C-5E93-E878-889C-57BF5BE1EF2A}"/>
              </a:ext>
            </a:extLst>
          </p:cNvPr>
          <p:cNvPicPr>
            <a:picLocks noChangeAspect="1"/>
          </p:cNvPicPr>
          <p:nvPr/>
        </p:nvPicPr>
        <p:blipFill>
          <a:blip r:embed="rId2"/>
          <a:stretch>
            <a:fillRect/>
          </a:stretch>
        </p:blipFill>
        <p:spPr>
          <a:xfrm>
            <a:off x="925774" y="2329115"/>
            <a:ext cx="9080160" cy="4112073"/>
          </a:xfrm>
          <a:prstGeom prst="rect">
            <a:avLst/>
          </a:prstGeom>
        </p:spPr>
      </p:pic>
      <p:pic>
        <p:nvPicPr>
          <p:cNvPr id="6" name="Imagen 5">
            <a:extLst>
              <a:ext uri="{FF2B5EF4-FFF2-40B4-BE49-F238E27FC236}">
                <a16:creationId xmlns:a16="http://schemas.microsoft.com/office/drawing/2014/main" id="{3B4CAE36-D552-FC4D-B1B8-71B603D791B3}"/>
              </a:ext>
            </a:extLst>
          </p:cNvPr>
          <p:cNvPicPr>
            <a:picLocks noChangeAspect="1"/>
          </p:cNvPicPr>
          <p:nvPr/>
        </p:nvPicPr>
        <p:blipFill>
          <a:blip r:embed="rId3"/>
          <a:stretch>
            <a:fillRect/>
          </a:stretch>
        </p:blipFill>
        <p:spPr>
          <a:xfrm>
            <a:off x="9628383" y="565129"/>
            <a:ext cx="1566808" cy="499915"/>
          </a:xfrm>
          <a:prstGeom prst="rect">
            <a:avLst/>
          </a:prstGeom>
        </p:spPr>
      </p:pic>
    </p:spTree>
    <p:extLst>
      <p:ext uri="{BB962C8B-B14F-4D97-AF65-F5344CB8AC3E}">
        <p14:creationId xmlns:p14="http://schemas.microsoft.com/office/powerpoint/2010/main" val="175952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C156C-F4E0-EE95-60DC-4F2E5C279165}"/>
              </a:ext>
            </a:extLst>
          </p:cNvPr>
          <p:cNvSpPr>
            <a:spLocks noGrp="1"/>
          </p:cNvSpPr>
          <p:nvPr>
            <p:ph type="title"/>
          </p:nvPr>
        </p:nvSpPr>
        <p:spPr>
          <a:xfrm>
            <a:off x="704702" y="1384307"/>
            <a:ext cx="10653578" cy="752386"/>
          </a:xfrm>
        </p:spPr>
        <p:txBody>
          <a:bodyPr>
            <a:normAutofit/>
          </a:bodyPr>
          <a:lstStyle/>
          <a:p>
            <a:r>
              <a:rPr lang="es-ES" sz="2400" dirty="0" err="1"/>
              <a:t>Differences</a:t>
            </a:r>
            <a:r>
              <a:rPr lang="es-ES" sz="2400" dirty="0"/>
              <a:t> </a:t>
            </a:r>
            <a:r>
              <a:rPr lang="es-ES" sz="2400" dirty="0" err="1"/>
              <a:t>between</a:t>
            </a:r>
            <a:r>
              <a:rPr lang="es-ES" sz="2400" dirty="0"/>
              <a:t> Python </a:t>
            </a:r>
            <a:r>
              <a:rPr lang="es-ES" sz="2400" dirty="0" err="1"/>
              <a:t>Lists</a:t>
            </a:r>
            <a:r>
              <a:rPr lang="es-ES" sz="2400" dirty="0"/>
              <a:t> and </a:t>
            </a:r>
            <a:r>
              <a:rPr lang="es-ES" sz="2400" dirty="0" err="1"/>
              <a:t>Numpy</a:t>
            </a:r>
            <a:r>
              <a:rPr lang="es-ES" sz="2400" dirty="0"/>
              <a:t> </a:t>
            </a:r>
            <a:r>
              <a:rPr lang="es-ES" sz="2400" dirty="0" err="1"/>
              <a:t>Arrays</a:t>
            </a:r>
            <a:r>
              <a:rPr lang="es-ES" sz="2400" dirty="0"/>
              <a:t> in </a:t>
            </a:r>
            <a:r>
              <a:rPr lang="es-ES" sz="2400" dirty="0" err="1"/>
              <a:t>terms</a:t>
            </a:r>
            <a:r>
              <a:rPr lang="es-ES" sz="2400" dirty="0"/>
              <a:t> </a:t>
            </a:r>
            <a:r>
              <a:rPr lang="es-ES" sz="2400" dirty="0" err="1"/>
              <a:t>of</a:t>
            </a:r>
            <a:r>
              <a:rPr lang="es-ES" sz="2400" dirty="0"/>
              <a:t> data </a:t>
            </a:r>
            <a:r>
              <a:rPr lang="es-ES" sz="2400" dirty="0" err="1"/>
              <a:t>types</a:t>
            </a:r>
            <a:endParaRPr lang="es-ES" sz="2400" dirty="0"/>
          </a:p>
        </p:txBody>
      </p:sp>
      <p:sp>
        <p:nvSpPr>
          <p:cNvPr id="3" name="Marcador de contenido 2">
            <a:extLst>
              <a:ext uri="{FF2B5EF4-FFF2-40B4-BE49-F238E27FC236}">
                <a16:creationId xmlns:a16="http://schemas.microsoft.com/office/drawing/2014/main" id="{A8959C16-5071-DDAD-E5B9-0ADE57CD0B4B}"/>
              </a:ext>
            </a:extLst>
          </p:cNvPr>
          <p:cNvSpPr>
            <a:spLocks noGrp="1"/>
          </p:cNvSpPr>
          <p:nvPr>
            <p:ph idx="1"/>
          </p:nvPr>
        </p:nvSpPr>
        <p:spPr>
          <a:xfrm>
            <a:off x="612647" y="2575874"/>
            <a:ext cx="10653579" cy="3733485"/>
          </a:xfrm>
        </p:spPr>
        <p:txBody>
          <a:bodyPr/>
          <a:lstStyle/>
          <a:p>
            <a:r>
              <a:rPr lang="es-ES" dirty="0"/>
              <a:t>In Python </a:t>
            </a:r>
            <a:r>
              <a:rPr lang="es-ES" dirty="0" err="1"/>
              <a:t>lists</a:t>
            </a:r>
            <a:r>
              <a:rPr lang="es-ES" dirty="0"/>
              <a:t> </a:t>
            </a:r>
            <a:r>
              <a:rPr lang="es-ES" dirty="0" err="1"/>
              <a:t>we</a:t>
            </a:r>
            <a:r>
              <a:rPr lang="es-ES" dirty="0"/>
              <a:t> can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structure</a:t>
            </a:r>
            <a:r>
              <a:rPr lang="es-ES" dirty="0"/>
              <a:t> (i.e. </a:t>
            </a:r>
            <a:r>
              <a:rPr lang="es-ES" dirty="0" err="1"/>
              <a:t>list</a:t>
            </a:r>
            <a:r>
              <a:rPr lang="es-ES" dirty="0"/>
              <a:t>) </a:t>
            </a:r>
            <a:r>
              <a:rPr lang="es-ES" dirty="0" err="1"/>
              <a:t>but</a:t>
            </a:r>
            <a:r>
              <a:rPr lang="es-ES" dirty="0"/>
              <a:t> </a:t>
            </a:r>
            <a:r>
              <a:rPr lang="es-ES" dirty="0" err="1"/>
              <a:t>we</a:t>
            </a:r>
            <a:r>
              <a:rPr lang="es-ES" dirty="0"/>
              <a:t> </a:t>
            </a:r>
            <a:r>
              <a:rPr lang="es-ES" dirty="0" err="1"/>
              <a:t>have</a:t>
            </a:r>
            <a:r>
              <a:rPr lang="es-ES" dirty="0"/>
              <a:t> </a:t>
            </a:r>
            <a:r>
              <a:rPr lang="es-ES" dirty="0" err="1"/>
              <a:t>to</a:t>
            </a:r>
            <a:r>
              <a:rPr lang="es-ES" dirty="0"/>
              <a:t> </a:t>
            </a:r>
            <a:r>
              <a:rPr lang="es-ES" dirty="0" err="1"/>
              <a:t>check</a:t>
            </a:r>
            <a:r>
              <a:rPr lang="es-ES" dirty="0"/>
              <a:t> </a:t>
            </a:r>
            <a:r>
              <a:rPr lang="es-ES" dirty="0" err="1"/>
              <a:t>the</a:t>
            </a:r>
            <a:r>
              <a:rPr lang="es-ES" dirty="0"/>
              <a:t> data </a:t>
            </a:r>
            <a:r>
              <a:rPr lang="es-ES" dirty="0" err="1"/>
              <a:t>type</a:t>
            </a:r>
            <a:r>
              <a:rPr lang="es-ES" dirty="0"/>
              <a:t> </a:t>
            </a:r>
            <a:r>
              <a:rPr lang="es-ES" dirty="0" err="1"/>
              <a:t>of</a:t>
            </a:r>
            <a:r>
              <a:rPr lang="es-ES" dirty="0"/>
              <a:t> </a:t>
            </a:r>
            <a:r>
              <a:rPr lang="es-ES" dirty="0" err="1"/>
              <a:t>each</a:t>
            </a:r>
            <a:r>
              <a:rPr lang="es-ES" dirty="0"/>
              <a:t> </a:t>
            </a:r>
            <a:r>
              <a:rPr lang="es-ES" dirty="0" err="1"/>
              <a:t>element</a:t>
            </a:r>
            <a:r>
              <a:rPr lang="es-ES" dirty="0"/>
              <a:t> in </a:t>
            </a:r>
            <a:r>
              <a:rPr lang="es-ES" dirty="0" err="1"/>
              <a:t>that</a:t>
            </a:r>
            <a:r>
              <a:rPr lang="es-ES" dirty="0"/>
              <a:t> </a:t>
            </a:r>
            <a:r>
              <a:rPr lang="es-ES" dirty="0" err="1"/>
              <a:t>list</a:t>
            </a:r>
            <a:r>
              <a:rPr lang="es-ES" dirty="0"/>
              <a:t>.</a:t>
            </a:r>
          </a:p>
          <a:p>
            <a:endParaRPr lang="es-ES" dirty="0"/>
          </a:p>
          <a:p>
            <a:endParaRPr lang="es-ES" dirty="0"/>
          </a:p>
          <a:p>
            <a:endParaRPr lang="es-ES" dirty="0"/>
          </a:p>
          <a:p>
            <a:endParaRPr lang="es-ES" dirty="0"/>
          </a:p>
          <a:p>
            <a:endParaRPr lang="es-ES" dirty="0"/>
          </a:p>
        </p:txBody>
      </p:sp>
      <p:pic>
        <p:nvPicPr>
          <p:cNvPr id="5" name="Imagen 4">
            <a:extLst>
              <a:ext uri="{FF2B5EF4-FFF2-40B4-BE49-F238E27FC236}">
                <a16:creationId xmlns:a16="http://schemas.microsoft.com/office/drawing/2014/main" id="{12F60801-93D6-F960-65B4-BB356C5CD97E}"/>
              </a:ext>
            </a:extLst>
          </p:cNvPr>
          <p:cNvPicPr>
            <a:picLocks noChangeAspect="1"/>
          </p:cNvPicPr>
          <p:nvPr/>
        </p:nvPicPr>
        <p:blipFill>
          <a:blip r:embed="rId2"/>
          <a:stretch>
            <a:fillRect/>
          </a:stretch>
        </p:blipFill>
        <p:spPr>
          <a:xfrm>
            <a:off x="925774" y="3637561"/>
            <a:ext cx="8845314" cy="1856424"/>
          </a:xfrm>
          <a:prstGeom prst="rect">
            <a:avLst/>
          </a:prstGeom>
        </p:spPr>
      </p:pic>
      <p:pic>
        <p:nvPicPr>
          <p:cNvPr id="6" name="Imagen 5">
            <a:extLst>
              <a:ext uri="{FF2B5EF4-FFF2-40B4-BE49-F238E27FC236}">
                <a16:creationId xmlns:a16="http://schemas.microsoft.com/office/drawing/2014/main" id="{AA7130FD-2297-6A07-E665-7F9C28E95B41}"/>
              </a:ext>
            </a:extLst>
          </p:cNvPr>
          <p:cNvPicPr>
            <a:picLocks noChangeAspect="1"/>
          </p:cNvPicPr>
          <p:nvPr/>
        </p:nvPicPr>
        <p:blipFill>
          <a:blip r:embed="rId3"/>
          <a:stretch>
            <a:fillRect/>
          </a:stretch>
        </p:blipFill>
        <p:spPr>
          <a:xfrm>
            <a:off x="10070593" y="414844"/>
            <a:ext cx="1566808" cy="499915"/>
          </a:xfrm>
          <a:prstGeom prst="rect">
            <a:avLst/>
          </a:prstGeom>
        </p:spPr>
      </p:pic>
    </p:spTree>
    <p:extLst>
      <p:ext uri="{BB962C8B-B14F-4D97-AF65-F5344CB8AC3E}">
        <p14:creationId xmlns:p14="http://schemas.microsoft.com/office/powerpoint/2010/main" val="2122704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E00E25-3301-8449-8B80-4266A3578FB0}"/>
              </a:ext>
            </a:extLst>
          </p:cNvPr>
          <p:cNvSpPr>
            <a:spLocks noGrp="1"/>
          </p:cNvSpPr>
          <p:nvPr>
            <p:ph type="title"/>
          </p:nvPr>
        </p:nvSpPr>
        <p:spPr>
          <a:xfrm>
            <a:off x="612648" y="1094169"/>
            <a:ext cx="10653578" cy="443092"/>
          </a:xfrm>
        </p:spPr>
        <p:txBody>
          <a:bodyPr>
            <a:normAutofit/>
          </a:bodyPr>
          <a:lstStyle/>
          <a:p>
            <a:r>
              <a:rPr lang="es-ES" sz="2000" dirty="0" err="1"/>
              <a:t>Differences</a:t>
            </a:r>
            <a:r>
              <a:rPr lang="es-ES" sz="2000" dirty="0"/>
              <a:t> </a:t>
            </a:r>
            <a:r>
              <a:rPr lang="es-ES" sz="2000" dirty="0" err="1"/>
              <a:t>between</a:t>
            </a:r>
            <a:r>
              <a:rPr lang="es-ES" sz="2000" dirty="0"/>
              <a:t> Python </a:t>
            </a:r>
            <a:r>
              <a:rPr lang="es-ES" sz="2000" dirty="0" err="1"/>
              <a:t>Lists</a:t>
            </a:r>
            <a:r>
              <a:rPr lang="es-ES" sz="2000" dirty="0"/>
              <a:t> and </a:t>
            </a:r>
            <a:r>
              <a:rPr lang="es-ES" sz="2000" dirty="0" err="1"/>
              <a:t>Numpy</a:t>
            </a:r>
            <a:r>
              <a:rPr lang="es-ES" sz="2000" dirty="0"/>
              <a:t> </a:t>
            </a:r>
            <a:r>
              <a:rPr lang="es-ES" sz="2000" dirty="0" err="1"/>
              <a:t>Arrays</a:t>
            </a:r>
            <a:r>
              <a:rPr lang="es-ES" sz="2000" dirty="0"/>
              <a:t> in </a:t>
            </a:r>
            <a:r>
              <a:rPr lang="es-ES" sz="2000" dirty="0" err="1"/>
              <a:t>terms</a:t>
            </a:r>
            <a:r>
              <a:rPr lang="es-ES" sz="2000" dirty="0"/>
              <a:t> </a:t>
            </a:r>
            <a:r>
              <a:rPr lang="es-ES" sz="2000" dirty="0" err="1"/>
              <a:t>of</a:t>
            </a:r>
            <a:r>
              <a:rPr lang="es-ES" sz="2000" dirty="0"/>
              <a:t> data </a:t>
            </a:r>
            <a:r>
              <a:rPr lang="es-ES" sz="2000" dirty="0" err="1"/>
              <a:t>types</a:t>
            </a:r>
            <a:endParaRPr lang="es-ES" sz="2000" dirty="0"/>
          </a:p>
        </p:txBody>
      </p:sp>
      <p:sp>
        <p:nvSpPr>
          <p:cNvPr id="3" name="Marcador de contenido 2">
            <a:extLst>
              <a:ext uri="{FF2B5EF4-FFF2-40B4-BE49-F238E27FC236}">
                <a16:creationId xmlns:a16="http://schemas.microsoft.com/office/drawing/2014/main" id="{C3299CE3-7179-2DAB-DF78-F7298D64D85C}"/>
              </a:ext>
            </a:extLst>
          </p:cNvPr>
          <p:cNvSpPr>
            <a:spLocks noGrp="1"/>
          </p:cNvSpPr>
          <p:nvPr>
            <p:ph idx="1"/>
          </p:nvPr>
        </p:nvSpPr>
        <p:spPr/>
        <p:txBody>
          <a:bodyPr/>
          <a:lstStyle/>
          <a:p>
            <a:r>
              <a:rPr lang="es-ES" dirty="0" err="1"/>
              <a:t>With</a:t>
            </a:r>
            <a:r>
              <a:rPr lang="es-ES" dirty="0"/>
              <a:t> </a:t>
            </a:r>
            <a:r>
              <a:rPr lang="es-ES" dirty="0" err="1"/>
              <a:t>Numpy</a:t>
            </a:r>
            <a:r>
              <a:rPr lang="es-ES" dirty="0"/>
              <a:t> </a:t>
            </a:r>
            <a:r>
              <a:rPr lang="es-ES" dirty="0" err="1"/>
              <a:t>arrays</a:t>
            </a:r>
            <a:r>
              <a:rPr lang="es-ES" dirty="0"/>
              <a:t> </a:t>
            </a:r>
            <a:r>
              <a:rPr lang="es-ES" dirty="0" err="1"/>
              <a:t>we</a:t>
            </a:r>
            <a:r>
              <a:rPr lang="es-ES" dirty="0"/>
              <a:t> </a:t>
            </a:r>
            <a:r>
              <a:rPr lang="es-ES" dirty="0" err="1"/>
              <a:t>don´t</a:t>
            </a:r>
            <a:r>
              <a:rPr lang="es-ES" dirty="0"/>
              <a:t> </a:t>
            </a:r>
            <a:r>
              <a:rPr lang="es-ES" dirty="0" err="1"/>
              <a:t>need</a:t>
            </a:r>
            <a:r>
              <a:rPr lang="es-ES" dirty="0"/>
              <a:t> </a:t>
            </a:r>
            <a:r>
              <a:rPr lang="es-ES" dirty="0" err="1"/>
              <a:t>to</a:t>
            </a:r>
            <a:r>
              <a:rPr lang="es-ES" dirty="0"/>
              <a:t> do </a:t>
            </a:r>
            <a:r>
              <a:rPr lang="es-ES" dirty="0" err="1"/>
              <a:t>that</a:t>
            </a:r>
            <a:r>
              <a:rPr lang="es-ES" dirty="0"/>
              <a:t>. </a:t>
            </a:r>
            <a:r>
              <a:rPr lang="es-ES" dirty="0" err="1"/>
              <a:t>We</a:t>
            </a:r>
            <a:r>
              <a:rPr lang="es-ES" dirty="0"/>
              <a:t> can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structure</a:t>
            </a:r>
            <a:r>
              <a:rPr lang="es-ES" dirty="0"/>
              <a:t>, </a:t>
            </a:r>
            <a:r>
              <a:rPr lang="es-ES" dirty="0" err="1"/>
              <a:t>but</a:t>
            </a:r>
            <a:r>
              <a:rPr lang="es-ES" dirty="0"/>
              <a:t> as </a:t>
            </a:r>
            <a:r>
              <a:rPr lang="es-ES" dirty="0" err="1"/>
              <a:t>explained</a:t>
            </a:r>
            <a:r>
              <a:rPr lang="es-ES" dirty="0"/>
              <a:t>, </a:t>
            </a:r>
            <a:r>
              <a:rPr lang="es-ES" dirty="0" err="1"/>
              <a:t>all</a:t>
            </a:r>
            <a:r>
              <a:rPr lang="es-ES" dirty="0"/>
              <a:t> </a:t>
            </a:r>
            <a:r>
              <a:rPr lang="es-ES" dirty="0" err="1"/>
              <a:t>the</a:t>
            </a:r>
            <a:r>
              <a:rPr lang="es-ES" dirty="0"/>
              <a:t> data </a:t>
            </a:r>
            <a:r>
              <a:rPr lang="es-ES" dirty="0" err="1"/>
              <a:t>types</a:t>
            </a:r>
            <a:r>
              <a:rPr lang="es-ES" dirty="0"/>
              <a:t> </a:t>
            </a:r>
            <a:r>
              <a:rPr lang="es-ES" dirty="0" err="1"/>
              <a:t>inside</a:t>
            </a:r>
            <a:r>
              <a:rPr lang="es-ES" dirty="0"/>
              <a:t> are </a:t>
            </a:r>
            <a:r>
              <a:rPr lang="es-ES" dirty="0" err="1"/>
              <a:t>the</a:t>
            </a:r>
            <a:r>
              <a:rPr lang="es-ES" dirty="0"/>
              <a:t> </a:t>
            </a:r>
            <a:r>
              <a:rPr lang="es-ES" dirty="0" err="1"/>
              <a:t>same</a:t>
            </a:r>
            <a:r>
              <a:rPr lang="es-ES" dirty="0"/>
              <a:t> </a:t>
            </a:r>
            <a:r>
              <a:rPr lang="es-ES" dirty="0" err="1"/>
              <a:t>type</a:t>
            </a:r>
            <a:r>
              <a:rPr lang="es-ES" dirty="0"/>
              <a:t>. So </a:t>
            </a:r>
            <a:r>
              <a:rPr lang="es-ES" dirty="0" err="1"/>
              <a:t>we</a:t>
            </a:r>
            <a:r>
              <a:rPr lang="es-ES" dirty="0"/>
              <a:t> </a:t>
            </a:r>
            <a:r>
              <a:rPr lang="es-ES" dirty="0" err="1"/>
              <a:t>don´t</a:t>
            </a:r>
            <a:r>
              <a:rPr lang="es-ES" dirty="0"/>
              <a:t> </a:t>
            </a:r>
            <a:r>
              <a:rPr lang="es-ES" dirty="0" err="1"/>
              <a:t>have</a:t>
            </a:r>
            <a:r>
              <a:rPr lang="es-ES" dirty="0"/>
              <a:t> </a:t>
            </a:r>
            <a:r>
              <a:rPr lang="es-ES" dirty="0" err="1"/>
              <a:t>to</a:t>
            </a:r>
            <a:r>
              <a:rPr lang="es-ES" dirty="0"/>
              <a:t> </a:t>
            </a:r>
            <a:r>
              <a:rPr lang="es-ES" dirty="0" err="1"/>
              <a:t>check</a:t>
            </a:r>
            <a:r>
              <a:rPr lang="es-ES" dirty="0"/>
              <a:t> </a:t>
            </a:r>
            <a:r>
              <a:rPr lang="es-ES" dirty="0" err="1"/>
              <a:t>the</a:t>
            </a:r>
            <a:r>
              <a:rPr lang="es-ES" dirty="0"/>
              <a:t> individual data </a:t>
            </a:r>
            <a:r>
              <a:rPr lang="es-ES" dirty="0" err="1"/>
              <a:t>types</a:t>
            </a:r>
            <a:r>
              <a:rPr lang="es-ES" dirty="0"/>
              <a:t>. </a:t>
            </a:r>
          </a:p>
          <a:p>
            <a:endParaRPr lang="es-ES" dirty="0"/>
          </a:p>
        </p:txBody>
      </p:sp>
      <p:pic>
        <p:nvPicPr>
          <p:cNvPr id="4" name="Imagen 3">
            <a:extLst>
              <a:ext uri="{FF2B5EF4-FFF2-40B4-BE49-F238E27FC236}">
                <a16:creationId xmlns:a16="http://schemas.microsoft.com/office/drawing/2014/main" id="{F0EB2C66-DB17-588D-F3E6-B44FF76D7C1A}"/>
              </a:ext>
            </a:extLst>
          </p:cNvPr>
          <p:cNvPicPr>
            <a:picLocks noChangeAspect="1"/>
          </p:cNvPicPr>
          <p:nvPr/>
        </p:nvPicPr>
        <p:blipFill>
          <a:blip r:embed="rId2"/>
          <a:stretch>
            <a:fillRect/>
          </a:stretch>
        </p:blipFill>
        <p:spPr>
          <a:xfrm>
            <a:off x="10287950" y="415984"/>
            <a:ext cx="1566808" cy="499915"/>
          </a:xfrm>
          <a:prstGeom prst="rect">
            <a:avLst/>
          </a:prstGeom>
        </p:spPr>
      </p:pic>
      <p:pic>
        <p:nvPicPr>
          <p:cNvPr id="7" name="Imagen 6">
            <a:extLst>
              <a:ext uri="{FF2B5EF4-FFF2-40B4-BE49-F238E27FC236}">
                <a16:creationId xmlns:a16="http://schemas.microsoft.com/office/drawing/2014/main" id="{5BC54506-A19F-C90A-3FDD-28F76AC0EE88}"/>
              </a:ext>
            </a:extLst>
          </p:cNvPr>
          <p:cNvPicPr>
            <a:picLocks noChangeAspect="1"/>
          </p:cNvPicPr>
          <p:nvPr/>
        </p:nvPicPr>
        <p:blipFill>
          <a:blip r:embed="rId3"/>
          <a:stretch>
            <a:fillRect/>
          </a:stretch>
        </p:blipFill>
        <p:spPr>
          <a:xfrm>
            <a:off x="1410868" y="3001492"/>
            <a:ext cx="8385204" cy="3566291"/>
          </a:xfrm>
          <a:prstGeom prst="rect">
            <a:avLst/>
          </a:prstGeom>
        </p:spPr>
      </p:pic>
    </p:spTree>
    <p:extLst>
      <p:ext uri="{BB962C8B-B14F-4D97-AF65-F5344CB8AC3E}">
        <p14:creationId xmlns:p14="http://schemas.microsoft.com/office/powerpoint/2010/main" val="295017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5B9334-3E03-4CA7-3616-4D3C9DC2C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8721818B-B9BC-429B-4321-30F97BA99901}"/>
              </a:ext>
            </a:extLst>
          </p:cNvPr>
          <p:cNvGraphicFramePr>
            <a:graphicFrameLocks noGrp="1"/>
          </p:cNvGraphicFramePr>
          <p:nvPr>
            <p:ph idx="1"/>
            <p:extLst>
              <p:ext uri="{D42A27DB-BD31-4B8C-83A1-F6EECF244321}">
                <p14:modId xmlns:p14="http://schemas.microsoft.com/office/powerpoint/2010/main" val="2215563154"/>
              </p:ext>
            </p:extLst>
          </p:nvPr>
        </p:nvGraphicFramePr>
        <p:xfrm>
          <a:off x="1514856" y="2039112"/>
          <a:ext cx="9162288" cy="4069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631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921533-7BE8-C623-F7FA-A5D20C96E4A0}"/>
              </a:ext>
            </a:extLst>
          </p:cNvPr>
          <p:cNvSpPr>
            <a:spLocks noGrp="1"/>
          </p:cNvSpPr>
          <p:nvPr>
            <p:ph idx="1"/>
          </p:nvPr>
        </p:nvSpPr>
        <p:spPr>
          <a:xfrm>
            <a:off x="612647" y="257089"/>
            <a:ext cx="11439445" cy="6465999"/>
          </a:xfrm>
        </p:spPr>
        <p:txBody>
          <a:bodyPr>
            <a:normAutofit/>
          </a:bodyPr>
          <a:lstStyle/>
          <a:p>
            <a:r>
              <a:rPr lang="es-ES" dirty="0"/>
              <a:t>And </a:t>
            </a:r>
            <a:r>
              <a:rPr lang="es-ES" dirty="0" err="1"/>
              <a:t>what</a:t>
            </a:r>
            <a:r>
              <a:rPr lang="es-ES" dirty="0"/>
              <a:t> </a:t>
            </a:r>
            <a:r>
              <a:rPr lang="es-ES" dirty="0" err="1"/>
              <a:t>happens</a:t>
            </a:r>
            <a:r>
              <a:rPr lang="es-ES" dirty="0"/>
              <a:t> </a:t>
            </a:r>
            <a:r>
              <a:rPr lang="es-ES" dirty="0" err="1"/>
              <a:t>when</a:t>
            </a:r>
            <a:r>
              <a:rPr lang="es-ES" dirty="0"/>
              <a:t> </a:t>
            </a:r>
            <a:r>
              <a:rPr lang="es-ES" dirty="0" err="1"/>
              <a:t>we</a:t>
            </a:r>
            <a:r>
              <a:rPr lang="es-ES" dirty="0"/>
              <a:t> try </a:t>
            </a:r>
            <a:r>
              <a:rPr lang="es-ES" dirty="0" err="1"/>
              <a:t>to</a:t>
            </a:r>
            <a:r>
              <a:rPr lang="es-ES" dirty="0"/>
              <a:t> </a:t>
            </a:r>
            <a:r>
              <a:rPr lang="es-ES" dirty="0" err="1"/>
              <a:t>get</a:t>
            </a:r>
            <a:r>
              <a:rPr lang="es-ES" dirty="0"/>
              <a:t> </a:t>
            </a:r>
            <a:r>
              <a:rPr lang="es-ES" dirty="0" err="1"/>
              <a:t>the</a:t>
            </a:r>
            <a:r>
              <a:rPr lang="es-ES" dirty="0"/>
              <a:t> data </a:t>
            </a:r>
            <a:r>
              <a:rPr lang="es-ES" dirty="0" err="1"/>
              <a:t>types</a:t>
            </a:r>
            <a:r>
              <a:rPr lang="es-ES" dirty="0"/>
              <a:t> </a:t>
            </a:r>
            <a:r>
              <a:rPr lang="es-ES" dirty="0" err="1"/>
              <a:t>of</a:t>
            </a:r>
            <a:r>
              <a:rPr lang="es-ES" dirty="0"/>
              <a:t> a </a:t>
            </a:r>
            <a:r>
              <a:rPr lang="es-ES" dirty="0" err="1"/>
              <a:t>heterogeneous</a:t>
            </a:r>
            <a:r>
              <a:rPr lang="es-ES" dirty="0"/>
              <a:t> data </a:t>
            </a:r>
            <a:r>
              <a:rPr lang="es-ES" dirty="0" err="1"/>
              <a:t>type</a:t>
            </a:r>
            <a:r>
              <a:rPr lang="es-ES" dirty="0"/>
              <a:t> </a:t>
            </a:r>
            <a:r>
              <a:rPr lang="es-ES" dirty="0" err="1"/>
              <a:t>list</a:t>
            </a:r>
            <a:r>
              <a:rPr lang="es-ES" dirty="0"/>
              <a:t>?</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n-US" sz="1400" dirty="0"/>
              <a:t>In a homogeneous NumPy array (like integers), each element is a NumPy scalar, which has a .</a:t>
            </a:r>
            <a:r>
              <a:rPr lang="en-US" sz="1400" dirty="0" err="1"/>
              <a:t>dtype</a:t>
            </a:r>
            <a:r>
              <a:rPr lang="en-US" sz="1400" dirty="0"/>
              <a:t> attribute. So array[0] is a NumPy integer type (e.g., np.int32 or np.int64), and array[0].</a:t>
            </a:r>
            <a:r>
              <a:rPr lang="en-US" sz="1400" dirty="0" err="1"/>
              <a:t>dtype</a:t>
            </a:r>
            <a:r>
              <a:rPr lang="en-US" sz="1400" dirty="0"/>
              <a:t> works.​</a:t>
            </a:r>
          </a:p>
          <a:p>
            <a:r>
              <a:rPr lang="en-US" sz="1400" dirty="0"/>
              <a:t>In a mixed-type array (</a:t>
            </a:r>
            <a:r>
              <a:rPr lang="en-US" sz="1400" dirty="0" err="1"/>
              <a:t>dtype</a:t>
            </a:r>
            <a:r>
              <a:rPr lang="en-US" sz="1400" dirty="0"/>
              <a:t>=object, like </a:t>
            </a:r>
            <a:r>
              <a:rPr lang="en-US" sz="1400" dirty="0" err="1"/>
              <a:t>array_b</a:t>
            </a:r>
            <a:r>
              <a:rPr lang="en-US" sz="1400" dirty="0"/>
              <a:t>, which contains </a:t>
            </a:r>
            <a:r>
              <a:rPr lang="en-US" sz="1400" dirty="0" err="1"/>
              <a:t>ints</a:t>
            </a:r>
            <a:r>
              <a:rPr lang="en-US" sz="1400" dirty="0"/>
              <a:t>, strings, floats, etc.), each element is a regular Python object, not a NumPy scalar. Python objects (like int, str, None, etc.) do not have a .</a:t>
            </a:r>
            <a:r>
              <a:rPr lang="en-US" sz="1400" dirty="0" err="1"/>
              <a:t>dtype</a:t>
            </a:r>
            <a:r>
              <a:rPr lang="en-US" sz="1400" dirty="0"/>
              <a:t> attribute. For example, the integer 1 in standard Python is just an int object and has no .</a:t>
            </a:r>
            <a:r>
              <a:rPr lang="en-US" sz="1400" dirty="0" err="1"/>
              <a:t>dtype</a:t>
            </a:r>
            <a:r>
              <a:rPr lang="en-US" sz="1400" dirty="0"/>
              <a:t> property</a:t>
            </a:r>
          </a:p>
          <a:p>
            <a:endParaRPr lang="es-ES" dirty="0"/>
          </a:p>
        </p:txBody>
      </p:sp>
      <p:pic>
        <p:nvPicPr>
          <p:cNvPr id="5" name="Imagen 4">
            <a:extLst>
              <a:ext uri="{FF2B5EF4-FFF2-40B4-BE49-F238E27FC236}">
                <a16:creationId xmlns:a16="http://schemas.microsoft.com/office/drawing/2014/main" id="{40979563-CD69-4ECA-3817-B4009B5CD42C}"/>
              </a:ext>
            </a:extLst>
          </p:cNvPr>
          <p:cNvPicPr>
            <a:picLocks noChangeAspect="1"/>
          </p:cNvPicPr>
          <p:nvPr/>
        </p:nvPicPr>
        <p:blipFill>
          <a:blip r:embed="rId2"/>
          <a:stretch>
            <a:fillRect/>
          </a:stretch>
        </p:blipFill>
        <p:spPr>
          <a:xfrm>
            <a:off x="880094" y="944758"/>
            <a:ext cx="7858870" cy="3538223"/>
          </a:xfrm>
          <a:prstGeom prst="rect">
            <a:avLst/>
          </a:prstGeom>
        </p:spPr>
      </p:pic>
      <p:pic>
        <p:nvPicPr>
          <p:cNvPr id="6" name="Imagen 5">
            <a:extLst>
              <a:ext uri="{FF2B5EF4-FFF2-40B4-BE49-F238E27FC236}">
                <a16:creationId xmlns:a16="http://schemas.microsoft.com/office/drawing/2014/main" id="{4B281ECA-3F5C-19F0-5615-2FF9908F0750}"/>
              </a:ext>
            </a:extLst>
          </p:cNvPr>
          <p:cNvPicPr>
            <a:picLocks noChangeAspect="1"/>
          </p:cNvPicPr>
          <p:nvPr/>
        </p:nvPicPr>
        <p:blipFill>
          <a:blip r:embed="rId3"/>
          <a:stretch>
            <a:fillRect/>
          </a:stretch>
        </p:blipFill>
        <p:spPr>
          <a:xfrm>
            <a:off x="10205504" y="1645178"/>
            <a:ext cx="1566808" cy="499915"/>
          </a:xfrm>
          <a:prstGeom prst="rect">
            <a:avLst/>
          </a:prstGeom>
        </p:spPr>
      </p:pic>
    </p:spTree>
    <p:extLst>
      <p:ext uri="{BB962C8B-B14F-4D97-AF65-F5344CB8AC3E}">
        <p14:creationId xmlns:p14="http://schemas.microsoft.com/office/powerpoint/2010/main" val="1582296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52089-CB16-C8BA-7C9B-1DCD58851C6A}"/>
              </a:ext>
            </a:extLst>
          </p:cNvPr>
          <p:cNvSpPr>
            <a:spLocks noGrp="1"/>
          </p:cNvSpPr>
          <p:nvPr>
            <p:ph type="title"/>
          </p:nvPr>
        </p:nvSpPr>
        <p:spPr/>
        <p:txBody>
          <a:bodyPr/>
          <a:lstStyle/>
          <a:p>
            <a:r>
              <a:rPr lang="es-ES" dirty="0" err="1"/>
              <a:t>Numpy</a:t>
            </a:r>
            <a:r>
              <a:rPr lang="es-ES" dirty="0"/>
              <a:t> Data </a:t>
            </a:r>
            <a:r>
              <a:rPr lang="es-ES" dirty="0" err="1"/>
              <a:t>Conversion</a:t>
            </a:r>
            <a:endParaRPr lang="es-ES" dirty="0"/>
          </a:p>
        </p:txBody>
      </p:sp>
      <p:sp>
        <p:nvSpPr>
          <p:cNvPr id="3" name="Marcador de contenido 2">
            <a:extLst>
              <a:ext uri="{FF2B5EF4-FFF2-40B4-BE49-F238E27FC236}">
                <a16:creationId xmlns:a16="http://schemas.microsoft.com/office/drawing/2014/main" id="{233B7288-E981-3A13-79E8-08F907C4F37D}"/>
              </a:ext>
            </a:extLst>
          </p:cNvPr>
          <p:cNvSpPr>
            <a:spLocks noGrp="1"/>
          </p:cNvSpPr>
          <p:nvPr>
            <p:ph idx="1"/>
          </p:nvPr>
        </p:nvSpPr>
        <p:spPr/>
        <p:txBody>
          <a:bodyPr/>
          <a:lstStyle/>
          <a:p>
            <a:r>
              <a:rPr lang="es-ES" dirty="0" err="1"/>
              <a:t>We</a:t>
            </a:r>
            <a:r>
              <a:rPr lang="es-ES" dirty="0"/>
              <a:t> can </a:t>
            </a:r>
            <a:r>
              <a:rPr lang="es-ES" dirty="0" err="1"/>
              <a:t>convert</a:t>
            </a:r>
            <a:r>
              <a:rPr lang="es-ES" dirty="0"/>
              <a:t> </a:t>
            </a:r>
            <a:r>
              <a:rPr lang="es-ES" dirty="0" err="1"/>
              <a:t>numpy</a:t>
            </a:r>
            <a:r>
              <a:rPr lang="es-ES" dirty="0"/>
              <a:t> </a:t>
            </a:r>
            <a:r>
              <a:rPr lang="es-ES" dirty="0" err="1"/>
              <a:t>arrays</a:t>
            </a:r>
            <a:r>
              <a:rPr lang="es-ES" dirty="0"/>
              <a:t> </a:t>
            </a:r>
            <a:r>
              <a:rPr lang="es-ES" dirty="0" err="1"/>
              <a:t>to</a:t>
            </a:r>
            <a:r>
              <a:rPr lang="es-ES" dirty="0"/>
              <a:t> </a:t>
            </a:r>
            <a:r>
              <a:rPr lang="es-ES" dirty="0" err="1"/>
              <a:t>different</a:t>
            </a:r>
            <a:r>
              <a:rPr lang="es-ES" dirty="0"/>
              <a:t> </a:t>
            </a:r>
            <a:r>
              <a:rPr lang="es-ES" dirty="0" err="1"/>
              <a:t>types</a:t>
            </a:r>
            <a:r>
              <a:rPr lang="es-ES" dirty="0"/>
              <a:t> </a:t>
            </a:r>
            <a:r>
              <a:rPr lang="es-ES" dirty="0" err="1"/>
              <a:t>of</a:t>
            </a:r>
            <a:r>
              <a:rPr lang="es-ES" dirty="0"/>
              <a:t> data </a:t>
            </a:r>
            <a:r>
              <a:rPr lang="es-ES" dirty="0" err="1"/>
              <a:t>using</a:t>
            </a:r>
            <a:r>
              <a:rPr lang="es-ES" dirty="0"/>
              <a:t> .</a:t>
            </a:r>
            <a:r>
              <a:rPr lang="es-ES" dirty="0" err="1"/>
              <a:t>astype</a:t>
            </a:r>
            <a:r>
              <a:rPr lang="es-ES" dirty="0"/>
              <a:t>()</a:t>
            </a:r>
          </a:p>
        </p:txBody>
      </p:sp>
      <p:pic>
        <p:nvPicPr>
          <p:cNvPr id="7" name="Imagen 6">
            <a:extLst>
              <a:ext uri="{FF2B5EF4-FFF2-40B4-BE49-F238E27FC236}">
                <a16:creationId xmlns:a16="http://schemas.microsoft.com/office/drawing/2014/main" id="{65322A8A-7ABE-2986-A94D-D0DFFBE684EF}"/>
              </a:ext>
            </a:extLst>
          </p:cNvPr>
          <p:cNvPicPr>
            <a:picLocks noChangeAspect="1"/>
          </p:cNvPicPr>
          <p:nvPr/>
        </p:nvPicPr>
        <p:blipFill>
          <a:blip r:embed="rId2"/>
          <a:stretch>
            <a:fillRect/>
          </a:stretch>
        </p:blipFill>
        <p:spPr>
          <a:xfrm>
            <a:off x="758164" y="2312303"/>
            <a:ext cx="9599668" cy="4031691"/>
          </a:xfrm>
          <a:prstGeom prst="rect">
            <a:avLst/>
          </a:prstGeom>
        </p:spPr>
      </p:pic>
      <p:pic>
        <p:nvPicPr>
          <p:cNvPr id="8" name="Imagen 7">
            <a:extLst>
              <a:ext uri="{FF2B5EF4-FFF2-40B4-BE49-F238E27FC236}">
                <a16:creationId xmlns:a16="http://schemas.microsoft.com/office/drawing/2014/main" id="{BCDD559F-1EF7-AA73-997F-589FC26BBBA5}"/>
              </a:ext>
            </a:extLst>
          </p:cNvPr>
          <p:cNvPicPr>
            <a:picLocks noChangeAspect="1"/>
          </p:cNvPicPr>
          <p:nvPr/>
        </p:nvPicPr>
        <p:blipFill>
          <a:blip r:embed="rId3"/>
          <a:stretch>
            <a:fillRect/>
          </a:stretch>
        </p:blipFill>
        <p:spPr>
          <a:xfrm>
            <a:off x="9699418" y="667274"/>
            <a:ext cx="1566808" cy="499915"/>
          </a:xfrm>
          <a:prstGeom prst="rect">
            <a:avLst/>
          </a:prstGeom>
        </p:spPr>
      </p:pic>
      <p:sp>
        <p:nvSpPr>
          <p:cNvPr id="9" name="CuadroTexto 8">
            <a:extLst>
              <a:ext uri="{FF2B5EF4-FFF2-40B4-BE49-F238E27FC236}">
                <a16:creationId xmlns:a16="http://schemas.microsoft.com/office/drawing/2014/main" id="{99EEF274-0724-B2C0-AF8C-CE4FD76B2942}"/>
              </a:ext>
            </a:extLst>
          </p:cNvPr>
          <p:cNvSpPr txBox="1"/>
          <p:nvPr/>
        </p:nvSpPr>
        <p:spPr>
          <a:xfrm>
            <a:off x="10605541" y="4014446"/>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1</a:t>
            </a:r>
          </a:p>
        </p:txBody>
      </p:sp>
      <p:pic>
        <p:nvPicPr>
          <p:cNvPr id="11" name="Gráfico 10" descr="Mujer programadora contorno">
            <a:extLst>
              <a:ext uri="{FF2B5EF4-FFF2-40B4-BE49-F238E27FC236}">
                <a16:creationId xmlns:a16="http://schemas.microsoft.com/office/drawing/2014/main" id="{6AFCE900-D57F-772F-5D06-E1389B30BA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023" y="4868107"/>
            <a:ext cx="914400" cy="914400"/>
          </a:xfrm>
          <a:prstGeom prst="rect">
            <a:avLst/>
          </a:prstGeom>
        </p:spPr>
      </p:pic>
    </p:spTree>
    <p:extLst>
      <p:ext uri="{BB962C8B-B14F-4D97-AF65-F5344CB8AC3E}">
        <p14:creationId xmlns:p14="http://schemas.microsoft.com/office/powerpoint/2010/main" val="1635770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690B7A-5F47-06E5-5871-BBD92E9F33F5}"/>
              </a:ext>
            </a:extLst>
          </p:cNvPr>
          <p:cNvSpPr>
            <a:spLocks noGrp="1"/>
          </p:cNvSpPr>
          <p:nvPr>
            <p:ph type="title"/>
          </p:nvPr>
        </p:nvSpPr>
        <p:spPr>
          <a:xfrm>
            <a:off x="612648" y="626845"/>
            <a:ext cx="6733237" cy="1360728"/>
          </a:xfrm>
        </p:spPr>
        <p:txBody>
          <a:bodyPr anchor="b">
            <a:normAutofit/>
          </a:bodyPr>
          <a:lstStyle/>
          <a:p>
            <a:r>
              <a:rPr lang="es-ES" dirty="0"/>
              <a:t>6. </a:t>
            </a:r>
            <a:r>
              <a:rPr lang="es-ES" dirty="0" err="1"/>
              <a:t>Numpy</a:t>
            </a:r>
            <a:r>
              <a:rPr lang="es-ES" dirty="0"/>
              <a:t> </a:t>
            </a:r>
            <a:r>
              <a:rPr lang="es-ES" dirty="0" err="1"/>
              <a:t>Arrays</a:t>
            </a:r>
            <a:r>
              <a:rPr lang="es-ES" dirty="0"/>
              <a:t>:  </a:t>
            </a:r>
            <a:r>
              <a:rPr lang="es-ES" dirty="0" err="1"/>
              <a:t>Dimensionality</a:t>
            </a:r>
            <a:endParaRPr lang="es-ES" dirty="0"/>
          </a:p>
        </p:txBody>
      </p:sp>
      <p:sp>
        <p:nvSpPr>
          <p:cNvPr id="3" name="Marcador de contenido 2">
            <a:extLst>
              <a:ext uri="{FF2B5EF4-FFF2-40B4-BE49-F238E27FC236}">
                <a16:creationId xmlns:a16="http://schemas.microsoft.com/office/drawing/2014/main" id="{EF5E13C2-6628-C594-6FEA-B807ADCC9BF4}"/>
              </a:ext>
            </a:extLst>
          </p:cNvPr>
          <p:cNvSpPr>
            <a:spLocks noGrp="1"/>
          </p:cNvSpPr>
          <p:nvPr>
            <p:ph idx="1"/>
          </p:nvPr>
        </p:nvSpPr>
        <p:spPr>
          <a:xfrm>
            <a:off x="612648" y="2584058"/>
            <a:ext cx="4621553" cy="3159018"/>
          </a:xfrm>
        </p:spPr>
        <p:txBody>
          <a:bodyPr>
            <a:normAutofit fontScale="92500" lnSpcReduction="20000"/>
          </a:bodyPr>
          <a:lstStyle/>
          <a:p>
            <a:pPr>
              <a:lnSpc>
                <a:spcPct val="110000"/>
              </a:lnSpc>
            </a:pPr>
            <a:r>
              <a:rPr lang="es-ES" sz="1700" dirty="0" err="1"/>
              <a:t>We</a:t>
            </a:r>
            <a:r>
              <a:rPr lang="es-ES" sz="1700" dirty="0"/>
              <a:t> can </a:t>
            </a:r>
            <a:r>
              <a:rPr lang="es-ES" sz="1700" dirty="0" err="1"/>
              <a:t>have</a:t>
            </a:r>
            <a:r>
              <a:rPr lang="es-ES" sz="1700" dirty="0"/>
              <a:t> 1-dimensional array (i.e. </a:t>
            </a:r>
            <a:r>
              <a:rPr lang="es-ES" sz="1700" dirty="0" err="1"/>
              <a:t>just</a:t>
            </a:r>
            <a:r>
              <a:rPr lang="es-ES" sz="1700" dirty="0"/>
              <a:t> </a:t>
            </a:r>
            <a:r>
              <a:rPr lang="es-ES" sz="1700" dirty="0" err="1"/>
              <a:t>one</a:t>
            </a:r>
            <a:r>
              <a:rPr lang="es-ES" sz="1700" dirty="0"/>
              <a:t> </a:t>
            </a:r>
            <a:r>
              <a:rPr lang="es-ES" sz="1700" dirty="0" err="1"/>
              <a:t>row</a:t>
            </a:r>
            <a:r>
              <a:rPr lang="es-ES" sz="1700" dirty="0"/>
              <a:t>, </a:t>
            </a:r>
            <a:r>
              <a:rPr lang="es-ES" sz="1700" dirty="0" err="1"/>
              <a:t>one</a:t>
            </a:r>
            <a:r>
              <a:rPr lang="es-ES" sz="1700" dirty="0"/>
              <a:t> </a:t>
            </a:r>
            <a:r>
              <a:rPr lang="es-ES" sz="1700" dirty="0" err="1"/>
              <a:t>dimension</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vector.</a:t>
            </a:r>
          </a:p>
          <a:p>
            <a:pPr>
              <a:lnSpc>
                <a:spcPct val="110000"/>
              </a:lnSpc>
            </a:pPr>
            <a:r>
              <a:rPr lang="es-ES" sz="1700" dirty="0" err="1"/>
              <a:t>We</a:t>
            </a:r>
            <a:r>
              <a:rPr lang="es-ES" sz="1700" dirty="0"/>
              <a:t> can </a:t>
            </a:r>
            <a:r>
              <a:rPr lang="es-ES" sz="1700" dirty="0" err="1"/>
              <a:t>have</a:t>
            </a:r>
            <a:r>
              <a:rPr lang="es-ES" sz="1700" dirty="0"/>
              <a:t> a 2-dimensional array (i.e. </a:t>
            </a:r>
            <a:r>
              <a:rPr lang="es-ES" sz="1700" dirty="0" err="1"/>
              <a:t>two</a:t>
            </a:r>
            <a:r>
              <a:rPr lang="es-ES" sz="1700" dirty="0"/>
              <a:t> </a:t>
            </a:r>
            <a:r>
              <a:rPr lang="es-ES" sz="1700" dirty="0" err="1"/>
              <a:t>dimensions</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a:t>
            </a:r>
            <a:r>
              <a:rPr lang="es-ES" sz="1700" dirty="0" err="1"/>
              <a:t>matrix</a:t>
            </a:r>
            <a:r>
              <a:rPr lang="es-ES" sz="1700" dirty="0"/>
              <a:t>.</a:t>
            </a:r>
          </a:p>
          <a:p>
            <a:pPr>
              <a:lnSpc>
                <a:spcPct val="110000"/>
              </a:lnSpc>
            </a:pPr>
            <a:r>
              <a:rPr lang="es-ES" sz="1700" dirty="0" err="1"/>
              <a:t>We</a:t>
            </a:r>
            <a:r>
              <a:rPr lang="es-ES" sz="1700" dirty="0"/>
              <a:t> can </a:t>
            </a:r>
            <a:r>
              <a:rPr lang="es-ES" sz="1700" dirty="0" err="1"/>
              <a:t>have</a:t>
            </a:r>
            <a:r>
              <a:rPr lang="es-ES" sz="1700" dirty="0"/>
              <a:t> a 3-dimensional array (i.e. </a:t>
            </a:r>
            <a:r>
              <a:rPr lang="es-ES" sz="1700" dirty="0" err="1"/>
              <a:t>three</a:t>
            </a:r>
            <a:r>
              <a:rPr lang="es-ES" sz="1700" dirty="0"/>
              <a:t> </a:t>
            </a:r>
            <a:r>
              <a:rPr lang="es-ES" sz="1700" dirty="0" err="1"/>
              <a:t>dimensions</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tensor.</a:t>
            </a:r>
          </a:p>
          <a:p>
            <a:pPr>
              <a:lnSpc>
                <a:spcPct val="110000"/>
              </a:lnSpc>
            </a:pPr>
            <a:r>
              <a:rPr lang="es-ES" sz="1700" dirty="0" err="1"/>
              <a:t>We</a:t>
            </a:r>
            <a:r>
              <a:rPr lang="es-ES" sz="1700" dirty="0"/>
              <a:t> can </a:t>
            </a:r>
            <a:r>
              <a:rPr lang="es-ES" sz="1700" dirty="0" err="1"/>
              <a:t>have</a:t>
            </a:r>
            <a:r>
              <a:rPr lang="es-ES" sz="1700" dirty="0"/>
              <a:t> </a:t>
            </a:r>
            <a:r>
              <a:rPr lang="es-ES" sz="1700" dirty="0" err="1"/>
              <a:t>tons</a:t>
            </a:r>
            <a:r>
              <a:rPr lang="es-ES" sz="1700" dirty="0"/>
              <a:t> </a:t>
            </a:r>
            <a:r>
              <a:rPr lang="es-ES" sz="1700" dirty="0" err="1"/>
              <a:t>of</a:t>
            </a:r>
            <a:r>
              <a:rPr lang="es-ES" sz="1700" dirty="0"/>
              <a:t> </a:t>
            </a:r>
            <a:r>
              <a:rPr lang="es-ES" sz="1700" dirty="0" err="1"/>
              <a:t>dimensions</a:t>
            </a:r>
            <a:r>
              <a:rPr lang="es-ES" sz="1700" dirty="0"/>
              <a:t> </a:t>
            </a:r>
            <a:r>
              <a:rPr lang="es-ES" sz="1700" dirty="0" err="1"/>
              <a:t>arrays</a:t>
            </a:r>
            <a:r>
              <a:rPr lang="es-ES" sz="1700" dirty="0"/>
              <a:t> (</a:t>
            </a:r>
            <a:r>
              <a:rPr lang="es-ES" sz="1700" dirty="0" err="1"/>
              <a:t>mathematical</a:t>
            </a:r>
            <a:r>
              <a:rPr lang="es-ES" sz="1700" dirty="0"/>
              <a:t> </a:t>
            </a:r>
            <a:r>
              <a:rPr lang="es-ES" sz="1700" dirty="0" err="1"/>
              <a:t>terms</a:t>
            </a:r>
            <a:r>
              <a:rPr lang="es-ES" sz="1700" dirty="0"/>
              <a:t>).</a:t>
            </a:r>
          </a:p>
          <a:p>
            <a:pPr>
              <a:lnSpc>
                <a:spcPct val="110000"/>
              </a:lnSpc>
            </a:pPr>
            <a:r>
              <a:rPr lang="es-ES" sz="1700" dirty="0"/>
              <a:t>In </a:t>
            </a:r>
            <a:r>
              <a:rPr lang="es-ES" sz="1700" dirty="0" err="1"/>
              <a:t>this</a:t>
            </a:r>
            <a:r>
              <a:rPr lang="es-ES" sz="1700" dirty="0"/>
              <a:t> </a:t>
            </a:r>
            <a:r>
              <a:rPr lang="es-ES" sz="1700" dirty="0" err="1"/>
              <a:t>course</a:t>
            </a:r>
            <a:r>
              <a:rPr lang="es-ES" sz="1700" dirty="0"/>
              <a:t> </a:t>
            </a:r>
            <a:r>
              <a:rPr lang="es-ES" sz="1700" dirty="0" err="1"/>
              <a:t>we</a:t>
            </a:r>
            <a:r>
              <a:rPr lang="es-ES" sz="1700" dirty="0"/>
              <a:t> are </a:t>
            </a:r>
            <a:r>
              <a:rPr lang="es-ES" sz="1700" dirty="0" err="1"/>
              <a:t>mainly</a:t>
            </a:r>
            <a:r>
              <a:rPr lang="es-ES" sz="1700" dirty="0"/>
              <a:t> </a:t>
            </a:r>
            <a:r>
              <a:rPr lang="es-ES" sz="1700" dirty="0" err="1"/>
              <a:t>going</a:t>
            </a:r>
            <a:r>
              <a:rPr lang="es-ES" sz="1700" dirty="0"/>
              <a:t> </a:t>
            </a:r>
            <a:r>
              <a:rPr lang="es-ES" sz="1700" dirty="0" err="1"/>
              <a:t>to</a:t>
            </a:r>
            <a:r>
              <a:rPr lang="es-ES" sz="1700" dirty="0"/>
              <a:t> </a:t>
            </a:r>
            <a:r>
              <a:rPr lang="es-ES" sz="1700" dirty="0" err="1"/>
              <a:t>work</a:t>
            </a:r>
            <a:r>
              <a:rPr lang="es-ES" sz="1700" dirty="0"/>
              <a:t> </a:t>
            </a:r>
            <a:r>
              <a:rPr lang="es-ES" sz="1700" b="1" dirty="0" err="1"/>
              <a:t>with</a:t>
            </a:r>
            <a:r>
              <a:rPr lang="es-ES" sz="1700" b="1" dirty="0"/>
              <a:t> 2-dimensional </a:t>
            </a:r>
            <a:r>
              <a:rPr lang="es-ES" sz="1700" b="1" dirty="0" err="1"/>
              <a:t>arrays</a:t>
            </a:r>
            <a:r>
              <a:rPr lang="es-ES" sz="1700" b="1" dirty="0"/>
              <a:t> (2-n).</a:t>
            </a:r>
          </a:p>
        </p:txBody>
      </p:sp>
      <p:pic>
        <p:nvPicPr>
          <p:cNvPr id="5" name="Imagen 4">
            <a:extLst>
              <a:ext uri="{FF2B5EF4-FFF2-40B4-BE49-F238E27FC236}">
                <a16:creationId xmlns:a16="http://schemas.microsoft.com/office/drawing/2014/main" id="{F9813B90-629E-7561-ACFE-CB8E3289987B}"/>
              </a:ext>
            </a:extLst>
          </p:cNvPr>
          <p:cNvPicPr>
            <a:picLocks noChangeAspect="1"/>
          </p:cNvPicPr>
          <p:nvPr/>
        </p:nvPicPr>
        <p:blipFill>
          <a:blip r:embed="rId2"/>
          <a:stretch>
            <a:fillRect/>
          </a:stretch>
        </p:blipFill>
        <p:spPr>
          <a:xfrm>
            <a:off x="5691261" y="1670368"/>
            <a:ext cx="5837780" cy="3517262"/>
          </a:xfrm>
          <a:prstGeom prst="rect">
            <a:avLst/>
          </a:prstGeom>
        </p:spPr>
      </p:pic>
      <p:sp>
        <p:nvSpPr>
          <p:cNvPr id="6" name="CuadroTexto 5">
            <a:extLst>
              <a:ext uri="{FF2B5EF4-FFF2-40B4-BE49-F238E27FC236}">
                <a16:creationId xmlns:a16="http://schemas.microsoft.com/office/drawing/2014/main" id="{CF304022-4088-8E48-BA84-C5FFB0EC782B}"/>
              </a:ext>
            </a:extLst>
          </p:cNvPr>
          <p:cNvSpPr txBox="1"/>
          <p:nvPr/>
        </p:nvSpPr>
        <p:spPr>
          <a:xfrm>
            <a:off x="6724694" y="5784115"/>
            <a:ext cx="4804347" cy="600164"/>
          </a:xfrm>
          <a:prstGeom prst="rect">
            <a:avLst/>
          </a:prstGeom>
          <a:noFill/>
        </p:spPr>
        <p:txBody>
          <a:bodyPr wrap="square" rtlCol="0">
            <a:spAutoFit/>
          </a:bodyPr>
          <a:lstStyle/>
          <a:p>
            <a:r>
              <a:rPr lang="es-ES" sz="1100" dirty="0" err="1"/>
              <a:t>Source</a:t>
            </a:r>
            <a:r>
              <a:rPr lang="es-ES" sz="1100" dirty="0"/>
              <a:t>: </a:t>
            </a:r>
            <a:r>
              <a:rPr lang="en-US" sz="1100" dirty="0">
                <a:hlinkClick r:id="rId3"/>
              </a:rPr>
              <a:t>Data Science Practical No. 3.1 Write a NumPy program to count the number of dimensions, the number of elements, and the number of bytes for each element in a given array. | by Pradnya </a:t>
            </a:r>
            <a:r>
              <a:rPr lang="en-US" sz="1100" dirty="0" err="1">
                <a:hlinkClick r:id="rId3"/>
              </a:rPr>
              <a:t>Kumavat</a:t>
            </a:r>
            <a:r>
              <a:rPr lang="en-US" sz="1100" dirty="0">
                <a:hlinkClick r:id="rId3"/>
              </a:rPr>
              <a:t> | Medium</a:t>
            </a:r>
            <a:endParaRPr lang="es-ES" sz="1100" dirty="0"/>
          </a:p>
        </p:txBody>
      </p:sp>
    </p:spTree>
    <p:extLst>
      <p:ext uri="{BB962C8B-B14F-4D97-AF65-F5344CB8AC3E}">
        <p14:creationId xmlns:p14="http://schemas.microsoft.com/office/powerpoint/2010/main" val="2007162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D25C53-F9E3-2598-D884-64E8C803484A}"/>
              </a:ext>
            </a:extLst>
          </p:cNvPr>
          <p:cNvSpPr>
            <a:spLocks noGrp="1"/>
          </p:cNvSpPr>
          <p:nvPr>
            <p:ph type="title"/>
          </p:nvPr>
        </p:nvSpPr>
        <p:spPr/>
        <p:txBody>
          <a:bodyPr/>
          <a:lstStyle/>
          <a:p>
            <a:r>
              <a:rPr lang="es-ES" dirty="0"/>
              <a:t>6. </a:t>
            </a:r>
            <a:r>
              <a:rPr lang="es-ES" dirty="0" err="1"/>
              <a:t>Numpy</a:t>
            </a:r>
            <a:r>
              <a:rPr lang="es-ES" dirty="0"/>
              <a:t> </a:t>
            </a:r>
            <a:r>
              <a:rPr lang="es-ES" dirty="0" err="1"/>
              <a:t>Arrays</a:t>
            </a:r>
            <a:r>
              <a:rPr lang="es-ES" dirty="0"/>
              <a:t>. </a:t>
            </a:r>
            <a:r>
              <a:rPr lang="es-ES" dirty="0" err="1"/>
              <a:t>Dimensionality</a:t>
            </a:r>
            <a:endParaRPr lang="es-ES" dirty="0"/>
          </a:p>
        </p:txBody>
      </p:sp>
      <p:sp>
        <p:nvSpPr>
          <p:cNvPr id="3" name="Marcador de contenido 2">
            <a:extLst>
              <a:ext uri="{FF2B5EF4-FFF2-40B4-BE49-F238E27FC236}">
                <a16:creationId xmlns:a16="http://schemas.microsoft.com/office/drawing/2014/main" id="{3A4D29D5-92C9-0168-96B2-909C14D58B82}"/>
              </a:ext>
            </a:extLst>
          </p:cNvPr>
          <p:cNvSpPr>
            <a:spLocks noGrp="1"/>
          </p:cNvSpPr>
          <p:nvPr>
            <p:ph idx="1"/>
          </p:nvPr>
        </p:nvSpPr>
        <p:spPr/>
        <p:txBody>
          <a:bodyPr/>
          <a:lstStyle/>
          <a:p>
            <a:r>
              <a:rPr lang="es-ES" dirty="0" err="1"/>
              <a:t>Let’s</a:t>
            </a:r>
            <a:r>
              <a:rPr lang="es-ES" dirty="0"/>
              <a:t> </a:t>
            </a:r>
            <a:r>
              <a:rPr lang="es-ES" dirty="0" err="1"/>
              <a:t>create</a:t>
            </a:r>
            <a:r>
              <a:rPr lang="es-ES" dirty="0"/>
              <a:t> a 1-n </a:t>
            </a:r>
            <a:r>
              <a:rPr lang="es-ES" dirty="0" err="1"/>
              <a:t>numpy</a:t>
            </a:r>
            <a:r>
              <a:rPr lang="es-ES" dirty="0"/>
              <a:t> array (</a:t>
            </a:r>
            <a:r>
              <a:rPr lang="es-ES" dirty="0" err="1"/>
              <a:t>also</a:t>
            </a:r>
            <a:r>
              <a:rPr lang="es-ES" dirty="0"/>
              <a:t> </a:t>
            </a:r>
            <a:r>
              <a:rPr lang="es-ES" dirty="0" err="1"/>
              <a:t>known</a:t>
            </a:r>
            <a:r>
              <a:rPr lang="es-ES" dirty="0"/>
              <a:t> as </a:t>
            </a:r>
            <a:r>
              <a:rPr lang="es-ES" b="1" dirty="0"/>
              <a:t>vector</a:t>
            </a:r>
            <a:r>
              <a:rPr lang="es-ES" dirty="0"/>
              <a:t>).</a:t>
            </a:r>
          </a:p>
          <a:p>
            <a:endParaRPr lang="es-ES" dirty="0"/>
          </a:p>
          <a:p>
            <a:endParaRPr lang="es-ES" dirty="0"/>
          </a:p>
          <a:p>
            <a:endParaRPr lang="es-ES" dirty="0"/>
          </a:p>
          <a:p>
            <a:endParaRPr lang="es-ES" dirty="0"/>
          </a:p>
          <a:p>
            <a:endParaRPr lang="es-ES" dirty="0"/>
          </a:p>
          <a:p>
            <a:endParaRPr lang="es-ES" dirty="0"/>
          </a:p>
          <a:p>
            <a:r>
              <a:rPr lang="es-ES" dirty="0"/>
              <a:t>So, </a:t>
            </a:r>
            <a:r>
              <a:rPr lang="es-ES" dirty="0" err="1"/>
              <a:t>numpy</a:t>
            </a:r>
            <a:r>
              <a:rPr lang="es-ES" dirty="0"/>
              <a:t> </a:t>
            </a:r>
            <a:r>
              <a:rPr lang="es-ES" dirty="0" err="1"/>
              <a:t>arrays</a:t>
            </a:r>
            <a:r>
              <a:rPr lang="es-ES" dirty="0"/>
              <a:t> </a:t>
            </a:r>
            <a:r>
              <a:rPr lang="es-ES" dirty="0" err="1"/>
              <a:t>have</a:t>
            </a:r>
            <a:r>
              <a:rPr lang="es-ES" dirty="0"/>
              <a:t> </a:t>
            </a:r>
            <a:r>
              <a:rPr lang="es-ES" dirty="0" err="1"/>
              <a:t>rows</a:t>
            </a:r>
            <a:r>
              <a:rPr lang="es-ES" dirty="0"/>
              <a:t> and </a:t>
            </a:r>
            <a:r>
              <a:rPr lang="es-ES" dirty="0" err="1"/>
              <a:t>colums</a:t>
            </a:r>
            <a:r>
              <a:rPr lang="es-ES" dirty="0"/>
              <a:t>.</a:t>
            </a:r>
          </a:p>
          <a:p>
            <a:r>
              <a:rPr lang="es-ES" dirty="0" err="1"/>
              <a:t>One</a:t>
            </a:r>
            <a:r>
              <a:rPr lang="es-ES" dirty="0"/>
              <a:t> dimensional </a:t>
            </a:r>
            <a:r>
              <a:rPr lang="es-ES" dirty="0" err="1"/>
              <a:t>arrays</a:t>
            </a:r>
            <a:r>
              <a:rPr lang="es-ES" dirty="0"/>
              <a:t> can be </a:t>
            </a:r>
            <a:r>
              <a:rPr lang="es-ES" dirty="0" err="1"/>
              <a:t>either</a:t>
            </a:r>
            <a:r>
              <a:rPr lang="es-ES" dirty="0"/>
              <a:t> vertical </a:t>
            </a:r>
            <a:r>
              <a:rPr lang="es-ES" dirty="0" err="1"/>
              <a:t>or</a:t>
            </a:r>
            <a:r>
              <a:rPr lang="es-ES" dirty="0"/>
              <a:t> horizontal.</a:t>
            </a:r>
          </a:p>
          <a:p>
            <a:endParaRPr lang="es-ES" dirty="0"/>
          </a:p>
        </p:txBody>
      </p:sp>
      <p:pic>
        <p:nvPicPr>
          <p:cNvPr id="7" name="Imagen 6">
            <a:extLst>
              <a:ext uri="{FF2B5EF4-FFF2-40B4-BE49-F238E27FC236}">
                <a16:creationId xmlns:a16="http://schemas.microsoft.com/office/drawing/2014/main" id="{ECB6E806-F1B7-7EFD-3C7D-B83F0E1EAC56}"/>
              </a:ext>
            </a:extLst>
          </p:cNvPr>
          <p:cNvPicPr>
            <a:picLocks noChangeAspect="1"/>
          </p:cNvPicPr>
          <p:nvPr/>
        </p:nvPicPr>
        <p:blipFill>
          <a:blip r:embed="rId2"/>
          <a:stretch>
            <a:fillRect/>
          </a:stretch>
        </p:blipFill>
        <p:spPr>
          <a:xfrm>
            <a:off x="782167" y="2340967"/>
            <a:ext cx="10151239" cy="2695728"/>
          </a:xfrm>
          <a:prstGeom prst="rect">
            <a:avLst/>
          </a:prstGeom>
        </p:spPr>
      </p:pic>
      <p:graphicFrame>
        <p:nvGraphicFramePr>
          <p:cNvPr id="8" name="Tabla 7">
            <a:extLst>
              <a:ext uri="{FF2B5EF4-FFF2-40B4-BE49-F238E27FC236}">
                <a16:creationId xmlns:a16="http://schemas.microsoft.com/office/drawing/2014/main" id="{D90109E7-90EE-2C1F-972D-C0D2E85B5501}"/>
              </a:ext>
            </a:extLst>
          </p:cNvPr>
          <p:cNvGraphicFramePr>
            <a:graphicFrameLocks noGrp="1"/>
          </p:cNvGraphicFramePr>
          <p:nvPr>
            <p:extLst>
              <p:ext uri="{D42A27DB-BD31-4B8C-83A1-F6EECF244321}">
                <p14:modId xmlns:p14="http://schemas.microsoft.com/office/powerpoint/2010/main" val="590830592"/>
              </p:ext>
            </p:extLst>
          </p:nvPr>
        </p:nvGraphicFramePr>
        <p:xfrm>
          <a:off x="8475076" y="5662130"/>
          <a:ext cx="1908582" cy="365760"/>
        </p:xfrm>
        <a:graphic>
          <a:graphicData uri="http://schemas.openxmlformats.org/drawingml/2006/table">
            <a:tbl>
              <a:tblPr firstRow="1" bandRow="1">
                <a:tableStyleId>{5C22544A-7EE6-4342-B048-85BDC9FD1C3A}</a:tableStyleId>
              </a:tblPr>
              <a:tblGrid>
                <a:gridCol w="636194">
                  <a:extLst>
                    <a:ext uri="{9D8B030D-6E8A-4147-A177-3AD203B41FA5}">
                      <a16:colId xmlns:a16="http://schemas.microsoft.com/office/drawing/2014/main" val="4171199802"/>
                    </a:ext>
                  </a:extLst>
                </a:gridCol>
                <a:gridCol w="636194">
                  <a:extLst>
                    <a:ext uri="{9D8B030D-6E8A-4147-A177-3AD203B41FA5}">
                      <a16:colId xmlns:a16="http://schemas.microsoft.com/office/drawing/2014/main" val="356456472"/>
                    </a:ext>
                  </a:extLst>
                </a:gridCol>
                <a:gridCol w="636194">
                  <a:extLst>
                    <a:ext uri="{9D8B030D-6E8A-4147-A177-3AD203B41FA5}">
                      <a16:colId xmlns:a16="http://schemas.microsoft.com/office/drawing/2014/main" val="1489662787"/>
                    </a:ext>
                  </a:extLst>
                </a:gridCol>
              </a:tblGrid>
              <a:tr h="284538">
                <a:tc>
                  <a:txBody>
                    <a:bodyPr/>
                    <a:lstStyle/>
                    <a:p>
                      <a:pPr algn="ctr"/>
                      <a:r>
                        <a:rPr lang="es-ES" dirty="0"/>
                        <a:t>a</a:t>
                      </a:r>
                    </a:p>
                  </a:txBody>
                  <a:tcPr/>
                </a:tc>
                <a:tc>
                  <a:txBody>
                    <a:bodyPr/>
                    <a:lstStyle/>
                    <a:p>
                      <a:pPr algn="ctr"/>
                      <a:r>
                        <a:rPr lang="es-ES" dirty="0"/>
                        <a:t>b</a:t>
                      </a:r>
                    </a:p>
                  </a:txBody>
                  <a:tcPr/>
                </a:tc>
                <a:tc>
                  <a:txBody>
                    <a:bodyPr/>
                    <a:lstStyle/>
                    <a:p>
                      <a:pPr algn="ctr"/>
                      <a:r>
                        <a:rPr lang="es-ES" dirty="0"/>
                        <a:t>c</a:t>
                      </a:r>
                    </a:p>
                  </a:txBody>
                  <a:tcPr/>
                </a:tc>
                <a:extLst>
                  <a:ext uri="{0D108BD9-81ED-4DB2-BD59-A6C34878D82A}">
                    <a16:rowId xmlns:a16="http://schemas.microsoft.com/office/drawing/2014/main" val="2949821400"/>
                  </a:ext>
                </a:extLst>
              </a:tr>
            </a:tbl>
          </a:graphicData>
        </a:graphic>
      </p:graphicFrame>
      <p:graphicFrame>
        <p:nvGraphicFramePr>
          <p:cNvPr id="9" name="Tabla 8">
            <a:extLst>
              <a:ext uri="{FF2B5EF4-FFF2-40B4-BE49-F238E27FC236}">
                <a16:creationId xmlns:a16="http://schemas.microsoft.com/office/drawing/2014/main" id="{BF0897FB-4FD1-300C-5762-30AF13760025}"/>
              </a:ext>
            </a:extLst>
          </p:cNvPr>
          <p:cNvGraphicFramePr>
            <a:graphicFrameLocks noGrp="1"/>
          </p:cNvGraphicFramePr>
          <p:nvPr>
            <p:extLst>
              <p:ext uri="{D42A27DB-BD31-4B8C-83A1-F6EECF244321}">
                <p14:modId xmlns:p14="http://schemas.microsoft.com/office/powerpoint/2010/main" val="85966155"/>
              </p:ext>
            </p:extLst>
          </p:nvPr>
        </p:nvGraphicFramePr>
        <p:xfrm>
          <a:off x="10492231" y="4625624"/>
          <a:ext cx="441175" cy="1402266"/>
        </p:xfrm>
        <a:graphic>
          <a:graphicData uri="http://schemas.openxmlformats.org/drawingml/2006/table">
            <a:tbl>
              <a:tblPr firstRow="1" bandRow="1">
                <a:tableStyleId>{5C22544A-7EE6-4342-B048-85BDC9FD1C3A}</a:tableStyleId>
              </a:tblPr>
              <a:tblGrid>
                <a:gridCol w="441175">
                  <a:extLst>
                    <a:ext uri="{9D8B030D-6E8A-4147-A177-3AD203B41FA5}">
                      <a16:colId xmlns:a16="http://schemas.microsoft.com/office/drawing/2014/main" val="3004567869"/>
                    </a:ext>
                  </a:extLst>
                </a:gridCol>
              </a:tblGrid>
              <a:tr h="467422">
                <a:tc>
                  <a:txBody>
                    <a:bodyPr/>
                    <a:lstStyle/>
                    <a:p>
                      <a:pPr algn="ctr"/>
                      <a:r>
                        <a:rPr lang="es-ES" dirty="0"/>
                        <a:t>a</a:t>
                      </a:r>
                    </a:p>
                  </a:txBody>
                  <a:tcPr/>
                </a:tc>
                <a:extLst>
                  <a:ext uri="{0D108BD9-81ED-4DB2-BD59-A6C34878D82A}">
                    <a16:rowId xmlns:a16="http://schemas.microsoft.com/office/drawing/2014/main" val="3738900624"/>
                  </a:ext>
                </a:extLst>
              </a:tr>
              <a:tr h="467422">
                <a:tc>
                  <a:txBody>
                    <a:bodyPr/>
                    <a:lstStyle/>
                    <a:p>
                      <a:pPr algn="ctr"/>
                      <a:r>
                        <a:rPr lang="es-ES" b="1" dirty="0">
                          <a:solidFill>
                            <a:schemeClr val="bg1"/>
                          </a:solidFill>
                        </a:rPr>
                        <a:t>b</a:t>
                      </a:r>
                    </a:p>
                  </a:txBody>
                  <a:tcPr>
                    <a:solidFill>
                      <a:srgbClr val="509EA2"/>
                    </a:solidFill>
                  </a:tcPr>
                </a:tc>
                <a:extLst>
                  <a:ext uri="{0D108BD9-81ED-4DB2-BD59-A6C34878D82A}">
                    <a16:rowId xmlns:a16="http://schemas.microsoft.com/office/drawing/2014/main" val="3523812499"/>
                  </a:ext>
                </a:extLst>
              </a:tr>
              <a:tr h="467422">
                <a:tc>
                  <a:txBody>
                    <a:bodyPr/>
                    <a:lstStyle/>
                    <a:p>
                      <a:pPr algn="ctr"/>
                      <a:r>
                        <a:rPr lang="es-ES" sz="1800" b="1" dirty="0">
                          <a:solidFill>
                            <a:schemeClr val="bg1"/>
                          </a:solidFill>
                        </a:rPr>
                        <a:t>c</a:t>
                      </a:r>
                    </a:p>
                  </a:txBody>
                  <a:tcPr>
                    <a:solidFill>
                      <a:srgbClr val="509EA2"/>
                    </a:solidFill>
                  </a:tcPr>
                </a:tc>
                <a:extLst>
                  <a:ext uri="{0D108BD9-81ED-4DB2-BD59-A6C34878D82A}">
                    <a16:rowId xmlns:a16="http://schemas.microsoft.com/office/drawing/2014/main" val="2473731194"/>
                  </a:ext>
                </a:extLst>
              </a:tr>
            </a:tbl>
          </a:graphicData>
        </a:graphic>
      </p:graphicFrame>
      <p:pic>
        <p:nvPicPr>
          <p:cNvPr id="10" name="Imagen 9">
            <a:extLst>
              <a:ext uri="{FF2B5EF4-FFF2-40B4-BE49-F238E27FC236}">
                <a16:creationId xmlns:a16="http://schemas.microsoft.com/office/drawing/2014/main" id="{A31C5CBA-B711-765B-E2EF-3F0E1E18B6C1}"/>
              </a:ext>
            </a:extLst>
          </p:cNvPr>
          <p:cNvPicPr>
            <a:picLocks noChangeAspect="1"/>
          </p:cNvPicPr>
          <p:nvPr/>
        </p:nvPicPr>
        <p:blipFill>
          <a:blip r:embed="rId3"/>
          <a:stretch>
            <a:fillRect/>
          </a:stretch>
        </p:blipFill>
        <p:spPr>
          <a:xfrm>
            <a:off x="9699418" y="667274"/>
            <a:ext cx="1566808" cy="499915"/>
          </a:xfrm>
          <a:prstGeom prst="rect">
            <a:avLst/>
          </a:prstGeom>
        </p:spPr>
      </p:pic>
    </p:spTree>
    <p:extLst>
      <p:ext uri="{BB962C8B-B14F-4D97-AF65-F5344CB8AC3E}">
        <p14:creationId xmlns:p14="http://schemas.microsoft.com/office/powerpoint/2010/main" val="2872120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5F5963-DFCB-5105-12F9-B202CFA52642}"/>
              </a:ext>
            </a:extLst>
          </p:cNvPr>
          <p:cNvSpPr>
            <a:spLocks noGrp="1"/>
          </p:cNvSpPr>
          <p:nvPr>
            <p:ph idx="1"/>
          </p:nvPr>
        </p:nvSpPr>
        <p:spPr>
          <a:xfrm>
            <a:off x="612647" y="294572"/>
            <a:ext cx="10653579" cy="6014788"/>
          </a:xfrm>
        </p:spPr>
        <p:txBody>
          <a:bodyPr/>
          <a:lstStyle/>
          <a:p>
            <a:r>
              <a:rPr lang="es-ES" dirty="0"/>
              <a:t>And </a:t>
            </a:r>
            <a:r>
              <a:rPr lang="es-ES" dirty="0" err="1"/>
              <a:t>now</a:t>
            </a:r>
            <a:r>
              <a:rPr lang="es-ES" dirty="0"/>
              <a:t> </a:t>
            </a:r>
            <a:r>
              <a:rPr lang="es-ES" dirty="0" err="1"/>
              <a:t>let’s</a:t>
            </a:r>
            <a:r>
              <a:rPr lang="es-ES" dirty="0"/>
              <a:t> </a:t>
            </a:r>
            <a:r>
              <a:rPr lang="es-ES" dirty="0" err="1"/>
              <a:t>create</a:t>
            </a:r>
            <a:r>
              <a:rPr lang="es-ES" dirty="0"/>
              <a:t> a 2-n array (</a:t>
            </a:r>
            <a:r>
              <a:rPr lang="es-ES" dirty="0" err="1"/>
              <a:t>also</a:t>
            </a:r>
            <a:r>
              <a:rPr lang="es-ES" dirty="0"/>
              <a:t> </a:t>
            </a:r>
            <a:r>
              <a:rPr lang="es-ES" dirty="0" err="1"/>
              <a:t>known</a:t>
            </a:r>
            <a:r>
              <a:rPr lang="es-ES" dirty="0"/>
              <a:t> as </a:t>
            </a:r>
            <a:r>
              <a:rPr lang="es-ES" b="1" dirty="0" err="1"/>
              <a:t>matrix</a:t>
            </a:r>
            <a:r>
              <a:rPr lang="es-ES" dirty="0"/>
              <a:t>). </a:t>
            </a:r>
          </a:p>
        </p:txBody>
      </p:sp>
      <p:pic>
        <p:nvPicPr>
          <p:cNvPr id="5" name="Imagen 4">
            <a:extLst>
              <a:ext uri="{FF2B5EF4-FFF2-40B4-BE49-F238E27FC236}">
                <a16:creationId xmlns:a16="http://schemas.microsoft.com/office/drawing/2014/main" id="{29948102-1D33-B1B0-C5BD-ED7A36E0D9A4}"/>
              </a:ext>
            </a:extLst>
          </p:cNvPr>
          <p:cNvPicPr>
            <a:picLocks noChangeAspect="1"/>
          </p:cNvPicPr>
          <p:nvPr/>
        </p:nvPicPr>
        <p:blipFill>
          <a:blip r:embed="rId2"/>
          <a:stretch>
            <a:fillRect/>
          </a:stretch>
        </p:blipFill>
        <p:spPr>
          <a:xfrm>
            <a:off x="783788" y="1055920"/>
            <a:ext cx="7182219" cy="5188217"/>
          </a:xfrm>
          <a:prstGeom prst="rect">
            <a:avLst/>
          </a:prstGeom>
        </p:spPr>
      </p:pic>
      <p:graphicFrame>
        <p:nvGraphicFramePr>
          <p:cNvPr id="6" name="Tabla 5">
            <a:extLst>
              <a:ext uri="{FF2B5EF4-FFF2-40B4-BE49-F238E27FC236}">
                <a16:creationId xmlns:a16="http://schemas.microsoft.com/office/drawing/2014/main" id="{87B469BF-9CD9-4BED-7C97-29DC9CF22AA0}"/>
              </a:ext>
            </a:extLst>
          </p:cNvPr>
          <p:cNvGraphicFramePr>
            <a:graphicFrameLocks noGrp="1"/>
          </p:cNvGraphicFramePr>
          <p:nvPr>
            <p:extLst>
              <p:ext uri="{D42A27DB-BD31-4B8C-83A1-F6EECF244321}">
                <p14:modId xmlns:p14="http://schemas.microsoft.com/office/powerpoint/2010/main" val="3682973733"/>
              </p:ext>
            </p:extLst>
          </p:nvPr>
        </p:nvGraphicFramePr>
        <p:xfrm>
          <a:off x="8959573" y="3719791"/>
          <a:ext cx="2852982" cy="1495050"/>
        </p:xfrm>
        <a:graphic>
          <a:graphicData uri="http://schemas.openxmlformats.org/drawingml/2006/table">
            <a:tbl>
              <a:tblPr firstRow="1" bandRow="1">
                <a:tableStyleId>{5C22544A-7EE6-4342-B048-85BDC9FD1C3A}</a:tableStyleId>
              </a:tblPr>
              <a:tblGrid>
                <a:gridCol w="950994">
                  <a:extLst>
                    <a:ext uri="{9D8B030D-6E8A-4147-A177-3AD203B41FA5}">
                      <a16:colId xmlns:a16="http://schemas.microsoft.com/office/drawing/2014/main" val="2923275177"/>
                    </a:ext>
                  </a:extLst>
                </a:gridCol>
                <a:gridCol w="950994">
                  <a:extLst>
                    <a:ext uri="{9D8B030D-6E8A-4147-A177-3AD203B41FA5}">
                      <a16:colId xmlns:a16="http://schemas.microsoft.com/office/drawing/2014/main" val="3629993991"/>
                    </a:ext>
                  </a:extLst>
                </a:gridCol>
                <a:gridCol w="950994">
                  <a:extLst>
                    <a:ext uri="{9D8B030D-6E8A-4147-A177-3AD203B41FA5}">
                      <a16:colId xmlns:a16="http://schemas.microsoft.com/office/drawing/2014/main" val="1354774566"/>
                    </a:ext>
                  </a:extLst>
                </a:gridCol>
              </a:tblGrid>
              <a:tr h="498350">
                <a:tc>
                  <a:txBody>
                    <a:bodyPr/>
                    <a:lstStyle/>
                    <a:p>
                      <a:pPr algn="ctr"/>
                      <a:r>
                        <a:rPr lang="es-ES" dirty="0"/>
                        <a:t>a</a:t>
                      </a:r>
                    </a:p>
                  </a:txBody>
                  <a:tcPr/>
                </a:tc>
                <a:tc>
                  <a:txBody>
                    <a:bodyPr/>
                    <a:lstStyle/>
                    <a:p>
                      <a:pPr algn="ctr"/>
                      <a:r>
                        <a:rPr lang="es-ES" dirty="0"/>
                        <a:t>b</a:t>
                      </a:r>
                    </a:p>
                  </a:txBody>
                  <a:tcPr/>
                </a:tc>
                <a:tc>
                  <a:txBody>
                    <a:bodyPr/>
                    <a:lstStyle/>
                    <a:p>
                      <a:pPr algn="ctr"/>
                      <a:r>
                        <a:rPr lang="es-ES" dirty="0"/>
                        <a:t>c</a:t>
                      </a:r>
                    </a:p>
                  </a:txBody>
                  <a:tcPr/>
                </a:tc>
                <a:extLst>
                  <a:ext uri="{0D108BD9-81ED-4DB2-BD59-A6C34878D82A}">
                    <a16:rowId xmlns:a16="http://schemas.microsoft.com/office/drawing/2014/main" val="4240514791"/>
                  </a:ext>
                </a:extLst>
              </a:tr>
              <a:tr h="498350">
                <a:tc>
                  <a:txBody>
                    <a:bodyPr/>
                    <a:lstStyle/>
                    <a:p>
                      <a:pPr algn="ctr"/>
                      <a:r>
                        <a:rPr lang="es-ES" dirty="0"/>
                        <a:t>d</a:t>
                      </a:r>
                    </a:p>
                  </a:txBody>
                  <a:tcPr/>
                </a:tc>
                <a:tc>
                  <a:txBody>
                    <a:bodyPr/>
                    <a:lstStyle/>
                    <a:p>
                      <a:pPr algn="ctr"/>
                      <a:r>
                        <a:rPr lang="es-ES" dirty="0"/>
                        <a:t>e</a:t>
                      </a:r>
                    </a:p>
                  </a:txBody>
                  <a:tcPr/>
                </a:tc>
                <a:tc>
                  <a:txBody>
                    <a:bodyPr/>
                    <a:lstStyle/>
                    <a:p>
                      <a:pPr algn="ctr"/>
                      <a:r>
                        <a:rPr lang="es-ES" dirty="0"/>
                        <a:t>f</a:t>
                      </a:r>
                    </a:p>
                  </a:txBody>
                  <a:tcPr/>
                </a:tc>
                <a:extLst>
                  <a:ext uri="{0D108BD9-81ED-4DB2-BD59-A6C34878D82A}">
                    <a16:rowId xmlns:a16="http://schemas.microsoft.com/office/drawing/2014/main" val="1204918266"/>
                  </a:ext>
                </a:extLst>
              </a:tr>
              <a:tr h="498350">
                <a:tc>
                  <a:txBody>
                    <a:bodyPr/>
                    <a:lstStyle/>
                    <a:p>
                      <a:pPr algn="ctr"/>
                      <a:r>
                        <a:rPr lang="es-ES" dirty="0"/>
                        <a:t>g</a:t>
                      </a:r>
                    </a:p>
                  </a:txBody>
                  <a:tcPr/>
                </a:tc>
                <a:tc>
                  <a:txBody>
                    <a:bodyPr/>
                    <a:lstStyle/>
                    <a:p>
                      <a:pPr algn="ctr"/>
                      <a:r>
                        <a:rPr lang="es-ES" dirty="0"/>
                        <a:t>h</a:t>
                      </a:r>
                    </a:p>
                  </a:txBody>
                  <a:tcPr/>
                </a:tc>
                <a:tc>
                  <a:txBody>
                    <a:bodyPr/>
                    <a:lstStyle/>
                    <a:p>
                      <a:pPr algn="ctr"/>
                      <a:r>
                        <a:rPr lang="es-ES" dirty="0"/>
                        <a:t>i</a:t>
                      </a:r>
                    </a:p>
                  </a:txBody>
                  <a:tcPr/>
                </a:tc>
                <a:extLst>
                  <a:ext uri="{0D108BD9-81ED-4DB2-BD59-A6C34878D82A}">
                    <a16:rowId xmlns:a16="http://schemas.microsoft.com/office/drawing/2014/main" val="4217679853"/>
                  </a:ext>
                </a:extLst>
              </a:tr>
            </a:tbl>
          </a:graphicData>
        </a:graphic>
      </p:graphicFrame>
      <p:sp>
        <p:nvSpPr>
          <p:cNvPr id="7" name="CuadroTexto 6">
            <a:extLst>
              <a:ext uri="{FF2B5EF4-FFF2-40B4-BE49-F238E27FC236}">
                <a16:creationId xmlns:a16="http://schemas.microsoft.com/office/drawing/2014/main" id="{1E07A21E-78CA-1828-AE56-2EB3D63BF121}"/>
              </a:ext>
            </a:extLst>
          </p:cNvPr>
          <p:cNvSpPr txBox="1"/>
          <p:nvPr/>
        </p:nvSpPr>
        <p:spPr>
          <a:xfrm>
            <a:off x="9751407" y="3280696"/>
            <a:ext cx="2109952" cy="369332"/>
          </a:xfrm>
          <a:prstGeom prst="rect">
            <a:avLst/>
          </a:prstGeom>
          <a:noFill/>
        </p:spPr>
        <p:txBody>
          <a:bodyPr wrap="square" rtlCol="0">
            <a:spAutoFit/>
          </a:bodyPr>
          <a:lstStyle/>
          <a:p>
            <a:r>
              <a:rPr lang="es-ES" dirty="0" err="1"/>
              <a:t>Columns</a:t>
            </a:r>
            <a:endParaRPr lang="es-ES" dirty="0"/>
          </a:p>
        </p:txBody>
      </p:sp>
      <p:sp>
        <p:nvSpPr>
          <p:cNvPr id="8" name="CuadroTexto 7">
            <a:extLst>
              <a:ext uri="{FF2B5EF4-FFF2-40B4-BE49-F238E27FC236}">
                <a16:creationId xmlns:a16="http://schemas.microsoft.com/office/drawing/2014/main" id="{83DE032C-757C-D237-052E-6B1FE818820A}"/>
              </a:ext>
            </a:extLst>
          </p:cNvPr>
          <p:cNvSpPr txBox="1"/>
          <p:nvPr/>
        </p:nvSpPr>
        <p:spPr>
          <a:xfrm>
            <a:off x="8505441" y="3961607"/>
            <a:ext cx="454132" cy="1200329"/>
          </a:xfrm>
          <a:prstGeom prst="rect">
            <a:avLst/>
          </a:prstGeom>
          <a:noFill/>
        </p:spPr>
        <p:txBody>
          <a:bodyPr wrap="square" rtlCol="0">
            <a:spAutoFit/>
          </a:bodyPr>
          <a:lstStyle/>
          <a:p>
            <a:r>
              <a:rPr lang="es-ES" dirty="0" err="1"/>
              <a:t>Rows</a:t>
            </a:r>
            <a:endParaRPr lang="es-ES" dirty="0"/>
          </a:p>
        </p:txBody>
      </p:sp>
      <p:pic>
        <p:nvPicPr>
          <p:cNvPr id="9" name="Imagen 8">
            <a:extLst>
              <a:ext uri="{FF2B5EF4-FFF2-40B4-BE49-F238E27FC236}">
                <a16:creationId xmlns:a16="http://schemas.microsoft.com/office/drawing/2014/main" id="{9866C0C5-7D73-D69D-9E4D-E9F72AF7AFBA}"/>
              </a:ext>
            </a:extLst>
          </p:cNvPr>
          <p:cNvPicPr>
            <a:picLocks noChangeAspect="1"/>
          </p:cNvPicPr>
          <p:nvPr/>
        </p:nvPicPr>
        <p:blipFill>
          <a:blip r:embed="rId3"/>
          <a:stretch>
            <a:fillRect/>
          </a:stretch>
        </p:blipFill>
        <p:spPr>
          <a:xfrm>
            <a:off x="9331203" y="992531"/>
            <a:ext cx="1566808" cy="499915"/>
          </a:xfrm>
          <a:prstGeom prst="rect">
            <a:avLst/>
          </a:prstGeom>
        </p:spPr>
      </p:pic>
    </p:spTree>
    <p:extLst>
      <p:ext uri="{BB962C8B-B14F-4D97-AF65-F5344CB8AC3E}">
        <p14:creationId xmlns:p14="http://schemas.microsoft.com/office/powerpoint/2010/main" val="10908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9A84F34-1268-FAF8-E6DC-932475F70426}"/>
              </a:ext>
            </a:extLst>
          </p:cNvPr>
          <p:cNvSpPr>
            <a:spLocks noGrp="1"/>
          </p:cNvSpPr>
          <p:nvPr>
            <p:ph idx="1"/>
          </p:nvPr>
        </p:nvSpPr>
        <p:spPr>
          <a:xfrm>
            <a:off x="612647" y="349804"/>
            <a:ext cx="10653579" cy="5959556"/>
          </a:xfrm>
        </p:spPr>
        <p:txBody>
          <a:bodyPr/>
          <a:lstStyle/>
          <a:p>
            <a:r>
              <a:rPr lang="es-ES"/>
              <a:t>Finally, and just to understand how things work, let’s create a 3-d numpy array (also known as </a:t>
            </a:r>
            <a:r>
              <a:rPr lang="es-ES" b="1"/>
              <a:t>tensor</a:t>
            </a:r>
            <a:r>
              <a:rPr lang="es-ES"/>
              <a:t>).</a:t>
            </a:r>
            <a:endParaRPr lang="es-ES" dirty="0"/>
          </a:p>
        </p:txBody>
      </p:sp>
      <p:pic>
        <p:nvPicPr>
          <p:cNvPr id="5" name="Imagen 4">
            <a:extLst>
              <a:ext uri="{FF2B5EF4-FFF2-40B4-BE49-F238E27FC236}">
                <a16:creationId xmlns:a16="http://schemas.microsoft.com/office/drawing/2014/main" id="{4649CC63-EE73-0D1B-405F-B0559C2051EE}"/>
              </a:ext>
            </a:extLst>
          </p:cNvPr>
          <p:cNvPicPr>
            <a:picLocks noChangeAspect="1"/>
          </p:cNvPicPr>
          <p:nvPr/>
        </p:nvPicPr>
        <p:blipFill>
          <a:blip r:embed="rId2"/>
          <a:stretch>
            <a:fillRect/>
          </a:stretch>
        </p:blipFill>
        <p:spPr>
          <a:xfrm>
            <a:off x="6191823" y="4135791"/>
            <a:ext cx="2898508" cy="2476244"/>
          </a:xfrm>
          <a:prstGeom prst="rect">
            <a:avLst/>
          </a:prstGeom>
        </p:spPr>
      </p:pic>
      <p:pic>
        <p:nvPicPr>
          <p:cNvPr id="7" name="Imagen 6">
            <a:extLst>
              <a:ext uri="{FF2B5EF4-FFF2-40B4-BE49-F238E27FC236}">
                <a16:creationId xmlns:a16="http://schemas.microsoft.com/office/drawing/2014/main" id="{08658BFE-FE0E-777D-BC4C-D5BC15564D47}"/>
              </a:ext>
            </a:extLst>
          </p:cNvPr>
          <p:cNvPicPr>
            <a:picLocks noChangeAspect="1"/>
          </p:cNvPicPr>
          <p:nvPr/>
        </p:nvPicPr>
        <p:blipFill>
          <a:blip r:embed="rId3"/>
          <a:stretch>
            <a:fillRect/>
          </a:stretch>
        </p:blipFill>
        <p:spPr>
          <a:xfrm>
            <a:off x="793982" y="1578250"/>
            <a:ext cx="8620042" cy="1649515"/>
          </a:xfrm>
          <a:prstGeom prst="rect">
            <a:avLst/>
          </a:prstGeom>
        </p:spPr>
      </p:pic>
      <p:pic>
        <p:nvPicPr>
          <p:cNvPr id="8" name="Imagen 7">
            <a:extLst>
              <a:ext uri="{FF2B5EF4-FFF2-40B4-BE49-F238E27FC236}">
                <a16:creationId xmlns:a16="http://schemas.microsoft.com/office/drawing/2014/main" id="{21A46CB5-D2C6-E6E4-C28A-F669890D6B99}"/>
              </a:ext>
            </a:extLst>
          </p:cNvPr>
          <p:cNvPicPr>
            <a:picLocks noChangeAspect="1"/>
          </p:cNvPicPr>
          <p:nvPr/>
        </p:nvPicPr>
        <p:blipFill>
          <a:blip r:embed="rId4"/>
          <a:stretch>
            <a:fillRect/>
          </a:stretch>
        </p:blipFill>
        <p:spPr>
          <a:xfrm>
            <a:off x="10012545" y="1704564"/>
            <a:ext cx="1566808" cy="499915"/>
          </a:xfrm>
          <a:prstGeom prst="rect">
            <a:avLst/>
          </a:prstGeom>
        </p:spPr>
      </p:pic>
    </p:spTree>
    <p:extLst>
      <p:ext uri="{BB962C8B-B14F-4D97-AF65-F5344CB8AC3E}">
        <p14:creationId xmlns:p14="http://schemas.microsoft.com/office/powerpoint/2010/main" val="850299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306DA-80B5-FCD5-2981-03263572172B}"/>
              </a:ext>
            </a:extLst>
          </p:cNvPr>
          <p:cNvSpPr>
            <a:spLocks noGrp="1"/>
          </p:cNvSpPr>
          <p:nvPr>
            <p:ph type="title"/>
          </p:nvPr>
        </p:nvSpPr>
        <p:spPr/>
        <p:txBody>
          <a:bodyPr/>
          <a:lstStyle/>
          <a:p>
            <a:r>
              <a:rPr lang="es-ES" dirty="0"/>
              <a:t>7. </a:t>
            </a:r>
            <a:r>
              <a:rPr lang="es-ES" dirty="0" err="1"/>
              <a:t>Numpy</a:t>
            </a:r>
            <a:r>
              <a:rPr lang="es-ES" dirty="0"/>
              <a:t> Array </a:t>
            </a:r>
            <a:r>
              <a:rPr lang="es-ES" dirty="0" err="1"/>
              <a:t>Methods</a:t>
            </a:r>
            <a:r>
              <a:rPr lang="es-ES" dirty="0"/>
              <a:t>/</a:t>
            </a:r>
            <a:r>
              <a:rPr lang="es-ES" dirty="0" err="1"/>
              <a:t>Attributes</a:t>
            </a:r>
            <a:endParaRPr lang="es-ES" dirty="0"/>
          </a:p>
        </p:txBody>
      </p:sp>
      <p:sp>
        <p:nvSpPr>
          <p:cNvPr id="3" name="Marcador de contenido 2">
            <a:extLst>
              <a:ext uri="{FF2B5EF4-FFF2-40B4-BE49-F238E27FC236}">
                <a16:creationId xmlns:a16="http://schemas.microsoft.com/office/drawing/2014/main" id="{A154D679-B853-8371-89C7-11E71036C901}"/>
              </a:ext>
            </a:extLst>
          </p:cNvPr>
          <p:cNvSpPr>
            <a:spLocks noGrp="1"/>
          </p:cNvSpPr>
          <p:nvPr>
            <p:ph idx="1"/>
          </p:nvPr>
        </p:nvSpPr>
        <p:spPr>
          <a:xfrm>
            <a:off x="612647" y="1294889"/>
            <a:ext cx="10653579" cy="5014471"/>
          </a:xfrm>
        </p:spPr>
        <p:txBody>
          <a:bodyPr/>
          <a:lstStyle/>
          <a:p>
            <a:pPr marL="0" indent="0">
              <a:buNone/>
            </a:pPr>
            <a:r>
              <a:rPr lang="es-ES" dirty="0" err="1"/>
              <a:t>Numpy</a:t>
            </a:r>
            <a:r>
              <a:rPr lang="es-ES" dirty="0"/>
              <a:t> has a </a:t>
            </a:r>
            <a:r>
              <a:rPr lang="es-ES" dirty="0" err="1"/>
              <a:t>variety</a:t>
            </a:r>
            <a:r>
              <a:rPr lang="es-ES" dirty="0"/>
              <a:t> </a:t>
            </a:r>
            <a:r>
              <a:rPr lang="es-ES" dirty="0" err="1"/>
              <a:t>of</a:t>
            </a:r>
            <a:r>
              <a:rPr lang="es-ES" dirty="0"/>
              <a:t> </a:t>
            </a:r>
            <a:r>
              <a:rPr lang="es-ES" dirty="0" err="1"/>
              <a:t>methods</a:t>
            </a:r>
            <a:r>
              <a:rPr lang="es-ES" dirty="0"/>
              <a:t> (</a:t>
            </a:r>
            <a:r>
              <a:rPr lang="es-ES" dirty="0" err="1"/>
              <a:t>or</a:t>
            </a:r>
            <a:r>
              <a:rPr lang="es-ES" dirty="0"/>
              <a:t> </a:t>
            </a:r>
            <a:r>
              <a:rPr lang="es-ES" dirty="0" err="1"/>
              <a:t>attributes</a:t>
            </a:r>
            <a:r>
              <a:rPr lang="es-ES" dirty="0"/>
              <a:t>) </a:t>
            </a:r>
            <a:r>
              <a:rPr lang="es-ES" dirty="0" err="1"/>
              <a:t>that</a:t>
            </a:r>
            <a:r>
              <a:rPr lang="es-ES" dirty="0"/>
              <a:t> are </a:t>
            </a:r>
            <a:r>
              <a:rPr lang="es-ES" dirty="0" err="1"/>
              <a:t>very</a:t>
            </a:r>
            <a:r>
              <a:rPr lang="es-ES" dirty="0"/>
              <a:t> </a:t>
            </a:r>
            <a:r>
              <a:rPr lang="es-ES" dirty="0" err="1"/>
              <a:t>handy</a:t>
            </a:r>
            <a:r>
              <a:rPr lang="es-ES" dirty="0"/>
              <a:t>:</a:t>
            </a:r>
          </a:p>
          <a:p>
            <a:r>
              <a:rPr lang="es-ES" dirty="0">
                <a:solidFill>
                  <a:srgbClr val="00B0F0"/>
                </a:solidFill>
              </a:rPr>
              <a:t>.</a:t>
            </a:r>
            <a:r>
              <a:rPr lang="es-ES" b="1" dirty="0" err="1">
                <a:solidFill>
                  <a:srgbClr val="00B0F0"/>
                </a:solidFill>
              </a:rPr>
              <a:t>ndim</a:t>
            </a:r>
            <a:endParaRPr lang="es-ES" b="1" dirty="0">
              <a:solidFill>
                <a:srgbClr val="00B0F0"/>
              </a:solidFill>
            </a:endParaRPr>
          </a:p>
          <a:p>
            <a:r>
              <a:rPr lang="es-ES" b="1" dirty="0">
                <a:solidFill>
                  <a:srgbClr val="00B0F0"/>
                </a:solidFill>
              </a:rPr>
              <a:t>.</a:t>
            </a:r>
            <a:r>
              <a:rPr lang="es-ES" b="1" dirty="0" err="1">
                <a:solidFill>
                  <a:srgbClr val="00B0F0"/>
                </a:solidFill>
              </a:rPr>
              <a:t>shape</a:t>
            </a:r>
            <a:endParaRPr lang="es-ES" b="1" dirty="0">
              <a:solidFill>
                <a:srgbClr val="00B0F0"/>
              </a:solidFill>
            </a:endParaRPr>
          </a:p>
          <a:p>
            <a:r>
              <a:rPr lang="es-ES" b="1" dirty="0">
                <a:solidFill>
                  <a:srgbClr val="00B0F0"/>
                </a:solidFill>
              </a:rPr>
              <a:t>.</a:t>
            </a:r>
            <a:r>
              <a:rPr lang="es-ES" b="1" dirty="0" err="1">
                <a:solidFill>
                  <a:srgbClr val="00B0F0"/>
                </a:solidFill>
              </a:rPr>
              <a:t>size</a:t>
            </a:r>
            <a:endParaRPr lang="es-ES" b="1" dirty="0">
              <a:solidFill>
                <a:srgbClr val="00B0F0"/>
              </a:solidFill>
            </a:endParaRPr>
          </a:p>
          <a:p>
            <a:r>
              <a:rPr lang="es-ES" b="1" dirty="0">
                <a:solidFill>
                  <a:srgbClr val="00B0F0"/>
                </a:solidFill>
              </a:rPr>
              <a:t>.</a:t>
            </a:r>
            <a:r>
              <a:rPr lang="es-ES" b="1" dirty="0" err="1">
                <a:solidFill>
                  <a:srgbClr val="00B0F0"/>
                </a:solidFill>
              </a:rPr>
              <a:t>arange</a:t>
            </a:r>
            <a:r>
              <a:rPr lang="es-ES" b="1" dirty="0">
                <a:solidFill>
                  <a:srgbClr val="00B0F0"/>
                </a:solidFill>
              </a:rPr>
              <a:t>()</a:t>
            </a:r>
          </a:p>
          <a:p>
            <a:r>
              <a:rPr lang="es-ES" b="1" dirty="0">
                <a:solidFill>
                  <a:srgbClr val="00B0F0"/>
                </a:solidFill>
              </a:rPr>
              <a:t>.</a:t>
            </a:r>
            <a:r>
              <a:rPr lang="es-ES" b="1" dirty="0" err="1">
                <a:solidFill>
                  <a:srgbClr val="00B0F0"/>
                </a:solidFill>
              </a:rPr>
              <a:t>reshape</a:t>
            </a:r>
            <a:r>
              <a:rPr lang="es-ES" b="1" dirty="0">
                <a:solidFill>
                  <a:srgbClr val="00B0F0"/>
                </a:solidFill>
              </a:rPr>
              <a:t>()</a:t>
            </a:r>
          </a:p>
        </p:txBody>
      </p:sp>
    </p:spTree>
    <p:extLst>
      <p:ext uri="{BB962C8B-B14F-4D97-AF65-F5344CB8AC3E}">
        <p14:creationId xmlns:p14="http://schemas.microsoft.com/office/powerpoint/2010/main" val="2784851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C15CC7-8BDE-3040-ED64-6C9011C865E0}"/>
              </a:ext>
            </a:extLst>
          </p:cNvPr>
          <p:cNvSpPr>
            <a:spLocks noGrp="1"/>
          </p:cNvSpPr>
          <p:nvPr>
            <p:ph idx="1"/>
          </p:nvPr>
        </p:nvSpPr>
        <p:spPr>
          <a:xfrm>
            <a:off x="612647" y="423447"/>
            <a:ext cx="10653579" cy="5885913"/>
          </a:xfrm>
        </p:spPr>
        <p:txBody>
          <a:bodyPr/>
          <a:lstStyle/>
          <a:p>
            <a:pPr marL="0" indent="0">
              <a:buNone/>
            </a:pPr>
            <a:r>
              <a:rPr lang="es-ES" b="1" dirty="0">
                <a:solidFill>
                  <a:srgbClr val="00B0F0"/>
                </a:solidFill>
              </a:rPr>
              <a:t>.</a:t>
            </a:r>
            <a:r>
              <a:rPr lang="es-ES" b="1" dirty="0" err="1">
                <a:solidFill>
                  <a:srgbClr val="00B0F0"/>
                </a:solidFill>
              </a:rPr>
              <a:t>ndim</a:t>
            </a:r>
            <a:r>
              <a:rPr lang="es-ES" b="1" dirty="0">
                <a:solidFill>
                  <a:srgbClr val="00B0F0"/>
                </a:solidFill>
              </a:rPr>
              <a:t> </a:t>
            </a:r>
            <a:r>
              <a:rPr lang="es-ES" dirty="0"/>
              <a:t>(</a:t>
            </a:r>
            <a:r>
              <a:rPr lang="es-ES" dirty="0" err="1"/>
              <a:t>Number</a:t>
            </a:r>
            <a:r>
              <a:rPr lang="es-ES" dirty="0"/>
              <a:t> </a:t>
            </a:r>
            <a:r>
              <a:rPr lang="es-ES" dirty="0" err="1"/>
              <a:t>of</a:t>
            </a:r>
            <a:r>
              <a:rPr lang="es-ES" dirty="0"/>
              <a:t> </a:t>
            </a:r>
            <a:r>
              <a:rPr lang="es-ES" dirty="0" err="1"/>
              <a:t>dimensions</a:t>
            </a:r>
            <a:r>
              <a:rPr lang="es-ES" dirty="0"/>
              <a:t>)</a:t>
            </a:r>
          </a:p>
          <a:p>
            <a:endParaRPr lang="es-ES" dirty="0"/>
          </a:p>
        </p:txBody>
      </p:sp>
      <p:pic>
        <p:nvPicPr>
          <p:cNvPr id="4" name="Imagen 3">
            <a:extLst>
              <a:ext uri="{FF2B5EF4-FFF2-40B4-BE49-F238E27FC236}">
                <a16:creationId xmlns:a16="http://schemas.microsoft.com/office/drawing/2014/main" id="{EA9ECEE0-6E8C-2E34-2C5C-B8CE83C61AD3}"/>
              </a:ext>
            </a:extLst>
          </p:cNvPr>
          <p:cNvPicPr>
            <a:picLocks noChangeAspect="1"/>
          </p:cNvPicPr>
          <p:nvPr/>
        </p:nvPicPr>
        <p:blipFill>
          <a:blip r:embed="rId2"/>
          <a:stretch>
            <a:fillRect/>
          </a:stretch>
        </p:blipFill>
        <p:spPr>
          <a:xfrm>
            <a:off x="2071141" y="1236689"/>
            <a:ext cx="8004719" cy="5303481"/>
          </a:xfrm>
          <a:prstGeom prst="rect">
            <a:avLst/>
          </a:prstGeom>
        </p:spPr>
      </p:pic>
    </p:spTree>
    <p:extLst>
      <p:ext uri="{BB962C8B-B14F-4D97-AF65-F5344CB8AC3E}">
        <p14:creationId xmlns:p14="http://schemas.microsoft.com/office/powerpoint/2010/main" val="2479414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40333D-A13E-FAEE-4BD2-8049204F7500}"/>
              </a:ext>
            </a:extLst>
          </p:cNvPr>
          <p:cNvSpPr>
            <a:spLocks noGrp="1"/>
          </p:cNvSpPr>
          <p:nvPr>
            <p:ph idx="1"/>
          </p:nvPr>
        </p:nvSpPr>
        <p:spPr>
          <a:xfrm>
            <a:off x="612647" y="681197"/>
            <a:ext cx="10653579" cy="5628163"/>
          </a:xfrm>
        </p:spPr>
        <p:txBody>
          <a:bodyPr/>
          <a:lstStyle/>
          <a:p>
            <a:pPr marL="0" indent="0">
              <a:buNone/>
            </a:pPr>
            <a:r>
              <a:rPr lang="es-ES" b="1" dirty="0">
                <a:solidFill>
                  <a:srgbClr val="00B0F0"/>
                </a:solidFill>
              </a:rPr>
              <a:t>.</a:t>
            </a:r>
            <a:r>
              <a:rPr lang="es-ES" b="1" dirty="0" err="1">
                <a:solidFill>
                  <a:srgbClr val="00B0F0"/>
                </a:solidFill>
              </a:rPr>
              <a:t>shape</a:t>
            </a:r>
            <a:r>
              <a:rPr lang="es-ES" b="1" dirty="0">
                <a:solidFill>
                  <a:srgbClr val="00B0F0"/>
                </a:solidFill>
              </a:rPr>
              <a:t>. </a:t>
            </a:r>
            <a:r>
              <a:rPr lang="es-ES" dirty="0" err="1"/>
              <a:t>Tuple</a:t>
            </a:r>
            <a:r>
              <a:rPr lang="es-ES" dirty="0"/>
              <a:t> </a:t>
            </a:r>
            <a:r>
              <a:rPr lang="es-ES" dirty="0" err="1"/>
              <a:t>containing</a:t>
            </a:r>
            <a:r>
              <a:rPr lang="es-ES" dirty="0"/>
              <a:t> </a:t>
            </a:r>
            <a:r>
              <a:rPr lang="es-ES" dirty="0" err="1"/>
              <a:t>the</a:t>
            </a:r>
            <a:r>
              <a:rPr lang="es-ES" dirty="0"/>
              <a:t> </a:t>
            </a:r>
            <a:r>
              <a:rPr lang="es-ES" dirty="0" err="1"/>
              <a:t>size</a:t>
            </a:r>
            <a:r>
              <a:rPr lang="es-ES" dirty="0"/>
              <a:t> </a:t>
            </a:r>
            <a:r>
              <a:rPr lang="es-ES" dirty="0" err="1"/>
              <a:t>of</a:t>
            </a:r>
            <a:r>
              <a:rPr lang="es-ES" dirty="0"/>
              <a:t> </a:t>
            </a:r>
            <a:r>
              <a:rPr lang="es-ES" dirty="0" err="1"/>
              <a:t>each</a:t>
            </a:r>
            <a:r>
              <a:rPr lang="es-ES" dirty="0"/>
              <a:t> </a:t>
            </a:r>
            <a:r>
              <a:rPr lang="es-ES" dirty="0" err="1"/>
              <a:t>dimension</a:t>
            </a:r>
            <a:r>
              <a:rPr lang="es-ES" dirty="0"/>
              <a:t>. </a:t>
            </a:r>
          </a:p>
        </p:txBody>
      </p:sp>
      <p:pic>
        <p:nvPicPr>
          <p:cNvPr id="5" name="Imagen 4">
            <a:extLst>
              <a:ext uri="{FF2B5EF4-FFF2-40B4-BE49-F238E27FC236}">
                <a16:creationId xmlns:a16="http://schemas.microsoft.com/office/drawing/2014/main" id="{EC409B22-47DD-473D-FF60-C79EB09B7F52}"/>
              </a:ext>
            </a:extLst>
          </p:cNvPr>
          <p:cNvPicPr>
            <a:picLocks noChangeAspect="1"/>
          </p:cNvPicPr>
          <p:nvPr/>
        </p:nvPicPr>
        <p:blipFill>
          <a:blip r:embed="rId2"/>
          <a:stretch>
            <a:fillRect/>
          </a:stretch>
        </p:blipFill>
        <p:spPr>
          <a:xfrm>
            <a:off x="1096015" y="1357575"/>
            <a:ext cx="7182219" cy="4711942"/>
          </a:xfrm>
          <a:prstGeom prst="rect">
            <a:avLst/>
          </a:prstGeom>
        </p:spPr>
      </p:pic>
      <p:pic>
        <p:nvPicPr>
          <p:cNvPr id="6" name="Imagen 5">
            <a:extLst>
              <a:ext uri="{FF2B5EF4-FFF2-40B4-BE49-F238E27FC236}">
                <a16:creationId xmlns:a16="http://schemas.microsoft.com/office/drawing/2014/main" id="{A4804EA4-8EDB-72E3-7F67-030408B76A79}"/>
              </a:ext>
            </a:extLst>
          </p:cNvPr>
          <p:cNvPicPr>
            <a:picLocks noChangeAspect="1"/>
          </p:cNvPicPr>
          <p:nvPr/>
        </p:nvPicPr>
        <p:blipFill>
          <a:blip r:embed="rId3"/>
          <a:stretch>
            <a:fillRect/>
          </a:stretch>
        </p:blipFill>
        <p:spPr>
          <a:xfrm>
            <a:off x="9592821" y="797660"/>
            <a:ext cx="1566808" cy="499915"/>
          </a:xfrm>
          <a:prstGeom prst="rect">
            <a:avLst/>
          </a:prstGeom>
        </p:spPr>
      </p:pic>
    </p:spTree>
    <p:extLst>
      <p:ext uri="{BB962C8B-B14F-4D97-AF65-F5344CB8AC3E}">
        <p14:creationId xmlns:p14="http://schemas.microsoft.com/office/powerpoint/2010/main" val="2463256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D5AEE1-FC96-8837-82CA-35B32DD6650E}"/>
              </a:ext>
            </a:extLst>
          </p:cNvPr>
          <p:cNvSpPr>
            <a:spLocks noGrp="1"/>
          </p:cNvSpPr>
          <p:nvPr>
            <p:ph idx="1"/>
          </p:nvPr>
        </p:nvSpPr>
        <p:spPr>
          <a:xfrm>
            <a:off x="612647" y="583007"/>
            <a:ext cx="10653579" cy="5726353"/>
          </a:xfrm>
        </p:spPr>
        <p:txBody>
          <a:bodyPr/>
          <a:lstStyle/>
          <a:p>
            <a:pPr marL="0" indent="0">
              <a:buNone/>
            </a:pPr>
            <a:r>
              <a:rPr lang="es-ES" b="1" dirty="0">
                <a:solidFill>
                  <a:srgbClr val="00B0F0"/>
                </a:solidFill>
              </a:rPr>
              <a:t>.</a:t>
            </a:r>
            <a:r>
              <a:rPr lang="es-ES" b="1" dirty="0" err="1">
                <a:solidFill>
                  <a:srgbClr val="00B0F0"/>
                </a:solidFill>
              </a:rPr>
              <a:t>size</a:t>
            </a:r>
            <a:r>
              <a:rPr lang="es-ES" b="1" dirty="0">
                <a:solidFill>
                  <a:srgbClr val="00B0F0"/>
                </a:solidFill>
              </a:rPr>
              <a:t>. </a:t>
            </a:r>
            <a:r>
              <a:rPr lang="es-ES" dirty="0" err="1"/>
              <a:t>The</a:t>
            </a:r>
            <a:r>
              <a:rPr lang="es-ES" dirty="0"/>
              <a:t> total </a:t>
            </a:r>
            <a:r>
              <a:rPr lang="es-ES" dirty="0" err="1"/>
              <a:t>size</a:t>
            </a:r>
            <a:r>
              <a:rPr lang="es-ES" dirty="0"/>
              <a:t> </a:t>
            </a:r>
            <a:r>
              <a:rPr lang="es-ES" dirty="0" err="1"/>
              <a:t>of</a:t>
            </a:r>
            <a:r>
              <a:rPr lang="es-ES" dirty="0"/>
              <a:t> </a:t>
            </a:r>
            <a:r>
              <a:rPr lang="es-ES" dirty="0" err="1"/>
              <a:t>the</a:t>
            </a:r>
            <a:r>
              <a:rPr lang="es-ES" dirty="0"/>
              <a:t> array (</a:t>
            </a:r>
            <a:r>
              <a:rPr lang="es-ES" dirty="0" err="1"/>
              <a:t>number</a:t>
            </a:r>
            <a:r>
              <a:rPr lang="es-ES" dirty="0"/>
              <a:t> </a:t>
            </a:r>
            <a:r>
              <a:rPr lang="es-ES" dirty="0" err="1"/>
              <a:t>of</a:t>
            </a:r>
            <a:r>
              <a:rPr lang="es-ES" dirty="0"/>
              <a:t> </a:t>
            </a:r>
            <a:r>
              <a:rPr lang="es-ES" dirty="0" err="1"/>
              <a:t>elements</a:t>
            </a:r>
            <a:r>
              <a:rPr lang="es-ES" dirty="0"/>
              <a:t>)</a:t>
            </a:r>
          </a:p>
        </p:txBody>
      </p:sp>
      <p:pic>
        <p:nvPicPr>
          <p:cNvPr id="5" name="Imagen 4">
            <a:extLst>
              <a:ext uri="{FF2B5EF4-FFF2-40B4-BE49-F238E27FC236}">
                <a16:creationId xmlns:a16="http://schemas.microsoft.com/office/drawing/2014/main" id="{203AD585-2BF0-3439-01EA-EEFF619D9B1C}"/>
              </a:ext>
            </a:extLst>
          </p:cNvPr>
          <p:cNvPicPr>
            <a:picLocks noChangeAspect="1"/>
          </p:cNvPicPr>
          <p:nvPr/>
        </p:nvPicPr>
        <p:blipFill>
          <a:blip r:embed="rId2"/>
          <a:stretch>
            <a:fillRect/>
          </a:stretch>
        </p:blipFill>
        <p:spPr>
          <a:xfrm>
            <a:off x="925774" y="1386937"/>
            <a:ext cx="7207620" cy="4743694"/>
          </a:xfrm>
          <a:prstGeom prst="rect">
            <a:avLst/>
          </a:prstGeom>
        </p:spPr>
      </p:pic>
      <p:pic>
        <p:nvPicPr>
          <p:cNvPr id="6" name="Imagen 5">
            <a:extLst>
              <a:ext uri="{FF2B5EF4-FFF2-40B4-BE49-F238E27FC236}">
                <a16:creationId xmlns:a16="http://schemas.microsoft.com/office/drawing/2014/main" id="{F44679D6-19B1-545A-BE5B-86A082A1AA7A}"/>
              </a:ext>
            </a:extLst>
          </p:cNvPr>
          <p:cNvPicPr>
            <a:picLocks noChangeAspect="1"/>
          </p:cNvPicPr>
          <p:nvPr/>
        </p:nvPicPr>
        <p:blipFill>
          <a:blip r:embed="rId3"/>
          <a:stretch>
            <a:fillRect/>
          </a:stretch>
        </p:blipFill>
        <p:spPr>
          <a:xfrm>
            <a:off x="9293018" y="812650"/>
            <a:ext cx="1566808" cy="499915"/>
          </a:xfrm>
          <a:prstGeom prst="rect">
            <a:avLst/>
          </a:prstGeom>
        </p:spPr>
      </p:pic>
    </p:spTree>
    <p:extLst>
      <p:ext uri="{BB962C8B-B14F-4D97-AF65-F5344CB8AC3E}">
        <p14:creationId xmlns:p14="http://schemas.microsoft.com/office/powerpoint/2010/main" val="2822907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4EEBB6-8EA7-1B98-C069-657383DFD88C}"/>
              </a:ext>
            </a:extLst>
          </p:cNvPr>
          <p:cNvSpPr>
            <a:spLocks noGrp="1"/>
          </p:cNvSpPr>
          <p:nvPr>
            <p:ph type="title"/>
          </p:nvPr>
        </p:nvSpPr>
        <p:spPr>
          <a:xfrm>
            <a:off x="612648" y="1114923"/>
            <a:ext cx="5398292" cy="1360728"/>
          </a:xfrm>
        </p:spPr>
        <p:txBody>
          <a:bodyPr anchor="b">
            <a:normAutofit/>
          </a:bodyPr>
          <a:lstStyle/>
          <a:p>
            <a:r>
              <a:rPr lang="es-ES" dirty="0"/>
              <a:t>2. </a:t>
            </a:r>
            <a:r>
              <a:rPr lang="es-ES" dirty="0" err="1"/>
              <a:t>Course</a:t>
            </a:r>
            <a:r>
              <a:rPr lang="es-ES" dirty="0"/>
              <a:t> </a:t>
            </a:r>
            <a:r>
              <a:rPr lang="es-ES" dirty="0" err="1"/>
              <a:t>Introduction</a:t>
            </a:r>
            <a:endParaRPr lang="es-ES" dirty="0"/>
          </a:p>
        </p:txBody>
      </p:sp>
      <p:sp>
        <p:nvSpPr>
          <p:cNvPr id="3" name="Marcador de contenido 2">
            <a:extLst>
              <a:ext uri="{FF2B5EF4-FFF2-40B4-BE49-F238E27FC236}">
                <a16:creationId xmlns:a16="http://schemas.microsoft.com/office/drawing/2014/main" id="{A59895CE-79AB-C1C0-7B66-F125F40CA676}"/>
              </a:ext>
            </a:extLst>
          </p:cNvPr>
          <p:cNvSpPr>
            <a:spLocks noGrp="1"/>
          </p:cNvSpPr>
          <p:nvPr>
            <p:ph idx="1"/>
          </p:nvPr>
        </p:nvSpPr>
        <p:spPr>
          <a:xfrm>
            <a:off x="612648" y="2584058"/>
            <a:ext cx="4621553" cy="3159018"/>
          </a:xfrm>
        </p:spPr>
        <p:txBody>
          <a:bodyPr>
            <a:normAutofit/>
          </a:bodyPr>
          <a:lstStyle/>
          <a:p>
            <a:pPr>
              <a:lnSpc>
                <a:spcPct val="110000"/>
              </a:lnSpc>
            </a:pPr>
            <a:r>
              <a:rPr lang="es-ES" sz="1500" b="1" dirty="0" err="1"/>
              <a:t>Learning</a:t>
            </a:r>
            <a:r>
              <a:rPr lang="es-ES" sz="1500" b="1" dirty="0"/>
              <a:t> </a:t>
            </a:r>
            <a:r>
              <a:rPr lang="es-ES" sz="1500" b="1" dirty="0" err="1"/>
              <a:t>Objectives</a:t>
            </a:r>
            <a:r>
              <a:rPr lang="es-ES" sz="1500" dirty="0"/>
              <a:t>:</a:t>
            </a:r>
          </a:p>
          <a:p>
            <a:pPr lvl="2">
              <a:lnSpc>
                <a:spcPct val="110000"/>
              </a:lnSpc>
              <a:buFont typeface="Wingdings" panose="05000000000000000000" pitchFamily="2" charset="2"/>
              <a:buChar char="v"/>
            </a:pPr>
            <a:r>
              <a:rPr lang="en-US" sz="1500" dirty="0"/>
              <a:t>Understand basic concepts of the Python Programming Language (data types, data structures, functions, methods). </a:t>
            </a:r>
          </a:p>
          <a:p>
            <a:pPr lvl="2">
              <a:lnSpc>
                <a:spcPct val="110000"/>
              </a:lnSpc>
              <a:buFont typeface="Wingdings" panose="05000000000000000000" pitchFamily="2" charset="2"/>
              <a:buChar char="v"/>
            </a:pPr>
            <a:r>
              <a:rPr lang="en-US" sz="1500" dirty="0"/>
              <a:t>Learn how to use the essential Python libraries (</a:t>
            </a:r>
            <a:r>
              <a:rPr lang="en-US" sz="1500" b="1" dirty="0"/>
              <a:t>NumPy and Pandas</a:t>
            </a:r>
            <a:r>
              <a:rPr lang="en-US" sz="1500" dirty="0"/>
              <a:t>) for </a:t>
            </a:r>
            <a:r>
              <a:rPr lang="en-US" sz="1500" b="1" dirty="0"/>
              <a:t>preparing</a:t>
            </a:r>
            <a:r>
              <a:rPr lang="en-US" sz="1500" dirty="0"/>
              <a:t>, </a:t>
            </a:r>
            <a:r>
              <a:rPr lang="en-US" sz="1500" b="1" dirty="0"/>
              <a:t>cleaning</a:t>
            </a:r>
            <a:r>
              <a:rPr lang="en-US" sz="1500" dirty="0"/>
              <a:t>, </a:t>
            </a:r>
            <a:r>
              <a:rPr lang="en-US" sz="1500" b="1" dirty="0"/>
              <a:t>transforming </a:t>
            </a:r>
            <a:r>
              <a:rPr lang="en-US" sz="1500" dirty="0"/>
              <a:t>and </a:t>
            </a:r>
            <a:r>
              <a:rPr lang="en-US" sz="1500" b="1" dirty="0"/>
              <a:t>aggregating </a:t>
            </a:r>
            <a:r>
              <a:rPr lang="en-US" sz="1500" dirty="0"/>
              <a:t>your data for analysis.</a:t>
            </a:r>
          </a:p>
          <a:p>
            <a:pPr lvl="2">
              <a:lnSpc>
                <a:spcPct val="110000"/>
              </a:lnSpc>
              <a:buFont typeface="Wingdings" panose="05000000000000000000" pitchFamily="2" charset="2"/>
              <a:buChar char="v"/>
            </a:pPr>
            <a:r>
              <a:rPr lang="en-US" sz="1500" dirty="0"/>
              <a:t>Learn how to visualize different datasets using </a:t>
            </a:r>
            <a:r>
              <a:rPr lang="en-US" sz="1500" b="1" dirty="0"/>
              <a:t>Seaborn.</a:t>
            </a:r>
          </a:p>
          <a:p>
            <a:pPr lvl="2">
              <a:lnSpc>
                <a:spcPct val="110000"/>
              </a:lnSpc>
              <a:buFont typeface="Wingdings" panose="05000000000000000000" pitchFamily="2" charset="2"/>
              <a:buChar char="v"/>
            </a:pPr>
            <a:endParaRPr lang="en-US" sz="1500" b="1" dirty="0"/>
          </a:p>
          <a:p>
            <a:pPr lvl="2">
              <a:lnSpc>
                <a:spcPct val="110000"/>
              </a:lnSpc>
            </a:pPr>
            <a:endParaRPr lang="es-ES" sz="1500" b="1" dirty="0"/>
          </a:p>
        </p:txBody>
      </p:sp>
      <p:pic>
        <p:nvPicPr>
          <p:cNvPr id="13" name="Graphic 6" descr="Programador">
            <a:extLst>
              <a:ext uri="{FF2B5EF4-FFF2-40B4-BE49-F238E27FC236}">
                <a16:creationId xmlns:a16="http://schemas.microsoft.com/office/drawing/2014/main" id="{6A877C4F-6937-516A-1552-7A22E2D776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6074" y="1114923"/>
            <a:ext cx="4628153" cy="4628153"/>
          </a:xfrm>
          <a:prstGeom prst="rect">
            <a:avLst/>
          </a:prstGeom>
        </p:spPr>
      </p:pic>
    </p:spTree>
    <p:extLst>
      <p:ext uri="{BB962C8B-B14F-4D97-AF65-F5344CB8AC3E}">
        <p14:creationId xmlns:p14="http://schemas.microsoft.com/office/powerpoint/2010/main" val="4019765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827EC9-AADC-A643-5895-48D7E5FA5DED}"/>
              </a:ext>
            </a:extLst>
          </p:cNvPr>
          <p:cNvSpPr>
            <a:spLocks noGrp="1"/>
          </p:cNvSpPr>
          <p:nvPr>
            <p:ph idx="1"/>
          </p:nvPr>
        </p:nvSpPr>
        <p:spPr>
          <a:xfrm>
            <a:off x="612647" y="331393"/>
            <a:ext cx="10653579" cy="5977967"/>
          </a:xfrm>
        </p:spPr>
        <p:txBody>
          <a:bodyPr/>
          <a:lstStyle/>
          <a:p>
            <a:r>
              <a:rPr lang="es-ES" b="1" dirty="0">
                <a:solidFill>
                  <a:srgbClr val="00B0F0"/>
                </a:solidFill>
              </a:rPr>
              <a:t>.</a:t>
            </a:r>
            <a:r>
              <a:rPr lang="es-ES" b="1" dirty="0" err="1">
                <a:solidFill>
                  <a:srgbClr val="00B0F0"/>
                </a:solidFill>
              </a:rPr>
              <a:t>arange</a:t>
            </a:r>
            <a:r>
              <a:rPr lang="es-ES" b="1" dirty="0">
                <a:solidFill>
                  <a:srgbClr val="00B0F0"/>
                </a:solidFill>
              </a:rPr>
              <a:t>(). </a:t>
            </a:r>
            <a:r>
              <a:rPr lang="es-ES" dirty="0"/>
              <a:t>Similar </a:t>
            </a:r>
            <a:r>
              <a:rPr lang="es-ES" dirty="0" err="1"/>
              <a:t>to</a:t>
            </a:r>
            <a:r>
              <a:rPr lang="es-ES" dirty="0"/>
              <a:t> </a:t>
            </a:r>
            <a:r>
              <a:rPr lang="es-ES" dirty="0" err="1"/>
              <a:t>the</a:t>
            </a:r>
            <a:r>
              <a:rPr lang="es-ES" dirty="0"/>
              <a:t> Python </a:t>
            </a:r>
            <a:r>
              <a:rPr lang="es-ES" dirty="0" err="1"/>
              <a:t>list</a:t>
            </a:r>
            <a:r>
              <a:rPr lang="es-ES" dirty="0"/>
              <a:t> </a:t>
            </a:r>
            <a:r>
              <a:rPr lang="es-ES" dirty="0" err="1"/>
              <a:t>range</a:t>
            </a:r>
            <a:r>
              <a:rPr lang="es-ES" dirty="0"/>
              <a:t> </a:t>
            </a:r>
            <a:r>
              <a:rPr lang="es-ES" dirty="0" err="1"/>
              <a:t>method</a:t>
            </a:r>
            <a:r>
              <a:rPr lang="es-ES" dirty="0"/>
              <a:t>.</a:t>
            </a:r>
          </a:p>
          <a:p>
            <a:endParaRPr lang="es-ES" dirty="0"/>
          </a:p>
          <a:p>
            <a:endParaRPr lang="es-ES" dirty="0"/>
          </a:p>
          <a:p>
            <a:r>
              <a:rPr lang="es-ES" b="1" dirty="0">
                <a:solidFill>
                  <a:srgbClr val="00B0F0"/>
                </a:solidFill>
              </a:rPr>
              <a:t>.</a:t>
            </a:r>
            <a:r>
              <a:rPr lang="es-ES" b="1" dirty="0" err="1">
                <a:solidFill>
                  <a:srgbClr val="00B0F0"/>
                </a:solidFill>
              </a:rPr>
              <a:t>reshape</a:t>
            </a:r>
            <a:r>
              <a:rPr lang="es-ES" b="1" dirty="0">
                <a:solidFill>
                  <a:srgbClr val="00B0F0"/>
                </a:solidFill>
              </a:rPr>
              <a:t>(). </a:t>
            </a:r>
            <a:r>
              <a:rPr lang="es-ES" dirty="0" err="1"/>
              <a:t>We</a:t>
            </a:r>
            <a:r>
              <a:rPr lang="es-ES" dirty="0"/>
              <a:t> can </a:t>
            </a:r>
            <a:r>
              <a:rPr lang="es-ES" dirty="0" err="1"/>
              <a:t>change</a:t>
            </a:r>
            <a:r>
              <a:rPr lang="es-ES" dirty="0"/>
              <a:t> </a:t>
            </a:r>
            <a:r>
              <a:rPr lang="es-ES" dirty="0" err="1"/>
              <a:t>the</a:t>
            </a:r>
            <a:r>
              <a:rPr lang="es-ES" dirty="0"/>
              <a:t> </a:t>
            </a:r>
            <a:r>
              <a:rPr lang="es-ES" dirty="0" err="1"/>
              <a:t>distribution</a:t>
            </a:r>
            <a:r>
              <a:rPr lang="es-ES" dirty="0"/>
              <a:t> </a:t>
            </a:r>
            <a:r>
              <a:rPr lang="es-ES" dirty="0" err="1"/>
              <a:t>of</a:t>
            </a:r>
            <a:r>
              <a:rPr lang="es-ES" dirty="0"/>
              <a:t> </a:t>
            </a:r>
            <a:r>
              <a:rPr lang="es-ES" dirty="0" err="1"/>
              <a:t>an</a:t>
            </a:r>
            <a:r>
              <a:rPr lang="es-ES" dirty="0"/>
              <a:t> array</a:t>
            </a:r>
          </a:p>
          <a:p>
            <a:endParaRPr lang="es-ES" dirty="0"/>
          </a:p>
        </p:txBody>
      </p:sp>
      <p:pic>
        <p:nvPicPr>
          <p:cNvPr id="5" name="Imagen 4">
            <a:extLst>
              <a:ext uri="{FF2B5EF4-FFF2-40B4-BE49-F238E27FC236}">
                <a16:creationId xmlns:a16="http://schemas.microsoft.com/office/drawing/2014/main" id="{F8031AB6-74AF-A71E-A8C2-B18BECBFDB56}"/>
              </a:ext>
            </a:extLst>
          </p:cNvPr>
          <p:cNvPicPr>
            <a:picLocks noChangeAspect="1"/>
          </p:cNvPicPr>
          <p:nvPr/>
        </p:nvPicPr>
        <p:blipFill>
          <a:blip r:embed="rId2"/>
          <a:stretch>
            <a:fillRect/>
          </a:stretch>
        </p:blipFill>
        <p:spPr>
          <a:xfrm>
            <a:off x="815309" y="948541"/>
            <a:ext cx="10246146" cy="874122"/>
          </a:xfrm>
          <a:prstGeom prst="rect">
            <a:avLst/>
          </a:prstGeom>
        </p:spPr>
      </p:pic>
      <p:pic>
        <p:nvPicPr>
          <p:cNvPr id="7" name="Imagen 6">
            <a:extLst>
              <a:ext uri="{FF2B5EF4-FFF2-40B4-BE49-F238E27FC236}">
                <a16:creationId xmlns:a16="http://schemas.microsoft.com/office/drawing/2014/main" id="{BC995611-3C15-3ADD-8254-C96AAD391FA9}"/>
              </a:ext>
            </a:extLst>
          </p:cNvPr>
          <p:cNvPicPr>
            <a:picLocks noChangeAspect="1"/>
          </p:cNvPicPr>
          <p:nvPr/>
        </p:nvPicPr>
        <p:blipFill>
          <a:blip r:embed="rId3"/>
          <a:stretch>
            <a:fillRect/>
          </a:stretch>
        </p:blipFill>
        <p:spPr>
          <a:xfrm>
            <a:off x="815308" y="2439811"/>
            <a:ext cx="10157491" cy="2156789"/>
          </a:xfrm>
          <a:prstGeom prst="rect">
            <a:avLst/>
          </a:prstGeom>
        </p:spPr>
      </p:pic>
      <p:pic>
        <p:nvPicPr>
          <p:cNvPr id="2" name="Imagen 1">
            <a:extLst>
              <a:ext uri="{FF2B5EF4-FFF2-40B4-BE49-F238E27FC236}">
                <a16:creationId xmlns:a16="http://schemas.microsoft.com/office/drawing/2014/main" id="{A47D95A7-4B21-44B0-5363-023EC975BDC9}"/>
              </a:ext>
            </a:extLst>
          </p:cNvPr>
          <p:cNvPicPr>
            <a:picLocks noChangeAspect="1"/>
          </p:cNvPicPr>
          <p:nvPr/>
        </p:nvPicPr>
        <p:blipFill>
          <a:blip r:embed="rId4"/>
          <a:stretch>
            <a:fillRect/>
          </a:stretch>
        </p:blipFill>
        <p:spPr>
          <a:xfrm>
            <a:off x="9699418" y="227136"/>
            <a:ext cx="1566808" cy="499915"/>
          </a:xfrm>
          <a:prstGeom prst="rect">
            <a:avLst/>
          </a:prstGeom>
        </p:spPr>
      </p:pic>
    </p:spTree>
    <p:extLst>
      <p:ext uri="{BB962C8B-B14F-4D97-AF65-F5344CB8AC3E}">
        <p14:creationId xmlns:p14="http://schemas.microsoft.com/office/powerpoint/2010/main" val="418696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BD5447-7783-9C13-0A7C-293C35485AC3}"/>
              </a:ext>
            </a:extLst>
          </p:cNvPr>
          <p:cNvSpPr>
            <a:spLocks noGrp="1"/>
          </p:cNvSpPr>
          <p:nvPr>
            <p:ph type="title"/>
          </p:nvPr>
        </p:nvSpPr>
        <p:spPr/>
        <p:txBody>
          <a:bodyPr/>
          <a:lstStyle/>
          <a:p>
            <a:r>
              <a:rPr lang="es-ES" dirty="0"/>
              <a:t>8. </a:t>
            </a:r>
            <a:r>
              <a:rPr lang="es-ES" dirty="0" err="1"/>
              <a:t>Numpy</a:t>
            </a:r>
            <a:r>
              <a:rPr lang="es-ES" dirty="0"/>
              <a:t> Array </a:t>
            </a:r>
            <a:r>
              <a:rPr lang="es-ES" dirty="0" err="1"/>
              <a:t>Slicing</a:t>
            </a:r>
            <a:endParaRPr lang="es-ES" dirty="0"/>
          </a:p>
        </p:txBody>
      </p:sp>
      <p:sp>
        <p:nvSpPr>
          <p:cNvPr id="3" name="Marcador de contenido 2">
            <a:extLst>
              <a:ext uri="{FF2B5EF4-FFF2-40B4-BE49-F238E27FC236}">
                <a16:creationId xmlns:a16="http://schemas.microsoft.com/office/drawing/2014/main" id="{8B518361-81E3-6E42-41B8-41E7C88ECC6E}"/>
              </a:ext>
            </a:extLst>
          </p:cNvPr>
          <p:cNvSpPr>
            <a:spLocks noGrp="1"/>
          </p:cNvSpPr>
          <p:nvPr>
            <p:ph idx="1"/>
          </p:nvPr>
        </p:nvSpPr>
        <p:spPr/>
        <p:txBody>
          <a:bodyPr/>
          <a:lstStyle/>
          <a:p>
            <a:pPr marL="0" indent="0">
              <a:buNone/>
            </a:pPr>
            <a:r>
              <a:rPr lang="es-ES" dirty="0" err="1"/>
              <a:t>One</a:t>
            </a:r>
            <a:r>
              <a:rPr lang="es-ES" dirty="0"/>
              <a:t> dimensional array</a:t>
            </a:r>
          </a:p>
        </p:txBody>
      </p:sp>
      <p:graphicFrame>
        <p:nvGraphicFramePr>
          <p:cNvPr id="6" name="Tabla 5">
            <a:extLst>
              <a:ext uri="{FF2B5EF4-FFF2-40B4-BE49-F238E27FC236}">
                <a16:creationId xmlns:a16="http://schemas.microsoft.com/office/drawing/2014/main" id="{461AA8A1-1653-C7B5-283A-F425A688B26D}"/>
              </a:ext>
            </a:extLst>
          </p:cNvPr>
          <p:cNvGraphicFramePr>
            <a:graphicFrameLocks noGrp="1"/>
          </p:cNvGraphicFramePr>
          <p:nvPr>
            <p:extLst>
              <p:ext uri="{D42A27DB-BD31-4B8C-83A1-F6EECF244321}">
                <p14:modId xmlns:p14="http://schemas.microsoft.com/office/powerpoint/2010/main" val="2437307352"/>
              </p:ext>
            </p:extLst>
          </p:nvPr>
        </p:nvGraphicFramePr>
        <p:xfrm>
          <a:off x="1875436" y="2483524"/>
          <a:ext cx="8128000" cy="3505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46091960"/>
                    </a:ext>
                  </a:extLst>
                </a:gridCol>
                <a:gridCol w="4064000">
                  <a:extLst>
                    <a:ext uri="{9D8B030D-6E8A-4147-A177-3AD203B41FA5}">
                      <a16:colId xmlns:a16="http://schemas.microsoft.com/office/drawing/2014/main" val="2857645323"/>
                    </a:ext>
                  </a:extLst>
                </a:gridCol>
              </a:tblGrid>
              <a:tr h="370840">
                <a:tc>
                  <a:txBody>
                    <a:bodyPr/>
                    <a:lstStyle/>
                    <a:p>
                      <a:pPr algn="ctr"/>
                      <a:r>
                        <a:rPr lang="es-ES" dirty="0" err="1"/>
                        <a:t>Slice</a:t>
                      </a:r>
                      <a:endParaRPr lang="es-ES" dirty="0"/>
                    </a:p>
                  </a:txBody>
                  <a:tcPr/>
                </a:tc>
                <a:tc>
                  <a:txBody>
                    <a:bodyPr/>
                    <a:lstStyle/>
                    <a:p>
                      <a:r>
                        <a:rPr lang="es-ES" dirty="0" err="1"/>
                        <a:t>Description</a:t>
                      </a:r>
                      <a:endParaRPr lang="es-ES" dirty="0"/>
                    </a:p>
                  </a:txBody>
                  <a:tcPr/>
                </a:tc>
                <a:extLst>
                  <a:ext uri="{0D108BD9-81ED-4DB2-BD59-A6C34878D82A}">
                    <a16:rowId xmlns:a16="http://schemas.microsoft.com/office/drawing/2014/main" val="2884241531"/>
                  </a:ext>
                </a:extLst>
              </a:tr>
              <a:tr h="370840">
                <a:tc>
                  <a:txBody>
                    <a:bodyPr/>
                    <a:lstStyle/>
                    <a:p>
                      <a:pPr algn="ctr"/>
                      <a:r>
                        <a:rPr lang="es-ES" dirty="0"/>
                        <a:t>x[:5]</a:t>
                      </a:r>
                    </a:p>
                  </a:txBody>
                  <a:tcPr/>
                </a:tc>
                <a:tc>
                  <a:txBody>
                    <a:bodyPr/>
                    <a:lstStyle/>
                    <a:p>
                      <a:r>
                        <a:rPr lang="es-ES" dirty="0" err="1"/>
                        <a:t>First</a:t>
                      </a:r>
                      <a:r>
                        <a:rPr lang="es-ES" dirty="0"/>
                        <a:t> </a:t>
                      </a:r>
                      <a:r>
                        <a:rPr lang="es-ES" dirty="0" err="1"/>
                        <a:t>five</a:t>
                      </a:r>
                      <a:r>
                        <a:rPr lang="es-ES" dirty="0"/>
                        <a:t> </a:t>
                      </a:r>
                      <a:r>
                        <a:rPr lang="es-ES" dirty="0" err="1"/>
                        <a:t>elements</a:t>
                      </a:r>
                      <a:endParaRPr lang="es-ES" dirty="0"/>
                    </a:p>
                  </a:txBody>
                  <a:tcPr/>
                </a:tc>
                <a:extLst>
                  <a:ext uri="{0D108BD9-81ED-4DB2-BD59-A6C34878D82A}">
                    <a16:rowId xmlns:a16="http://schemas.microsoft.com/office/drawing/2014/main" val="3763514340"/>
                  </a:ext>
                </a:extLst>
              </a:tr>
              <a:tr h="370840">
                <a:tc>
                  <a:txBody>
                    <a:bodyPr/>
                    <a:lstStyle/>
                    <a:p>
                      <a:pPr algn="ctr"/>
                      <a:r>
                        <a:rPr lang="es-ES" dirty="0"/>
                        <a:t>x[5:]</a:t>
                      </a:r>
                    </a:p>
                  </a:txBody>
                  <a:tcPr/>
                </a:tc>
                <a:tc>
                  <a:txBody>
                    <a:bodyPr/>
                    <a:lstStyle/>
                    <a:p>
                      <a:r>
                        <a:rPr lang="es-ES" dirty="0" err="1"/>
                        <a:t>All</a:t>
                      </a:r>
                      <a:r>
                        <a:rPr lang="es-ES" dirty="0"/>
                        <a:t> </a:t>
                      </a:r>
                      <a:r>
                        <a:rPr lang="es-ES" dirty="0" err="1"/>
                        <a:t>elements</a:t>
                      </a:r>
                      <a:r>
                        <a:rPr lang="es-ES" dirty="0"/>
                        <a:t> after </a:t>
                      </a:r>
                      <a:r>
                        <a:rPr lang="es-ES" dirty="0" err="1"/>
                        <a:t>index</a:t>
                      </a:r>
                      <a:r>
                        <a:rPr lang="es-ES" dirty="0"/>
                        <a:t> 5</a:t>
                      </a:r>
                    </a:p>
                  </a:txBody>
                  <a:tcPr/>
                </a:tc>
                <a:extLst>
                  <a:ext uri="{0D108BD9-81ED-4DB2-BD59-A6C34878D82A}">
                    <a16:rowId xmlns:a16="http://schemas.microsoft.com/office/drawing/2014/main" val="3327461261"/>
                  </a:ext>
                </a:extLst>
              </a:tr>
              <a:tr h="370840">
                <a:tc>
                  <a:txBody>
                    <a:bodyPr/>
                    <a:lstStyle/>
                    <a:p>
                      <a:pPr algn="ctr"/>
                      <a:r>
                        <a:rPr lang="es-ES" dirty="0"/>
                        <a:t>x[4:7]</a:t>
                      </a:r>
                    </a:p>
                  </a:txBody>
                  <a:tcPr/>
                </a:tc>
                <a:tc>
                  <a:txBody>
                    <a:bodyPr/>
                    <a:lstStyle/>
                    <a:p>
                      <a:r>
                        <a:rPr lang="es-ES" dirty="0" err="1"/>
                        <a:t>Middle</a:t>
                      </a:r>
                      <a:r>
                        <a:rPr lang="es-ES" dirty="0"/>
                        <a:t> </a:t>
                      </a:r>
                      <a:r>
                        <a:rPr lang="es-ES" dirty="0" err="1"/>
                        <a:t>subarray</a:t>
                      </a:r>
                      <a:endParaRPr lang="es-ES" dirty="0"/>
                    </a:p>
                  </a:txBody>
                  <a:tcPr/>
                </a:tc>
                <a:extLst>
                  <a:ext uri="{0D108BD9-81ED-4DB2-BD59-A6C34878D82A}">
                    <a16:rowId xmlns:a16="http://schemas.microsoft.com/office/drawing/2014/main" val="620863529"/>
                  </a:ext>
                </a:extLst>
              </a:tr>
              <a:tr h="370840">
                <a:tc>
                  <a:txBody>
                    <a:bodyPr/>
                    <a:lstStyle/>
                    <a:p>
                      <a:pPr algn="ctr"/>
                      <a:r>
                        <a:rPr lang="es-ES" dirty="0"/>
                        <a:t>x[::2]</a:t>
                      </a:r>
                    </a:p>
                  </a:txBody>
                  <a:tcPr/>
                </a:tc>
                <a:tc>
                  <a:txBody>
                    <a:bodyPr/>
                    <a:lstStyle/>
                    <a:p>
                      <a:r>
                        <a:rPr lang="es-ES" dirty="0" err="1"/>
                        <a:t>Every</a:t>
                      </a:r>
                      <a:r>
                        <a:rPr lang="es-ES" dirty="0"/>
                        <a:t> </a:t>
                      </a:r>
                      <a:r>
                        <a:rPr lang="es-ES" dirty="0" err="1"/>
                        <a:t>other</a:t>
                      </a:r>
                      <a:r>
                        <a:rPr lang="es-ES" dirty="0"/>
                        <a:t> </a:t>
                      </a:r>
                      <a:r>
                        <a:rPr lang="es-ES" dirty="0" err="1"/>
                        <a:t>element</a:t>
                      </a:r>
                      <a:endParaRPr lang="es-ES" dirty="0"/>
                    </a:p>
                  </a:txBody>
                  <a:tcPr/>
                </a:tc>
                <a:extLst>
                  <a:ext uri="{0D108BD9-81ED-4DB2-BD59-A6C34878D82A}">
                    <a16:rowId xmlns:a16="http://schemas.microsoft.com/office/drawing/2014/main" val="3378906772"/>
                  </a:ext>
                </a:extLst>
              </a:tr>
              <a:tr h="370840">
                <a:tc>
                  <a:txBody>
                    <a:bodyPr/>
                    <a:lstStyle/>
                    <a:p>
                      <a:pPr algn="ctr"/>
                      <a:r>
                        <a:rPr lang="es-ES" dirty="0"/>
                        <a:t>x[1::2]</a:t>
                      </a:r>
                    </a:p>
                  </a:txBody>
                  <a:tcPr/>
                </a:tc>
                <a:tc>
                  <a:txBody>
                    <a:bodyPr/>
                    <a:lstStyle/>
                    <a:p>
                      <a:r>
                        <a:rPr lang="es-ES" dirty="0" err="1"/>
                        <a:t>Every</a:t>
                      </a:r>
                      <a:r>
                        <a:rPr lang="es-ES" dirty="0"/>
                        <a:t> </a:t>
                      </a:r>
                      <a:r>
                        <a:rPr lang="es-ES" dirty="0" err="1"/>
                        <a:t>other</a:t>
                      </a:r>
                      <a:r>
                        <a:rPr lang="es-ES" dirty="0"/>
                        <a:t> </a:t>
                      </a:r>
                      <a:r>
                        <a:rPr lang="es-ES" dirty="0" err="1"/>
                        <a:t>element</a:t>
                      </a:r>
                      <a:r>
                        <a:rPr lang="es-ES" dirty="0"/>
                        <a:t>, </a:t>
                      </a:r>
                      <a:r>
                        <a:rPr lang="es-ES" dirty="0" err="1"/>
                        <a:t>starting</a:t>
                      </a:r>
                      <a:r>
                        <a:rPr lang="es-ES" dirty="0"/>
                        <a:t> at </a:t>
                      </a:r>
                      <a:r>
                        <a:rPr lang="es-ES" dirty="0" err="1"/>
                        <a:t>index</a:t>
                      </a:r>
                      <a:r>
                        <a:rPr lang="es-ES" dirty="0"/>
                        <a:t> 1</a:t>
                      </a:r>
                    </a:p>
                  </a:txBody>
                  <a:tcPr/>
                </a:tc>
                <a:extLst>
                  <a:ext uri="{0D108BD9-81ED-4DB2-BD59-A6C34878D82A}">
                    <a16:rowId xmlns:a16="http://schemas.microsoft.com/office/drawing/2014/main" val="793649442"/>
                  </a:ext>
                </a:extLst>
              </a:tr>
              <a:tr h="370840">
                <a:tc>
                  <a:txBody>
                    <a:bodyPr/>
                    <a:lstStyle/>
                    <a:p>
                      <a:pPr algn="ctr"/>
                      <a:r>
                        <a:rPr lang="es-ES" dirty="0"/>
                        <a:t>x[::-1]</a:t>
                      </a:r>
                    </a:p>
                  </a:txBody>
                  <a:tcPr/>
                </a:tc>
                <a:tc>
                  <a:txBody>
                    <a:bodyPr/>
                    <a:lstStyle/>
                    <a:p>
                      <a:r>
                        <a:rPr lang="es-ES" dirty="0" err="1"/>
                        <a:t>All</a:t>
                      </a:r>
                      <a:r>
                        <a:rPr lang="es-ES" dirty="0"/>
                        <a:t> </a:t>
                      </a:r>
                      <a:r>
                        <a:rPr lang="es-ES" dirty="0" err="1"/>
                        <a:t>elements</a:t>
                      </a:r>
                      <a:r>
                        <a:rPr lang="es-ES" dirty="0"/>
                        <a:t>, </a:t>
                      </a:r>
                      <a:r>
                        <a:rPr lang="es-ES" dirty="0" err="1"/>
                        <a:t>reversed</a:t>
                      </a:r>
                      <a:endParaRPr lang="es-ES" dirty="0"/>
                    </a:p>
                  </a:txBody>
                  <a:tcPr/>
                </a:tc>
                <a:extLst>
                  <a:ext uri="{0D108BD9-81ED-4DB2-BD59-A6C34878D82A}">
                    <a16:rowId xmlns:a16="http://schemas.microsoft.com/office/drawing/2014/main" val="1388379183"/>
                  </a:ext>
                </a:extLst>
              </a:tr>
              <a:tr h="370840">
                <a:tc>
                  <a:txBody>
                    <a:bodyPr/>
                    <a:lstStyle/>
                    <a:p>
                      <a:pPr algn="ctr"/>
                      <a:r>
                        <a:rPr lang="es-ES" dirty="0"/>
                        <a:t>x[5::-1]</a:t>
                      </a:r>
                    </a:p>
                  </a:txBody>
                  <a:tcPr/>
                </a:tc>
                <a:tc>
                  <a:txBody>
                    <a:bodyPr/>
                    <a:lstStyle/>
                    <a:p>
                      <a:r>
                        <a:rPr lang="es-ES" dirty="0"/>
                        <a:t>Reverses </a:t>
                      </a:r>
                      <a:r>
                        <a:rPr lang="es-ES" dirty="0" err="1"/>
                        <a:t>all</a:t>
                      </a:r>
                      <a:r>
                        <a:rPr lang="es-ES" dirty="0"/>
                        <a:t> </a:t>
                      </a:r>
                      <a:r>
                        <a:rPr lang="es-ES" dirty="0" err="1"/>
                        <a:t>elements</a:t>
                      </a:r>
                      <a:r>
                        <a:rPr lang="es-ES" dirty="0"/>
                        <a:t> up </a:t>
                      </a:r>
                      <a:r>
                        <a:rPr lang="es-ES" dirty="0" err="1"/>
                        <a:t>until</a:t>
                      </a:r>
                      <a:r>
                        <a:rPr lang="es-ES" dirty="0"/>
                        <a:t> </a:t>
                      </a:r>
                      <a:r>
                        <a:rPr lang="es-ES" dirty="0" err="1"/>
                        <a:t>index</a:t>
                      </a:r>
                      <a:r>
                        <a:rPr lang="es-ES" dirty="0"/>
                        <a:t> 5 (</a:t>
                      </a:r>
                      <a:r>
                        <a:rPr lang="es-ES" dirty="0" err="1"/>
                        <a:t>included</a:t>
                      </a:r>
                      <a:r>
                        <a:rPr lang="es-ES" dirty="0"/>
                        <a:t>)</a:t>
                      </a:r>
                    </a:p>
                  </a:txBody>
                  <a:tcPr/>
                </a:tc>
                <a:extLst>
                  <a:ext uri="{0D108BD9-81ED-4DB2-BD59-A6C34878D82A}">
                    <a16:rowId xmlns:a16="http://schemas.microsoft.com/office/drawing/2014/main" val="736196076"/>
                  </a:ext>
                </a:extLst>
              </a:tr>
            </a:tbl>
          </a:graphicData>
        </a:graphic>
      </p:graphicFrame>
    </p:spTree>
    <p:extLst>
      <p:ext uri="{BB962C8B-B14F-4D97-AF65-F5344CB8AC3E}">
        <p14:creationId xmlns:p14="http://schemas.microsoft.com/office/powerpoint/2010/main" val="3650572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594866-FBE2-F20D-C06B-80C12D1FD8F0}"/>
              </a:ext>
            </a:extLst>
          </p:cNvPr>
          <p:cNvPicPr>
            <a:picLocks noChangeAspect="1"/>
          </p:cNvPicPr>
          <p:nvPr/>
        </p:nvPicPr>
        <p:blipFill>
          <a:blip r:embed="rId2"/>
          <a:stretch>
            <a:fillRect/>
          </a:stretch>
        </p:blipFill>
        <p:spPr>
          <a:xfrm>
            <a:off x="1394902" y="1050616"/>
            <a:ext cx="9143183" cy="5296797"/>
          </a:xfrm>
          <a:prstGeom prst="rect">
            <a:avLst/>
          </a:prstGeom>
        </p:spPr>
      </p:pic>
      <p:pic>
        <p:nvPicPr>
          <p:cNvPr id="6" name="Imagen 5">
            <a:extLst>
              <a:ext uri="{FF2B5EF4-FFF2-40B4-BE49-F238E27FC236}">
                <a16:creationId xmlns:a16="http://schemas.microsoft.com/office/drawing/2014/main" id="{3988CAAE-EFCC-4FF0-C5D8-4F91BF9971A2}"/>
              </a:ext>
            </a:extLst>
          </p:cNvPr>
          <p:cNvPicPr>
            <a:picLocks noChangeAspect="1"/>
          </p:cNvPicPr>
          <p:nvPr/>
        </p:nvPicPr>
        <p:blipFill>
          <a:blip r:embed="rId3"/>
          <a:stretch>
            <a:fillRect/>
          </a:stretch>
        </p:blipFill>
        <p:spPr>
          <a:xfrm>
            <a:off x="9877635" y="392925"/>
            <a:ext cx="1566808" cy="499915"/>
          </a:xfrm>
          <a:prstGeom prst="rect">
            <a:avLst/>
          </a:prstGeom>
        </p:spPr>
      </p:pic>
    </p:spTree>
    <p:extLst>
      <p:ext uri="{BB962C8B-B14F-4D97-AF65-F5344CB8AC3E}">
        <p14:creationId xmlns:p14="http://schemas.microsoft.com/office/powerpoint/2010/main" val="1634939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C8C7FB-48F0-DE3E-F8C1-84B2FF8F8879}"/>
              </a:ext>
            </a:extLst>
          </p:cNvPr>
          <p:cNvSpPr>
            <a:spLocks noGrp="1"/>
          </p:cNvSpPr>
          <p:nvPr>
            <p:ph idx="1"/>
          </p:nvPr>
        </p:nvSpPr>
        <p:spPr>
          <a:xfrm>
            <a:off x="612647" y="562131"/>
            <a:ext cx="10653579" cy="5747229"/>
          </a:xfrm>
        </p:spPr>
        <p:txBody>
          <a:bodyPr/>
          <a:lstStyle/>
          <a:p>
            <a:pPr marL="0" indent="0">
              <a:buNone/>
            </a:pPr>
            <a:r>
              <a:rPr lang="es-ES" dirty="0" err="1"/>
              <a:t>Two</a:t>
            </a:r>
            <a:r>
              <a:rPr lang="es-ES" dirty="0"/>
              <a:t> dimensional </a:t>
            </a:r>
            <a:r>
              <a:rPr lang="es-ES" dirty="0" err="1"/>
              <a:t>arrays</a:t>
            </a:r>
            <a:endParaRPr lang="es-ES" dirty="0"/>
          </a:p>
        </p:txBody>
      </p:sp>
      <p:pic>
        <p:nvPicPr>
          <p:cNvPr id="5" name="Imagen 4">
            <a:extLst>
              <a:ext uri="{FF2B5EF4-FFF2-40B4-BE49-F238E27FC236}">
                <a16:creationId xmlns:a16="http://schemas.microsoft.com/office/drawing/2014/main" id="{2D151DA7-D696-8A2B-88FE-ECF6138F251E}"/>
              </a:ext>
            </a:extLst>
          </p:cNvPr>
          <p:cNvPicPr>
            <a:picLocks noChangeAspect="1"/>
          </p:cNvPicPr>
          <p:nvPr/>
        </p:nvPicPr>
        <p:blipFill>
          <a:blip r:embed="rId2"/>
          <a:stretch>
            <a:fillRect/>
          </a:stretch>
        </p:blipFill>
        <p:spPr>
          <a:xfrm>
            <a:off x="548955" y="1741480"/>
            <a:ext cx="11094090" cy="3388529"/>
          </a:xfrm>
          <a:prstGeom prst="rect">
            <a:avLst/>
          </a:prstGeom>
        </p:spPr>
      </p:pic>
    </p:spTree>
    <p:extLst>
      <p:ext uri="{BB962C8B-B14F-4D97-AF65-F5344CB8AC3E}">
        <p14:creationId xmlns:p14="http://schemas.microsoft.com/office/powerpoint/2010/main" val="4058689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4EDCE3-226C-4B9B-0D65-EF19471FE9AE}"/>
              </a:ext>
            </a:extLst>
          </p:cNvPr>
          <p:cNvPicPr>
            <a:picLocks noChangeAspect="1"/>
          </p:cNvPicPr>
          <p:nvPr/>
        </p:nvPicPr>
        <p:blipFill>
          <a:blip r:embed="rId2"/>
          <a:stretch>
            <a:fillRect/>
          </a:stretch>
        </p:blipFill>
        <p:spPr>
          <a:xfrm>
            <a:off x="541179" y="373620"/>
            <a:ext cx="9022546" cy="6110760"/>
          </a:xfrm>
          <a:prstGeom prst="rect">
            <a:avLst/>
          </a:prstGeom>
        </p:spPr>
      </p:pic>
      <p:pic>
        <p:nvPicPr>
          <p:cNvPr id="8" name="Imagen 7">
            <a:extLst>
              <a:ext uri="{FF2B5EF4-FFF2-40B4-BE49-F238E27FC236}">
                <a16:creationId xmlns:a16="http://schemas.microsoft.com/office/drawing/2014/main" id="{E1305EF2-BA26-FFCF-6C6D-BCA11624D574}"/>
              </a:ext>
            </a:extLst>
          </p:cNvPr>
          <p:cNvPicPr>
            <a:picLocks noChangeAspect="1"/>
          </p:cNvPicPr>
          <p:nvPr/>
        </p:nvPicPr>
        <p:blipFill>
          <a:blip r:embed="rId3"/>
          <a:stretch>
            <a:fillRect/>
          </a:stretch>
        </p:blipFill>
        <p:spPr>
          <a:xfrm>
            <a:off x="9750650" y="752689"/>
            <a:ext cx="1566808" cy="499915"/>
          </a:xfrm>
          <a:prstGeom prst="rect">
            <a:avLst/>
          </a:prstGeom>
        </p:spPr>
      </p:pic>
    </p:spTree>
    <p:extLst>
      <p:ext uri="{BB962C8B-B14F-4D97-AF65-F5344CB8AC3E}">
        <p14:creationId xmlns:p14="http://schemas.microsoft.com/office/powerpoint/2010/main" val="1606524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429E04C-A29C-6241-8B93-DCBDA717C249}"/>
              </a:ext>
            </a:extLst>
          </p:cNvPr>
          <p:cNvPicPr>
            <a:picLocks noChangeAspect="1"/>
          </p:cNvPicPr>
          <p:nvPr/>
        </p:nvPicPr>
        <p:blipFill>
          <a:blip r:embed="rId2"/>
          <a:stretch>
            <a:fillRect/>
          </a:stretch>
        </p:blipFill>
        <p:spPr>
          <a:xfrm>
            <a:off x="1041815" y="963174"/>
            <a:ext cx="9774200" cy="5235258"/>
          </a:xfrm>
          <a:prstGeom prst="rect">
            <a:avLst/>
          </a:prstGeom>
        </p:spPr>
      </p:pic>
      <p:pic>
        <p:nvPicPr>
          <p:cNvPr id="6" name="Imagen 5">
            <a:extLst>
              <a:ext uri="{FF2B5EF4-FFF2-40B4-BE49-F238E27FC236}">
                <a16:creationId xmlns:a16="http://schemas.microsoft.com/office/drawing/2014/main" id="{7E7FBBD5-4EB0-432E-2759-02FF294E9F73}"/>
              </a:ext>
            </a:extLst>
          </p:cNvPr>
          <p:cNvPicPr>
            <a:picLocks noChangeAspect="1"/>
          </p:cNvPicPr>
          <p:nvPr/>
        </p:nvPicPr>
        <p:blipFill>
          <a:blip r:embed="rId3"/>
          <a:stretch>
            <a:fillRect/>
          </a:stretch>
        </p:blipFill>
        <p:spPr>
          <a:xfrm>
            <a:off x="9757179" y="308425"/>
            <a:ext cx="1566808" cy="499915"/>
          </a:xfrm>
          <a:prstGeom prst="rect">
            <a:avLst/>
          </a:prstGeom>
        </p:spPr>
      </p:pic>
    </p:spTree>
    <p:extLst>
      <p:ext uri="{BB962C8B-B14F-4D97-AF65-F5344CB8AC3E}">
        <p14:creationId xmlns:p14="http://schemas.microsoft.com/office/powerpoint/2010/main" val="1341293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872236-5BAA-FE2D-6F48-FB8A48842472}"/>
              </a:ext>
            </a:extLst>
          </p:cNvPr>
          <p:cNvSpPr>
            <a:spLocks noGrp="1"/>
          </p:cNvSpPr>
          <p:nvPr>
            <p:ph idx="1"/>
          </p:nvPr>
        </p:nvSpPr>
        <p:spPr>
          <a:xfrm>
            <a:off x="612647" y="539646"/>
            <a:ext cx="10653579" cy="5769714"/>
          </a:xfrm>
        </p:spPr>
        <p:txBody>
          <a:bodyPr/>
          <a:lstStyle/>
          <a:p>
            <a:r>
              <a:rPr lang="es-ES" dirty="0" err="1"/>
              <a:t>We</a:t>
            </a:r>
            <a:r>
              <a:rPr lang="es-ES" dirty="0"/>
              <a:t> can </a:t>
            </a:r>
            <a:r>
              <a:rPr lang="es-ES" dirty="0" err="1"/>
              <a:t>change</a:t>
            </a:r>
            <a:r>
              <a:rPr lang="es-ES" dirty="0"/>
              <a:t> </a:t>
            </a:r>
            <a:r>
              <a:rPr lang="es-ES" dirty="0" err="1"/>
              <a:t>the</a:t>
            </a:r>
            <a:r>
              <a:rPr lang="es-ES" dirty="0"/>
              <a:t> </a:t>
            </a:r>
            <a:r>
              <a:rPr lang="es-ES" dirty="0" err="1"/>
              <a:t>content</a:t>
            </a:r>
            <a:r>
              <a:rPr lang="es-ES" dirty="0"/>
              <a:t> </a:t>
            </a:r>
            <a:r>
              <a:rPr lang="es-ES" dirty="0" err="1"/>
              <a:t>of</a:t>
            </a:r>
            <a:r>
              <a:rPr lang="es-ES" dirty="0"/>
              <a:t> </a:t>
            </a:r>
            <a:r>
              <a:rPr lang="es-ES" dirty="0" err="1"/>
              <a:t>arrays</a:t>
            </a:r>
            <a:r>
              <a:rPr lang="es-ES" dirty="0"/>
              <a:t> as </a:t>
            </a:r>
            <a:r>
              <a:rPr lang="es-ES" dirty="0" err="1"/>
              <a:t>well</a:t>
            </a:r>
            <a:r>
              <a:rPr lang="es-ES" dirty="0"/>
              <a:t>. </a:t>
            </a:r>
          </a:p>
        </p:txBody>
      </p:sp>
      <p:pic>
        <p:nvPicPr>
          <p:cNvPr id="5" name="Imagen 4">
            <a:extLst>
              <a:ext uri="{FF2B5EF4-FFF2-40B4-BE49-F238E27FC236}">
                <a16:creationId xmlns:a16="http://schemas.microsoft.com/office/drawing/2014/main" id="{D72C4EA9-313E-88E5-317D-5EDE0C3D8388}"/>
              </a:ext>
            </a:extLst>
          </p:cNvPr>
          <p:cNvPicPr>
            <a:picLocks noChangeAspect="1"/>
          </p:cNvPicPr>
          <p:nvPr/>
        </p:nvPicPr>
        <p:blipFill>
          <a:blip r:embed="rId2"/>
          <a:stretch>
            <a:fillRect/>
          </a:stretch>
        </p:blipFill>
        <p:spPr>
          <a:xfrm>
            <a:off x="494608" y="1266846"/>
            <a:ext cx="6063590" cy="2250178"/>
          </a:xfrm>
          <a:prstGeom prst="rect">
            <a:avLst/>
          </a:prstGeom>
        </p:spPr>
      </p:pic>
      <p:pic>
        <p:nvPicPr>
          <p:cNvPr id="7" name="Imagen 6">
            <a:extLst>
              <a:ext uri="{FF2B5EF4-FFF2-40B4-BE49-F238E27FC236}">
                <a16:creationId xmlns:a16="http://schemas.microsoft.com/office/drawing/2014/main" id="{710D8788-261B-2E06-2A37-9DA6CB848587}"/>
              </a:ext>
            </a:extLst>
          </p:cNvPr>
          <p:cNvPicPr>
            <a:picLocks noChangeAspect="1"/>
          </p:cNvPicPr>
          <p:nvPr/>
        </p:nvPicPr>
        <p:blipFill>
          <a:blip r:embed="rId3"/>
          <a:stretch>
            <a:fillRect/>
          </a:stretch>
        </p:blipFill>
        <p:spPr>
          <a:xfrm>
            <a:off x="3327761" y="3772146"/>
            <a:ext cx="7938465" cy="2769720"/>
          </a:xfrm>
          <a:prstGeom prst="rect">
            <a:avLst/>
          </a:prstGeom>
        </p:spPr>
      </p:pic>
      <p:pic>
        <p:nvPicPr>
          <p:cNvPr id="8" name="Imagen 7">
            <a:extLst>
              <a:ext uri="{FF2B5EF4-FFF2-40B4-BE49-F238E27FC236}">
                <a16:creationId xmlns:a16="http://schemas.microsoft.com/office/drawing/2014/main" id="{620C83FC-74BF-E77C-343F-B242F58DB111}"/>
              </a:ext>
            </a:extLst>
          </p:cNvPr>
          <p:cNvPicPr>
            <a:picLocks noChangeAspect="1"/>
          </p:cNvPicPr>
          <p:nvPr/>
        </p:nvPicPr>
        <p:blipFill>
          <a:blip r:embed="rId4"/>
          <a:stretch>
            <a:fillRect/>
          </a:stretch>
        </p:blipFill>
        <p:spPr>
          <a:xfrm>
            <a:off x="8468026" y="1406024"/>
            <a:ext cx="1566808" cy="499915"/>
          </a:xfrm>
          <a:prstGeom prst="rect">
            <a:avLst/>
          </a:prstGeom>
        </p:spPr>
      </p:pic>
      <p:sp>
        <p:nvSpPr>
          <p:cNvPr id="9" name="Flecha: a la derecha 8">
            <a:extLst>
              <a:ext uri="{FF2B5EF4-FFF2-40B4-BE49-F238E27FC236}">
                <a16:creationId xmlns:a16="http://schemas.microsoft.com/office/drawing/2014/main" id="{22F8C11D-BF1B-D381-9BBD-DB730E2E7216}"/>
              </a:ext>
            </a:extLst>
          </p:cNvPr>
          <p:cNvSpPr/>
          <p:nvPr/>
        </p:nvSpPr>
        <p:spPr>
          <a:xfrm>
            <a:off x="2628259" y="5811858"/>
            <a:ext cx="577121" cy="284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9E28D0F3-6545-80AC-8B52-956B838E4E9C}"/>
              </a:ext>
            </a:extLst>
          </p:cNvPr>
          <p:cNvSpPr txBox="1"/>
          <p:nvPr/>
        </p:nvSpPr>
        <p:spPr>
          <a:xfrm>
            <a:off x="681197" y="5603001"/>
            <a:ext cx="1681514" cy="646331"/>
          </a:xfrm>
          <a:prstGeom prst="rect">
            <a:avLst/>
          </a:prstGeom>
          <a:noFill/>
        </p:spPr>
        <p:txBody>
          <a:bodyPr wrap="square" rtlCol="0">
            <a:spAutoFit/>
          </a:bodyPr>
          <a:lstStyle/>
          <a:p>
            <a:r>
              <a:rPr lang="es-ES" dirty="0" err="1"/>
              <a:t>We</a:t>
            </a:r>
            <a:r>
              <a:rPr lang="es-ES" dirty="0"/>
              <a:t> </a:t>
            </a:r>
            <a:r>
              <a:rPr lang="es-ES" dirty="0" err="1"/>
              <a:t>over-write</a:t>
            </a:r>
            <a:r>
              <a:rPr lang="es-ES" dirty="0"/>
              <a:t> </a:t>
            </a:r>
            <a:r>
              <a:rPr lang="es-ES" dirty="0" err="1"/>
              <a:t>the</a:t>
            </a:r>
            <a:r>
              <a:rPr lang="es-ES" dirty="0"/>
              <a:t> variable!</a:t>
            </a:r>
          </a:p>
        </p:txBody>
      </p:sp>
    </p:spTree>
    <p:extLst>
      <p:ext uri="{BB962C8B-B14F-4D97-AF65-F5344CB8AC3E}">
        <p14:creationId xmlns:p14="http://schemas.microsoft.com/office/powerpoint/2010/main" val="2035752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FAE544-9984-C978-58EE-DE74EB3ABC55}"/>
              </a:ext>
            </a:extLst>
          </p:cNvPr>
          <p:cNvSpPr>
            <a:spLocks noGrp="1"/>
          </p:cNvSpPr>
          <p:nvPr>
            <p:ph type="title"/>
          </p:nvPr>
        </p:nvSpPr>
        <p:spPr/>
        <p:txBody>
          <a:bodyPr/>
          <a:lstStyle/>
          <a:p>
            <a:r>
              <a:rPr lang="es-ES" dirty="0"/>
              <a:t>9. Array </a:t>
            </a:r>
            <a:r>
              <a:rPr lang="es-ES" dirty="0" err="1"/>
              <a:t>Concatenation</a:t>
            </a:r>
            <a:r>
              <a:rPr lang="es-ES" dirty="0"/>
              <a:t> and </a:t>
            </a:r>
            <a:r>
              <a:rPr lang="es-ES" dirty="0" err="1"/>
              <a:t>Splitting</a:t>
            </a:r>
            <a:endParaRPr lang="es-ES" dirty="0"/>
          </a:p>
        </p:txBody>
      </p:sp>
      <p:sp>
        <p:nvSpPr>
          <p:cNvPr id="3" name="Marcador de contenido 2">
            <a:extLst>
              <a:ext uri="{FF2B5EF4-FFF2-40B4-BE49-F238E27FC236}">
                <a16:creationId xmlns:a16="http://schemas.microsoft.com/office/drawing/2014/main" id="{2C968277-FF48-B0BA-1F48-308ACAC136E3}"/>
              </a:ext>
            </a:extLst>
          </p:cNvPr>
          <p:cNvSpPr>
            <a:spLocks noGrp="1"/>
          </p:cNvSpPr>
          <p:nvPr>
            <p:ph idx="1"/>
          </p:nvPr>
        </p:nvSpPr>
        <p:spPr/>
        <p:txBody>
          <a:bodyPr/>
          <a:lstStyle/>
          <a:p>
            <a:r>
              <a:rPr lang="es-ES" dirty="0" err="1"/>
              <a:t>We</a:t>
            </a:r>
            <a:r>
              <a:rPr lang="es-ES" dirty="0"/>
              <a:t> can </a:t>
            </a:r>
            <a:r>
              <a:rPr lang="es-ES" dirty="0" err="1"/>
              <a:t>concatenate</a:t>
            </a:r>
            <a:r>
              <a:rPr lang="es-ES" dirty="0"/>
              <a:t> (</a:t>
            </a:r>
            <a:r>
              <a:rPr lang="es-ES" dirty="0" err="1"/>
              <a:t>or</a:t>
            </a:r>
            <a:r>
              <a:rPr lang="es-ES" dirty="0"/>
              <a:t> </a:t>
            </a:r>
            <a:r>
              <a:rPr lang="es-ES" dirty="0" err="1"/>
              <a:t>join</a:t>
            </a:r>
            <a:r>
              <a:rPr lang="es-ES" dirty="0"/>
              <a:t> </a:t>
            </a:r>
            <a:r>
              <a:rPr lang="es-ES" dirty="0" err="1"/>
              <a:t>two</a:t>
            </a:r>
            <a:r>
              <a:rPr lang="es-ES" dirty="0"/>
              <a:t> </a:t>
            </a:r>
            <a:r>
              <a:rPr lang="es-ES" dirty="0" err="1"/>
              <a:t>or</a:t>
            </a:r>
            <a:r>
              <a:rPr lang="es-ES" dirty="0"/>
              <a:t> more </a:t>
            </a:r>
            <a:r>
              <a:rPr lang="es-ES" dirty="0" err="1"/>
              <a:t>arrays</a:t>
            </a:r>
            <a:r>
              <a:rPr lang="es-ES" dirty="0"/>
              <a:t>) </a:t>
            </a:r>
            <a:r>
              <a:rPr lang="es-ES" dirty="0" err="1"/>
              <a:t>by</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dirty="0" err="1">
                <a:solidFill>
                  <a:srgbClr val="00B0F0"/>
                </a:solidFill>
              </a:rPr>
              <a:t>np.concatenate</a:t>
            </a:r>
            <a:endParaRPr lang="es-ES" b="1" dirty="0">
              <a:solidFill>
                <a:srgbClr val="00B0F0"/>
              </a:solidFill>
            </a:endParaRPr>
          </a:p>
        </p:txBody>
      </p:sp>
      <p:pic>
        <p:nvPicPr>
          <p:cNvPr id="5" name="Imagen 4">
            <a:extLst>
              <a:ext uri="{FF2B5EF4-FFF2-40B4-BE49-F238E27FC236}">
                <a16:creationId xmlns:a16="http://schemas.microsoft.com/office/drawing/2014/main" id="{C9EEB7D6-EAF5-C56A-1705-A4CECCBB3BC5}"/>
              </a:ext>
            </a:extLst>
          </p:cNvPr>
          <p:cNvPicPr>
            <a:picLocks noChangeAspect="1"/>
          </p:cNvPicPr>
          <p:nvPr/>
        </p:nvPicPr>
        <p:blipFill>
          <a:blip r:embed="rId2"/>
          <a:stretch>
            <a:fillRect/>
          </a:stretch>
        </p:blipFill>
        <p:spPr>
          <a:xfrm>
            <a:off x="677425" y="2591793"/>
            <a:ext cx="10959330" cy="2804666"/>
          </a:xfrm>
          <a:prstGeom prst="rect">
            <a:avLst/>
          </a:prstGeom>
        </p:spPr>
      </p:pic>
      <p:pic>
        <p:nvPicPr>
          <p:cNvPr id="6" name="Imagen 5">
            <a:extLst>
              <a:ext uri="{FF2B5EF4-FFF2-40B4-BE49-F238E27FC236}">
                <a16:creationId xmlns:a16="http://schemas.microsoft.com/office/drawing/2014/main" id="{8236D762-96AC-F546-D5AC-79FAE69F9814}"/>
              </a:ext>
            </a:extLst>
          </p:cNvPr>
          <p:cNvPicPr>
            <a:picLocks noChangeAspect="1"/>
          </p:cNvPicPr>
          <p:nvPr/>
        </p:nvPicPr>
        <p:blipFill>
          <a:blip r:embed="rId3"/>
          <a:stretch>
            <a:fillRect/>
          </a:stretch>
        </p:blipFill>
        <p:spPr>
          <a:xfrm>
            <a:off x="9554813" y="614854"/>
            <a:ext cx="1566808" cy="499915"/>
          </a:xfrm>
          <a:prstGeom prst="rect">
            <a:avLst/>
          </a:prstGeom>
        </p:spPr>
      </p:pic>
    </p:spTree>
    <p:extLst>
      <p:ext uri="{BB962C8B-B14F-4D97-AF65-F5344CB8AC3E}">
        <p14:creationId xmlns:p14="http://schemas.microsoft.com/office/powerpoint/2010/main" val="2890397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9416D5-272D-02E7-FF1F-82B3665A7DFD}"/>
              </a:ext>
            </a:extLst>
          </p:cNvPr>
          <p:cNvSpPr>
            <a:spLocks noGrp="1"/>
          </p:cNvSpPr>
          <p:nvPr>
            <p:ph idx="1"/>
          </p:nvPr>
        </p:nvSpPr>
        <p:spPr>
          <a:xfrm>
            <a:off x="612647" y="846944"/>
            <a:ext cx="10653579" cy="5462416"/>
          </a:xfrm>
        </p:spPr>
        <p:txBody>
          <a:bodyPr/>
          <a:lstStyle/>
          <a:p>
            <a:r>
              <a:rPr lang="es-ES" dirty="0"/>
              <a:t>And </a:t>
            </a:r>
            <a:r>
              <a:rPr lang="es-ES" dirty="0" err="1"/>
              <a:t>we</a:t>
            </a:r>
            <a:r>
              <a:rPr lang="es-ES" dirty="0"/>
              <a:t> can </a:t>
            </a:r>
            <a:r>
              <a:rPr lang="es-ES" dirty="0" err="1"/>
              <a:t>split</a:t>
            </a:r>
            <a:r>
              <a:rPr lang="es-ES" dirty="0"/>
              <a:t> </a:t>
            </a:r>
            <a:r>
              <a:rPr lang="es-ES" dirty="0" err="1"/>
              <a:t>an</a:t>
            </a:r>
            <a:r>
              <a:rPr lang="es-ES" dirty="0"/>
              <a:t> array </a:t>
            </a:r>
            <a:r>
              <a:rPr lang="es-ES" dirty="0" err="1"/>
              <a:t>by</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dirty="0" err="1">
                <a:solidFill>
                  <a:srgbClr val="00B0F0"/>
                </a:solidFill>
              </a:rPr>
              <a:t>np.split</a:t>
            </a:r>
            <a:r>
              <a:rPr lang="es-ES" b="1" dirty="0">
                <a:solidFill>
                  <a:srgbClr val="00B0F0"/>
                </a:solidFill>
              </a:rPr>
              <a:t>()</a:t>
            </a:r>
            <a:r>
              <a:rPr lang="es-ES" dirty="0"/>
              <a:t>. </a:t>
            </a:r>
            <a:r>
              <a:rPr lang="es-ES" dirty="0" err="1"/>
              <a:t>This</a:t>
            </a:r>
            <a:r>
              <a:rPr lang="es-ES" dirty="0"/>
              <a:t> Will divide </a:t>
            </a:r>
            <a:r>
              <a:rPr lang="es-ES" dirty="0" err="1"/>
              <a:t>our</a:t>
            </a:r>
            <a:r>
              <a:rPr lang="es-ES" dirty="0"/>
              <a:t> array </a:t>
            </a:r>
            <a:r>
              <a:rPr lang="es-ES" dirty="0" err="1"/>
              <a:t>into</a:t>
            </a:r>
            <a:r>
              <a:rPr lang="es-ES" dirty="0"/>
              <a:t> as </a:t>
            </a:r>
            <a:r>
              <a:rPr lang="es-ES" dirty="0" err="1"/>
              <a:t>many</a:t>
            </a:r>
            <a:r>
              <a:rPr lang="es-ES" dirty="0"/>
              <a:t> </a:t>
            </a:r>
            <a:r>
              <a:rPr lang="es-ES" dirty="0" err="1"/>
              <a:t>lists</a:t>
            </a:r>
            <a:r>
              <a:rPr lang="es-ES" dirty="0"/>
              <a:t> as </a:t>
            </a:r>
            <a:r>
              <a:rPr lang="es-ES" dirty="0" err="1"/>
              <a:t>we</a:t>
            </a:r>
            <a:r>
              <a:rPr lang="es-ES" dirty="0"/>
              <a:t> </a:t>
            </a:r>
            <a:r>
              <a:rPr lang="es-ES" dirty="0" err="1"/>
              <a:t>want</a:t>
            </a:r>
            <a:r>
              <a:rPr lang="es-ES" dirty="0"/>
              <a:t> (so, </a:t>
            </a:r>
            <a:r>
              <a:rPr lang="es-ES" dirty="0" err="1"/>
              <a:t>we</a:t>
            </a:r>
            <a:r>
              <a:rPr lang="es-ES" dirty="0"/>
              <a:t> </a:t>
            </a:r>
            <a:r>
              <a:rPr lang="es-ES" dirty="0" err="1"/>
              <a:t>won´t</a:t>
            </a:r>
            <a:r>
              <a:rPr lang="es-ES" dirty="0"/>
              <a:t> </a:t>
            </a:r>
            <a:r>
              <a:rPr lang="es-ES" dirty="0" err="1"/>
              <a:t>have</a:t>
            </a:r>
            <a:r>
              <a:rPr lang="es-ES" dirty="0"/>
              <a:t> a </a:t>
            </a:r>
            <a:r>
              <a:rPr lang="es-ES" dirty="0" err="1"/>
              <a:t>numpy</a:t>
            </a:r>
            <a:r>
              <a:rPr lang="es-ES" dirty="0"/>
              <a:t> array </a:t>
            </a:r>
            <a:r>
              <a:rPr lang="es-ES" dirty="0" err="1"/>
              <a:t>anymore</a:t>
            </a:r>
            <a:r>
              <a:rPr lang="es-ES" dirty="0"/>
              <a:t>, </a:t>
            </a:r>
            <a:r>
              <a:rPr lang="es-ES" dirty="0" err="1"/>
              <a:t>but</a:t>
            </a:r>
            <a:r>
              <a:rPr lang="es-ES" dirty="0"/>
              <a:t> a Python </a:t>
            </a:r>
            <a:r>
              <a:rPr lang="es-ES" dirty="0" err="1"/>
              <a:t>list</a:t>
            </a:r>
            <a:r>
              <a:rPr lang="es-ES" dirty="0"/>
              <a:t>).</a:t>
            </a:r>
          </a:p>
          <a:p>
            <a:endParaRPr lang="es-ES" dirty="0"/>
          </a:p>
          <a:p>
            <a:endParaRPr lang="es-ES" dirty="0"/>
          </a:p>
          <a:p>
            <a:endParaRPr lang="es-ES" dirty="0"/>
          </a:p>
          <a:p>
            <a:endParaRPr lang="es-ES" dirty="0"/>
          </a:p>
          <a:p>
            <a:r>
              <a:rPr lang="es-ES" dirty="0"/>
              <a:t>And </a:t>
            </a:r>
            <a:r>
              <a:rPr lang="es-ES" dirty="0" err="1"/>
              <a:t>we</a:t>
            </a:r>
            <a:r>
              <a:rPr lang="es-ES" dirty="0"/>
              <a:t> can </a:t>
            </a:r>
            <a:r>
              <a:rPr lang="es-ES" dirty="0" err="1"/>
              <a:t>remove</a:t>
            </a:r>
            <a:r>
              <a:rPr lang="es-ES" dirty="0"/>
              <a:t> a </a:t>
            </a:r>
            <a:r>
              <a:rPr lang="es-ES" dirty="0" err="1"/>
              <a:t>row</a:t>
            </a:r>
            <a:r>
              <a:rPr lang="es-ES" dirty="0"/>
              <a:t> </a:t>
            </a:r>
            <a:r>
              <a:rPr lang="es-ES" dirty="0" err="1"/>
              <a:t>using</a:t>
            </a:r>
            <a:r>
              <a:rPr lang="es-ES" dirty="0"/>
              <a:t> </a:t>
            </a:r>
            <a:r>
              <a:rPr lang="es-ES" dirty="0" err="1"/>
              <a:t>the</a:t>
            </a:r>
            <a:r>
              <a:rPr lang="es-ES" dirty="0"/>
              <a:t> </a:t>
            </a:r>
            <a:r>
              <a:rPr lang="es-ES" b="1" dirty="0" err="1">
                <a:solidFill>
                  <a:srgbClr val="00B0F0"/>
                </a:solidFill>
              </a:rPr>
              <a:t>np.delete</a:t>
            </a:r>
            <a:r>
              <a:rPr lang="es-ES" b="1" dirty="0">
                <a:solidFill>
                  <a:srgbClr val="00B0F0"/>
                </a:solidFill>
              </a:rPr>
              <a:t>()</a:t>
            </a:r>
            <a:r>
              <a:rPr lang="es-ES" dirty="0"/>
              <a:t> </a:t>
            </a:r>
            <a:r>
              <a:rPr lang="es-ES" dirty="0" err="1"/>
              <a:t>function</a:t>
            </a:r>
            <a:r>
              <a:rPr lang="es-ES" dirty="0"/>
              <a:t>.</a:t>
            </a:r>
          </a:p>
          <a:p>
            <a:endParaRPr lang="es-ES" dirty="0"/>
          </a:p>
        </p:txBody>
      </p:sp>
      <p:pic>
        <p:nvPicPr>
          <p:cNvPr id="5" name="Imagen 4">
            <a:extLst>
              <a:ext uri="{FF2B5EF4-FFF2-40B4-BE49-F238E27FC236}">
                <a16:creationId xmlns:a16="http://schemas.microsoft.com/office/drawing/2014/main" id="{41CDA4F3-058F-16F1-B446-5C08A5E124A2}"/>
              </a:ext>
            </a:extLst>
          </p:cNvPr>
          <p:cNvPicPr>
            <a:picLocks noChangeAspect="1"/>
          </p:cNvPicPr>
          <p:nvPr/>
        </p:nvPicPr>
        <p:blipFill>
          <a:blip r:embed="rId2"/>
          <a:stretch>
            <a:fillRect/>
          </a:stretch>
        </p:blipFill>
        <p:spPr>
          <a:xfrm>
            <a:off x="925774" y="1700571"/>
            <a:ext cx="10340452" cy="1767212"/>
          </a:xfrm>
          <a:prstGeom prst="rect">
            <a:avLst/>
          </a:prstGeom>
        </p:spPr>
      </p:pic>
      <p:pic>
        <p:nvPicPr>
          <p:cNvPr id="6" name="Imagen 5">
            <a:extLst>
              <a:ext uri="{FF2B5EF4-FFF2-40B4-BE49-F238E27FC236}">
                <a16:creationId xmlns:a16="http://schemas.microsoft.com/office/drawing/2014/main" id="{F67FBA31-6E8B-4F9A-2412-15FE58CDFD9C}"/>
              </a:ext>
            </a:extLst>
          </p:cNvPr>
          <p:cNvPicPr>
            <a:picLocks noChangeAspect="1"/>
          </p:cNvPicPr>
          <p:nvPr/>
        </p:nvPicPr>
        <p:blipFill>
          <a:blip r:embed="rId3"/>
          <a:stretch>
            <a:fillRect/>
          </a:stretch>
        </p:blipFill>
        <p:spPr>
          <a:xfrm>
            <a:off x="10304321" y="232605"/>
            <a:ext cx="1566808" cy="499915"/>
          </a:xfrm>
          <a:prstGeom prst="rect">
            <a:avLst/>
          </a:prstGeom>
        </p:spPr>
      </p:pic>
      <p:pic>
        <p:nvPicPr>
          <p:cNvPr id="8" name="Imagen 7">
            <a:extLst>
              <a:ext uri="{FF2B5EF4-FFF2-40B4-BE49-F238E27FC236}">
                <a16:creationId xmlns:a16="http://schemas.microsoft.com/office/drawing/2014/main" id="{136DF802-19B9-386A-D206-130AA5D15DE0}"/>
              </a:ext>
            </a:extLst>
          </p:cNvPr>
          <p:cNvPicPr>
            <a:picLocks noChangeAspect="1"/>
          </p:cNvPicPr>
          <p:nvPr/>
        </p:nvPicPr>
        <p:blipFill>
          <a:blip r:embed="rId4"/>
          <a:stretch>
            <a:fillRect/>
          </a:stretch>
        </p:blipFill>
        <p:spPr>
          <a:xfrm>
            <a:off x="925774" y="4302672"/>
            <a:ext cx="10213865" cy="951380"/>
          </a:xfrm>
          <a:prstGeom prst="rect">
            <a:avLst/>
          </a:prstGeom>
        </p:spPr>
      </p:pic>
      <p:sp>
        <p:nvSpPr>
          <p:cNvPr id="4" name="CuadroTexto 3">
            <a:extLst>
              <a:ext uri="{FF2B5EF4-FFF2-40B4-BE49-F238E27FC236}">
                <a16:creationId xmlns:a16="http://schemas.microsoft.com/office/drawing/2014/main" id="{77E1CCE7-EF8A-DF1B-21FC-236A40F302E5}"/>
              </a:ext>
            </a:extLst>
          </p:cNvPr>
          <p:cNvSpPr txBox="1"/>
          <p:nvPr/>
        </p:nvSpPr>
        <p:spPr>
          <a:xfrm>
            <a:off x="10304321" y="5663029"/>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2</a:t>
            </a:r>
          </a:p>
        </p:txBody>
      </p:sp>
      <p:pic>
        <p:nvPicPr>
          <p:cNvPr id="7" name="Imagen 6">
            <a:extLst>
              <a:ext uri="{FF2B5EF4-FFF2-40B4-BE49-F238E27FC236}">
                <a16:creationId xmlns:a16="http://schemas.microsoft.com/office/drawing/2014/main" id="{884FBCE0-E057-DAC1-B60F-6EDE7DEE3566}"/>
              </a:ext>
            </a:extLst>
          </p:cNvPr>
          <p:cNvPicPr>
            <a:picLocks noChangeAspect="1"/>
          </p:cNvPicPr>
          <p:nvPr/>
        </p:nvPicPr>
        <p:blipFill>
          <a:blip r:embed="rId5"/>
          <a:stretch>
            <a:fillRect/>
          </a:stretch>
        </p:blipFill>
        <p:spPr>
          <a:xfrm>
            <a:off x="9264924" y="5509305"/>
            <a:ext cx="914479" cy="914479"/>
          </a:xfrm>
          <a:prstGeom prst="rect">
            <a:avLst/>
          </a:prstGeom>
        </p:spPr>
      </p:pic>
    </p:spTree>
    <p:extLst>
      <p:ext uri="{BB962C8B-B14F-4D97-AF65-F5344CB8AC3E}">
        <p14:creationId xmlns:p14="http://schemas.microsoft.com/office/powerpoint/2010/main" val="2369582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83314-61EF-C0E8-175A-AD8BA38FCAD3}"/>
              </a:ext>
            </a:extLst>
          </p:cNvPr>
          <p:cNvSpPr>
            <a:spLocks noGrp="1"/>
          </p:cNvSpPr>
          <p:nvPr>
            <p:ph type="title"/>
          </p:nvPr>
        </p:nvSpPr>
        <p:spPr/>
        <p:txBody>
          <a:bodyPr/>
          <a:lstStyle/>
          <a:p>
            <a:r>
              <a:rPr lang="es-ES" dirty="0"/>
              <a:t>10. Universal </a:t>
            </a:r>
            <a:r>
              <a:rPr lang="es-ES" dirty="0" err="1"/>
              <a:t>Functions</a:t>
            </a:r>
            <a:endParaRPr lang="es-ES" dirty="0"/>
          </a:p>
        </p:txBody>
      </p:sp>
      <p:sp>
        <p:nvSpPr>
          <p:cNvPr id="3" name="Marcador de contenido 2">
            <a:extLst>
              <a:ext uri="{FF2B5EF4-FFF2-40B4-BE49-F238E27FC236}">
                <a16:creationId xmlns:a16="http://schemas.microsoft.com/office/drawing/2014/main" id="{2A86844F-0575-AADF-6294-4BF5F2B02FC1}"/>
              </a:ext>
            </a:extLst>
          </p:cNvPr>
          <p:cNvSpPr>
            <a:spLocks noGrp="1"/>
          </p:cNvSpPr>
          <p:nvPr>
            <p:ph idx="1"/>
          </p:nvPr>
        </p:nvSpPr>
        <p:spPr/>
        <p:txBody>
          <a:bodyPr/>
          <a:lstStyle/>
          <a:p>
            <a:r>
              <a:rPr lang="es-ES" dirty="0" err="1"/>
              <a:t>We</a:t>
            </a:r>
            <a:r>
              <a:rPr lang="es-ES" dirty="0"/>
              <a:t> can use </a:t>
            </a:r>
            <a:r>
              <a:rPr lang="es-ES" dirty="0" err="1"/>
              <a:t>for</a:t>
            </a:r>
            <a:r>
              <a:rPr lang="es-ES" dirty="0"/>
              <a:t> </a:t>
            </a:r>
            <a:r>
              <a:rPr lang="es-ES" dirty="0" err="1"/>
              <a:t>loops</a:t>
            </a:r>
            <a:r>
              <a:rPr lang="es-ES" dirty="0"/>
              <a:t> </a:t>
            </a:r>
            <a:r>
              <a:rPr lang="es-ES" dirty="0" err="1"/>
              <a:t>to</a:t>
            </a:r>
            <a:r>
              <a:rPr lang="es-ES" dirty="0"/>
              <a:t> do </a:t>
            </a:r>
            <a:r>
              <a:rPr lang="es-ES" dirty="0" err="1"/>
              <a:t>mathematical</a:t>
            </a:r>
            <a:r>
              <a:rPr lang="es-ES" dirty="0"/>
              <a:t> </a:t>
            </a:r>
            <a:r>
              <a:rPr lang="es-ES" dirty="0" err="1"/>
              <a:t>operations</a:t>
            </a:r>
            <a:r>
              <a:rPr lang="es-ES" dirty="0"/>
              <a:t> </a:t>
            </a:r>
            <a:r>
              <a:rPr lang="es-ES" dirty="0" err="1"/>
              <a:t>on</a:t>
            </a:r>
            <a:r>
              <a:rPr lang="es-ES" dirty="0"/>
              <a:t> Python </a:t>
            </a:r>
            <a:r>
              <a:rPr lang="es-ES" dirty="0" err="1"/>
              <a:t>lists</a:t>
            </a:r>
            <a:r>
              <a:rPr lang="es-ES" dirty="0"/>
              <a:t>. </a:t>
            </a:r>
            <a:r>
              <a:rPr lang="es-ES" dirty="0" err="1"/>
              <a:t>For</a:t>
            </a:r>
            <a:r>
              <a:rPr lang="es-ES" dirty="0"/>
              <a:t> </a:t>
            </a:r>
            <a:r>
              <a:rPr lang="es-ES" dirty="0" err="1"/>
              <a:t>example</a:t>
            </a:r>
            <a:r>
              <a:rPr lang="es-ES" dirty="0"/>
              <a:t>: </a:t>
            </a:r>
            <a:r>
              <a:rPr lang="es-ES" dirty="0" err="1"/>
              <a:t>if</a:t>
            </a:r>
            <a:r>
              <a:rPr lang="es-ES" dirty="0"/>
              <a:t> </a:t>
            </a:r>
            <a:r>
              <a:rPr lang="es-ES" dirty="0" err="1"/>
              <a:t>we</a:t>
            </a:r>
            <a:r>
              <a:rPr lang="es-ES" dirty="0"/>
              <a:t> </a:t>
            </a:r>
            <a:r>
              <a:rPr lang="es-ES" dirty="0" err="1"/>
              <a:t>would</a:t>
            </a:r>
            <a:r>
              <a:rPr lang="es-ES" dirty="0"/>
              <a:t> </a:t>
            </a:r>
            <a:r>
              <a:rPr lang="es-ES" dirty="0" err="1"/>
              <a:t>like</a:t>
            </a:r>
            <a:r>
              <a:rPr lang="es-ES" dirty="0"/>
              <a:t> </a:t>
            </a:r>
            <a:r>
              <a:rPr lang="es-ES" dirty="0" err="1"/>
              <a:t>to</a:t>
            </a:r>
            <a:r>
              <a:rPr lang="es-ES" dirty="0"/>
              <a:t> </a:t>
            </a:r>
            <a:r>
              <a:rPr lang="es-ES" dirty="0" err="1"/>
              <a:t>add</a:t>
            </a:r>
            <a:r>
              <a:rPr lang="es-ES" dirty="0"/>
              <a:t> </a:t>
            </a:r>
            <a:r>
              <a:rPr lang="es-ES" dirty="0" err="1"/>
              <a:t>the</a:t>
            </a:r>
            <a:r>
              <a:rPr lang="es-ES" dirty="0"/>
              <a:t> </a:t>
            </a:r>
            <a:r>
              <a:rPr lang="es-ES" dirty="0" err="1"/>
              <a:t>values</a:t>
            </a:r>
            <a:r>
              <a:rPr lang="es-ES" dirty="0"/>
              <a:t> </a:t>
            </a:r>
            <a:r>
              <a:rPr lang="es-ES" dirty="0" err="1"/>
              <a:t>of</a:t>
            </a:r>
            <a:r>
              <a:rPr lang="es-ES" dirty="0"/>
              <a:t> </a:t>
            </a:r>
            <a:r>
              <a:rPr lang="es-ES" dirty="0" err="1"/>
              <a:t>one</a:t>
            </a:r>
            <a:r>
              <a:rPr lang="es-ES" dirty="0"/>
              <a:t> Python </a:t>
            </a:r>
            <a:r>
              <a:rPr lang="es-ES" dirty="0" err="1"/>
              <a:t>list</a:t>
            </a:r>
            <a:r>
              <a:rPr lang="es-ES" dirty="0"/>
              <a:t> [1, 2, 3, 4] </a:t>
            </a:r>
            <a:r>
              <a:rPr lang="es-ES" dirty="0" err="1"/>
              <a:t>to</a:t>
            </a:r>
            <a:r>
              <a:rPr lang="es-ES" dirty="0"/>
              <a:t> a </a:t>
            </a:r>
            <a:r>
              <a:rPr lang="es-ES" dirty="0" err="1"/>
              <a:t>second</a:t>
            </a:r>
            <a:r>
              <a:rPr lang="es-ES" dirty="0"/>
              <a:t> Python </a:t>
            </a:r>
            <a:r>
              <a:rPr lang="es-ES" dirty="0" err="1"/>
              <a:t>list</a:t>
            </a:r>
            <a:r>
              <a:rPr lang="es-ES" dirty="0"/>
              <a:t> [4, 5, 6, 7] </a:t>
            </a:r>
            <a:r>
              <a:rPr lang="es-ES" dirty="0" err="1"/>
              <a:t>to</a:t>
            </a:r>
            <a:r>
              <a:rPr lang="es-ES" dirty="0"/>
              <a:t> </a:t>
            </a:r>
            <a:r>
              <a:rPr lang="es-ES" dirty="0" err="1"/>
              <a:t>have</a:t>
            </a:r>
            <a:r>
              <a:rPr lang="es-ES" dirty="0"/>
              <a:t> a </a:t>
            </a:r>
            <a:r>
              <a:rPr lang="es-ES" dirty="0" err="1"/>
              <a:t>third</a:t>
            </a:r>
            <a:r>
              <a:rPr lang="es-ES" dirty="0"/>
              <a:t> Python </a:t>
            </a:r>
            <a:r>
              <a:rPr lang="es-ES" dirty="0" err="1"/>
              <a:t>list</a:t>
            </a:r>
            <a:r>
              <a:rPr lang="es-ES" dirty="0"/>
              <a:t> </a:t>
            </a:r>
            <a:r>
              <a:rPr lang="es-ES" dirty="0" err="1"/>
              <a:t>that</a:t>
            </a:r>
            <a:r>
              <a:rPr lang="es-ES" dirty="0"/>
              <a:t> </a:t>
            </a:r>
            <a:r>
              <a:rPr lang="es-ES" dirty="0" err="1"/>
              <a:t>is</a:t>
            </a:r>
            <a:r>
              <a:rPr lang="es-ES" dirty="0"/>
              <a:t> a </a:t>
            </a:r>
            <a:r>
              <a:rPr lang="es-ES" dirty="0" err="1"/>
              <a:t>combination</a:t>
            </a:r>
            <a:r>
              <a:rPr lang="es-ES" dirty="0"/>
              <a:t> </a:t>
            </a:r>
            <a:r>
              <a:rPr lang="es-ES" dirty="0" err="1"/>
              <a:t>of</a:t>
            </a:r>
            <a:r>
              <a:rPr lang="es-ES" dirty="0"/>
              <a:t> </a:t>
            </a:r>
            <a:r>
              <a:rPr lang="es-ES" dirty="0" err="1"/>
              <a:t>both</a:t>
            </a:r>
            <a:r>
              <a:rPr lang="es-ES" dirty="0"/>
              <a:t> [5, 7, 9, 11], </a:t>
            </a:r>
            <a:r>
              <a:rPr lang="es-ES" dirty="0" err="1"/>
              <a:t>we</a:t>
            </a:r>
            <a:r>
              <a:rPr lang="es-ES" dirty="0"/>
              <a:t> can use a </a:t>
            </a:r>
            <a:r>
              <a:rPr lang="es-ES" dirty="0" err="1"/>
              <a:t>for</a:t>
            </a:r>
            <a:r>
              <a:rPr lang="es-ES" dirty="0"/>
              <a:t> </a:t>
            </a:r>
            <a:r>
              <a:rPr lang="es-ES" dirty="0" err="1"/>
              <a:t>loop</a:t>
            </a:r>
            <a:r>
              <a:rPr lang="es-ES" dirty="0"/>
              <a:t>:</a:t>
            </a:r>
          </a:p>
          <a:p>
            <a:endParaRPr lang="es-ES" dirty="0"/>
          </a:p>
        </p:txBody>
      </p:sp>
      <p:pic>
        <p:nvPicPr>
          <p:cNvPr id="5" name="Imagen 4">
            <a:extLst>
              <a:ext uri="{FF2B5EF4-FFF2-40B4-BE49-F238E27FC236}">
                <a16:creationId xmlns:a16="http://schemas.microsoft.com/office/drawing/2014/main" id="{C3A96FF5-D4CF-EE2A-0928-4A4212940017}"/>
              </a:ext>
            </a:extLst>
          </p:cNvPr>
          <p:cNvPicPr>
            <a:picLocks noChangeAspect="1"/>
          </p:cNvPicPr>
          <p:nvPr/>
        </p:nvPicPr>
        <p:blipFill>
          <a:blip r:embed="rId2"/>
          <a:stretch>
            <a:fillRect/>
          </a:stretch>
        </p:blipFill>
        <p:spPr>
          <a:xfrm>
            <a:off x="818192" y="3375984"/>
            <a:ext cx="10448034" cy="2457147"/>
          </a:xfrm>
          <a:prstGeom prst="rect">
            <a:avLst/>
          </a:prstGeom>
        </p:spPr>
      </p:pic>
      <p:pic>
        <p:nvPicPr>
          <p:cNvPr id="6" name="Imagen 5">
            <a:extLst>
              <a:ext uri="{FF2B5EF4-FFF2-40B4-BE49-F238E27FC236}">
                <a16:creationId xmlns:a16="http://schemas.microsoft.com/office/drawing/2014/main" id="{57220D83-9C48-CB90-8DD2-1475D6733EFB}"/>
              </a:ext>
            </a:extLst>
          </p:cNvPr>
          <p:cNvPicPr>
            <a:picLocks noChangeAspect="1"/>
          </p:cNvPicPr>
          <p:nvPr/>
        </p:nvPicPr>
        <p:blipFill>
          <a:blip r:embed="rId3"/>
          <a:stretch>
            <a:fillRect/>
          </a:stretch>
        </p:blipFill>
        <p:spPr>
          <a:xfrm>
            <a:off x="10304321" y="232605"/>
            <a:ext cx="1566808" cy="499915"/>
          </a:xfrm>
          <a:prstGeom prst="rect">
            <a:avLst/>
          </a:prstGeom>
        </p:spPr>
      </p:pic>
    </p:spTree>
    <p:extLst>
      <p:ext uri="{BB962C8B-B14F-4D97-AF65-F5344CB8AC3E}">
        <p14:creationId xmlns:p14="http://schemas.microsoft.com/office/powerpoint/2010/main" val="2185275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 name="Rectangle 1047">
            <a:extLst>
              <a:ext uri="{FF2B5EF4-FFF2-40B4-BE49-F238E27FC236}">
                <a16:creationId xmlns:a16="http://schemas.microsoft.com/office/drawing/2014/main" id="{33A151A1-919B-A89B-5C79-F9A91E737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4BD297-4961-1600-6539-86186337AFA0}"/>
              </a:ext>
            </a:extLst>
          </p:cNvPr>
          <p:cNvSpPr>
            <a:spLocks noGrp="1"/>
          </p:cNvSpPr>
          <p:nvPr>
            <p:ph type="title"/>
          </p:nvPr>
        </p:nvSpPr>
        <p:spPr>
          <a:xfrm>
            <a:off x="619760" y="603504"/>
            <a:ext cx="4563859" cy="1527048"/>
          </a:xfrm>
        </p:spPr>
        <p:txBody>
          <a:bodyPr anchor="b">
            <a:normAutofit/>
          </a:bodyPr>
          <a:lstStyle/>
          <a:p>
            <a:r>
              <a:rPr lang="es-ES" dirty="0"/>
              <a:t>Digital </a:t>
            </a:r>
            <a:r>
              <a:rPr lang="es-ES" dirty="0" err="1"/>
              <a:t>Humanities</a:t>
            </a:r>
            <a:r>
              <a:rPr lang="es-ES" dirty="0"/>
              <a:t> </a:t>
            </a:r>
            <a:r>
              <a:rPr lang="es-ES" dirty="0" err="1"/>
              <a:t>Dataset</a:t>
            </a:r>
            <a:endParaRPr lang="es-ES" dirty="0"/>
          </a:p>
        </p:txBody>
      </p:sp>
      <p:sp>
        <p:nvSpPr>
          <p:cNvPr id="3" name="Marcador de contenido 2">
            <a:extLst>
              <a:ext uri="{FF2B5EF4-FFF2-40B4-BE49-F238E27FC236}">
                <a16:creationId xmlns:a16="http://schemas.microsoft.com/office/drawing/2014/main" id="{0BA50492-7AEB-6645-5F75-EDF91A00CF3A}"/>
              </a:ext>
            </a:extLst>
          </p:cNvPr>
          <p:cNvSpPr>
            <a:spLocks noGrp="1"/>
          </p:cNvSpPr>
          <p:nvPr>
            <p:ph idx="1"/>
          </p:nvPr>
        </p:nvSpPr>
        <p:spPr>
          <a:xfrm>
            <a:off x="619759" y="2212848"/>
            <a:ext cx="4563859" cy="4096512"/>
          </a:xfrm>
        </p:spPr>
        <p:txBody>
          <a:bodyPr>
            <a:normAutofit/>
          </a:bodyPr>
          <a:lstStyle/>
          <a:p>
            <a:pPr marL="0" indent="0">
              <a:buNone/>
            </a:pPr>
            <a:r>
              <a:rPr lang="es-ES" sz="1800" dirty="0" err="1"/>
              <a:t>We</a:t>
            </a:r>
            <a:r>
              <a:rPr lang="es-ES" sz="1800" dirty="0"/>
              <a:t> are </a:t>
            </a:r>
            <a:r>
              <a:rPr lang="es-ES" sz="1800" dirty="0" err="1"/>
              <a:t>going</a:t>
            </a:r>
            <a:r>
              <a:rPr lang="es-ES" sz="1800" dirty="0"/>
              <a:t> </a:t>
            </a:r>
            <a:r>
              <a:rPr lang="es-ES" sz="1800" dirty="0" err="1"/>
              <a:t>to</a:t>
            </a:r>
            <a:r>
              <a:rPr lang="es-ES" sz="1800" dirty="0"/>
              <a:t> use a 19th </a:t>
            </a:r>
            <a:r>
              <a:rPr lang="es-ES" sz="1800" dirty="0" err="1"/>
              <a:t>century</a:t>
            </a:r>
            <a:r>
              <a:rPr lang="es-ES" sz="1800" dirty="0"/>
              <a:t> Anglo-</a:t>
            </a:r>
            <a:r>
              <a:rPr lang="es-ES" sz="1800" dirty="0" err="1"/>
              <a:t>Speaking</a:t>
            </a:r>
            <a:r>
              <a:rPr lang="es-ES" sz="1800" dirty="0"/>
              <a:t> </a:t>
            </a:r>
            <a:r>
              <a:rPr lang="es-ES" sz="1800" dirty="0" err="1"/>
              <a:t>dataset</a:t>
            </a:r>
            <a:r>
              <a:rPr lang="es-ES" sz="1800" dirty="0"/>
              <a:t> </a:t>
            </a:r>
            <a:r>
              <a:rPr lang="es-ES" sz="1800" dirty="0" err="1"/>
              <a:t>of</a:t>
            </a:r>
            <a:r>
              <a:rPr lang="es-ES" sz="1800" dirty="0"/>
              <a:t> </a:t>
            </a:r>
            <a:r>
              <a:rPr lang="es-ES" sz="1800" b="1" dirty="0"/>
              <a:t>“Social </a:t>
            </a:r>
            <a:r>
              <a:rPr lang="es-ES" sz="1800" b="1" dirty="0" err="1"/>
              <a:t>Realism</a:t>
            </a:r>
            <a:r>
              <a:rPr lang="es-ES" sz="1800" b="1" dirty="0"/>
              <a:t>”</a:t>
            </a:r>
            <a:r>
              <a:rPr lang="es-ES" sz="1800" dirty="0"/>
              <a:t> </a:t>
            </a:r>
            <a:r>
              <a:rPr lang="es-ES" sz="1800" dirty="0" err="1"/>
              <a:t>novels</a:t>
            </a:r>
            <a:r>
              <a:rPr lang="es-ES" sz="1800" dirty="0"/>
              <a:t> </a:t>
            </a:r>
            <a:r>
              <a:rPr lang="es-ES" sz="1800" dirty="0" err="1"/>
              <a:t>using</a:t>
            </a:r>
            <a:r>
              <a:rPr lang="es-ES" sz="1800" dirty="0"/>
              <a:t> </a:t>
            </a:r>
            <a:r>
              <a:rPr lang="es-ES" sz="1800" dirty="0" err="1"/>
              <a:t>four</a:t>
            </a:r>
            <a:r>
              <a:rPr lang="es-ES" sz="1800" dirty="0"/>
              <a:t> </a:t>
            </a:r>
            <a:r>
              <a:rPr lang="es-ES" sz="1800" dirty="0" err="1"/>
              <a:t>authors</a:t>
            </a:r>
            <a:r>
              <a:rPr lang="es-ES" sz="1800" dirty="0"/>
              <a:t>:</a:t>
            </a:r>
          </a:p>
          <a:p>
            <a:pPr lvl="1">
              <a:buFont typeface="Wingdings" panose="05000000000000000000" pitchFamily="2" charset="2"/>
              <a:buChar char="v"/>
            </a:pPr>
            <a:r>
              <a:rPr lang="es-ES" b="1" dirty="0" err="1"/>
              <a:t>Two</a:t>
            </a:r>
            <a:r>
              <a:rPr lang="es-ES" b="1" dirty="0"/>
              <a:t> </a:t>
            </a:r>
            <a:r>
              <a:rPr lang="es-ES" b="1" dirty="0" err="1"/>
              <a:t>female</a:t>
            </a:r>
            <a:r>
              <a:rPr lang="es-ES" b="1" dirty="0"/>
              <a:t> </a:t>
            </a:r>
            <a:r>
              <a:rPr lang="es-ES" b="1" dirty="0" err="1"/>
              <a:t>authors</a:t>
            </a:r>
            <a:r>
              <a:rPr lang="es-ES" dirty="0"/>
              <a:t>: Elizabeth Gaskell (1810-1865) and Edith Wharton (1862-1937)</a:t>
            </a:r>
          </a:p>
          <a:p>
            <a:pPr lvl="1">
              <a:buFont typeface="Wingdings" panose="05000000000000000000" pitchFamily="2" charset="2"/>
              <a:buChar char="v"/>
            </a:pPr>
            <a:r>
              <a:rPr lang="es-ES" b="1" dirty="0" err="1"/>
              <a:t>Two</a:t>
            </a:r>
            <a:r>
              <a:rPr lang="es-ES" b="1" dirty="0"/>
              <a:t> male </a:t>
            </a:r>
            <a:r>
              <a:rPr lang="es-ES" b="1" dirty="0" err="1"/>
              <a:t>authors</a:t>
            </a:r>
            <a:r>
              <a:rPr lang="es-ES" dirty="0"/>
              <a:t>: Charles Dickens (1812-1870) and Mark Twain (1835-1910)</a:t>
            </a:r>
          </a:p>
          <a:p>
            <a:pPr marL="0" indent="0">
              <a:buNone/>
            </a:pPr>
            <a:r>
              <a:rPr lang="es-ES" sz="1800" dirty="0"/>
              <a:t>Dickens and Gaskell are </a:t>
            </a:r>
            <a:r>
              <a:rPr lang="es-ES" sz="1800" b="1" dirty="0"/>
              <a:t>British</a:t>
            </a:r>
            <a:r>
              <a:rPr lang="es-ES" sz="1800" dirty="0"/>
              <a:t> and Twain and Wharton are </a:t>
            </a:r>
            <a:r>
              <a:rPr lang="es-ES" sz="1800" dirty="0" err="1"/>
              <a:t>from</a:t>
            </a:r>
            <a:r>
              <a:rPr lang="es-ES" sz="1800" dirty="0"/>
              <a:t> </a:t>
            </a:r>
            <a:r>
              <a:rPr lang="es-ES" sz="1800" dirty="0" err="1"/>
              <a:t>the</a:t>
            </a:r>
            <a:r>
              <a:rPr lang="es-ES" sz="1800" dirty="0"/>
              <a:t> </a:t>
            </a:r>
            <a:r>
              <a:rPr lang="es-ES" sz="1800" b="1" dirty="0"/>
              <a:t>USA.</a:t>
            </a:r>
          </a:p>
          <a:p>
            <a:pPr marL="0" indent="0">
              <a:buNone/>
            </a:pPr>
            <a:endParaRPr lang="es-ES" sz="1800" dirty="0"/>
          </a:p>
        </p:txBody>
      </p:sp>
      <p:pic>
        <p:nvPicPr>
          <p:cNvPr id="4" name="Imagen 3">
            <a:extLst>
              <a:ext uri="{FF2B5EF4-FFF2-40B4-BE49-F238E27FC236}">
                <a16:creationId xmlns:a16="http://schemas.microsoft.com/office/drawing/2014/main" id="{23987E6A-7D1A-516F-CB6F-5C9744270CB4}"/>
              </a:ext>
            </a:extLst>
          </p:cNvPr>
          <p:cNvPicPr>
            <a:picLocks noChangeAspect="1"/>
          </p:cNvPicPr>
          <p:nvPr/>
        </p:nvPicPr>
        <p:blipFill>
          <a:blip r:embed="rId2"/>
          <a:srcRect r="-4" b="17670"/>
          <a:stretch>
            <a:fillRect/>
          </a:stretch>
        </p:blipFill>
        <p:spPr>
          <a:xfrm>
            <a:off x="6101708" y="10"/>
            <a:ext cx="3019679" cy="3405485"/>
          </a:xfrm>
          <a:prstGeom prst="rect">
            <a:avLst/>
          </a:prstGeom>
        </p:spPr>
      </p:pic>
      <p:pic>
        <p:nvPicPr>
          <p:cNvPr id="6" name="Imagen 5">
            <a:extLst>
              <a:ext uri="{FF2B5EF4-FFF2-40B4-BE49-F238E27FC236}">
                <a16:creationId xmlns:a16="http://schemas.microsoft.com/office/drawing/2014/main" id="{29EA2528-BDBB-FABF-9EF0-215171FDA072}"/>
              </a:ext>
            </a:extLst>
          </p:cNvPr>
          <p:cNvPicPr>
            <a:picLocks noChangeAspect="1"/>
          </p:cNvPicPr>
          <p:nvPr/>
        </p:nvPicPr>
        <p:blipFill>
          <a:blip r:embed="rId3"/>
          <a:srcRect r="4" b="12320"/>
          <a:stretch>
            <a:fillRect/>
          </a:stretch>
        </p:blipFill>
        <p:spPr>
          <a:xfrm>
            <a:off x="9172315" y="10"/>
            <a:ext cx="3019683" cy="3405485"/>
          </a:xfrm>
          <a:prstGeom prst="rect">
            <a:avLst/>
          </a:prstGeom>
        </p:spPr>
      </p:pic>
      <p:pic>
        <p:nvPicPr>
          <p:cNvPr id="1026" name="Picture 2" descr="Charles Dickens - Wikipedia, la enciclopedia libre">
            <a:extLst>
              <a:ext uri="{FF2B5EF4-FFF2-40B4-BE49-F238E27FC236}">
                <a16:creationId xmlns:a16="http://schemas.microsoft.com/office/drawing/2014/main" id="{19FE976E-57D5-B9B5-9873-F348E8EF9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 b="22788"/>
          <a:stretch>
            <a:fillRect/>
          </a:stretch>
        </p:blipFill>
        <p:spPr bwMode="auto">
          <a:xfrm>
            <a:off x="6101708" y="3458219"/>
            <a:ext cx="3019679" cy="340382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29A04220-6971-F69E-103B-F71C8438EE25}"/>
              </a:ext>
            </a:extLst>
          </p:cNvPr>
          <p:cNvPicPr>
            <a:picLocks noChangeAspect="1"/>
          </p:cNvPicPr>
          <p:nvPr/>
        </p:nvPicPr>
        <p:blipFill>
          <a:blip r:embed="rId5"/>
          <a:srcRect t="823" r="-4" b="18820"/>
          <a:stretch>
            <a:fillRect/>
          </a:stretch>
        </p:blipFill>
        <p:spPr>
          <a:xfrm>
            <a:off x="9172314" y="3458219"/>
            <a:ext cx="3019685" cy="3405495"/>
          </a:xfrm>
          <a:prstGeom prst="rect">
            <a:avLst/>
          </a:prstGeom>
        </p:spPr>
      </p:pic>
    </p:spTree>
    <p:extLst>
      <p:ext uri="{BB962C8B-B14F-4D97-AF65-F5344CB8AC3E}">
        <p14:creationId xmlns:p14="http://schemas.microsoft.com/office/powerpoint/2010/main" val="18234623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1E1D89-7AEC-AC10-2723-06B41751B6EC}"/>
              </a:ext>
            </a:extLst>
          </p:cNvPr>
          <p:cNvSpPr>
            <a:spLocks noGrp="1"/>
          </p:cNvSpPr>
          <p:nvPr>
            <p:ph idx="1"/>
          </p:nvPr>
        </p:nvSpPr>
        <p:spPr>
          <a:xfrm>
            <a:off x="612647" y="637082"/>
            <a:ext cx="10653579" cy="5672278"/>
          </a:xfrm>
        </p:spPr>
        <p:txBody>
          <a:bodyPr/>
          <a:lstStyle/>
          <a:p>
            <a:pPr marL="0" indent="0">
              <a:buNone/>
            </a:pPr>
            <a:r>
              <a:rPr lang="es-ES" dirty="0" err="1"/>
              <a:t>Numpy</a:t>
            </a:r>
            <a:r>
              <a:rPr lang="es-ES" dirty="0"/>
              <a:t> </a:t>
            </a:r>
            <a:r>
              <a:rPr lang="es-ES" dirty="0" err="1"/>
              <a:t>however</a:t>
            </a:r>
            <a:r>
              <a:rPr lang="es-ES" dirty="0"/>
              <a:t> </a:t>
            </a:r>
            <a:r>
              <a:rPr lang="es-ES" dirty="0" err="1"/>
              <a:t>offers</a:t>
            </a:r>
            <a:r>
              <a:rPr lang="es-ES" dirty="0"/>
              <a:t> a </a:t>
            </a:r>
            <a:r>
              <a:rPr lang="es-ES" dirty="0" err="1"/>
              <a:t>much</a:t>
            </a:r>
            <a:r>
              <a:rPr lang="es-ES" dirty="0"/>
              <a:t> </a:t>
            </a:r>
            <a:r>
              <a:rPr lang="es-ES" dirty="0" err="1"/>
              <a:t>faster</a:t>
            </a:r>
            <a:r>
              <a:rPr lang="es-ES" dirty="0"/>
              <a:t> and more </a:t>
            </a:r>
            <a:r>
              <a:rPr lang="es-ES" dirty="0" err="1"/>
              <a:t>convenient</a:t>
            </a:r>
            <a:r>
              <a:rPr lang="es-ES" dirty="0"/>
              <a:t> alternative: universal </a:t>
            </a:r>
            <a:r>
              <a:rPr lang="es-ES" dirty="0" err="1"/>
              <a:t>functions</a:t>
            </a:r>
            <a:r>
              <a:rPr lang="es-ES" dirty="0"/>
              <a:t>.</a:t>
            </a:r>
          </a:p>
          <a:p>
            <a:pPr marL="0" indent="0">
              <a:buNone/>
            </a:pPr>
            <a:endParaRPr lang="es-ES" dirty="0"/>
          </a:p>
          <a:p>
            <a:pPr marL="0" indent="0">
              <a:buNone/>
            </a:pPr>
            <a:endParaRPr lang="es-ES" dirty="0"/>
          </a:p>
          <a:p>
            <a:pPr marL="0" indent="0">
              <a:buNone/>
            </a:pPr>
            <a:endParaRPr lang="es-ES" dirty="0"/>
          </a:p>
          <a:p>
            <a:pPr marL="0" indent="0">
              <a:buNone/>
            </a:pPr>
            <a:r>
              <a:rPr lang="es-ES" dirty="0" err="1"/>
              <a:t>Let’s</a:t>
            </a:r>
            <a:r>
              <a:rPr lang="es-ES" dirty="0"/>
              <a:t> </a:t>
            </a:r>
            <a:r>
              <a:rPr lang="es-ES" dirty="0" err="1"/>
              <a:t>see</a:t>
            </a:r>
            <a:r>
              <a:rPr lang="es-ES" dirty="0"/>
              <a:t> </a:t>
            </a:r>
            <a:r>
              <a:rPr lang="es-ES" dirty="0" err="1"/>
              <a:t>other</a:t>
            </a:r>
            <a:r>
              <a:rPr lang="es-ES" dirty="0"/>
              <a:t> </a:t>
            </a:r>
            <a:r>
              <a:rPr lang="es-ES" dirty="0" err="1"/>
              <a:t>examples</a:t>
            </a:r>
            <a:r>
              <a:rPr lang="es-ES" dirty="0"/>
              <a:t>.</a:t>
            </a:r>
          </a:p>
          <a:p>
            <a:pPr marL="0" indent="0">
              <a:buNone/>
            </a:pPr>
            <a:r>
              <a:rPr lang="es-ES" b="1" dirty="0" err="1">
                <a:solidFill>
                  <a:srgbClr val="00B0F0"/>
                </a:solidFill>
              </a:rPr>
              <a:t>np.substract</a:t>
            </a:r>
            <a:r>
              <a:rPr lang="es-ES" b="1" dirty="0">
                <a:solidFill>
                  <a:srgbClr val="00B0F0"/>
                </a:solidFill>
              </a:rPr>
              <a:t>()</a:t>
            </a:r>
          </a:p>
          <a:p>
            <a:pPr marL="0" indent="0">
              <a:buNone/>
            </a:pPr>
            <a:endParaRPr lang="es-ES" dirty="0">
              <a:solidFill>
                <a:srgbClr val="00B0F0"/>
              </a:solidFill>
            </a:endParaRPr>
          </a:p>
        </p:txBody>
      </p:sp>
      <p:pic>
        <p:nvPicPr>
          <p:cNvPr id="5" name="Imagen 4">
            <a:extLst>
              <a:ext uri="{FF2B5EF4-FFF2-40B4-BE49-F238E27FC236}">
                <a16:creationId xmlns:a16="http://schemas.microsoft.com/office/drawing/2014/main" id="{A1D71997-9AA9-00EC-7B35-CBEFBF3B9ACA}"/>
              </a:ext>
            </a:extLst>
          </p:cNvPr>
          <p:cNvPicPr>
            <a:picLocks noChangeAspect="1"/>
          </p:cNvPicPr>
          <p:nvPr/>
        </p:nvPicPr>
        <p:blipFill>
          <a:blip r:embed="rId2"/>
          <a:stretch>
            <a:fillRect/>
          </a:stretch>
        </p:blipFill>
        <p:spPr>
          <a:xfrm>
            <a:off x="925775" y="1590349"/>
            <a:ext cx="10340452" cy="830105"/>
          </a:xfrm>
          <a:prstGeom prst="rect">
            <a:avLst/>
          </a:prstGeom>
        </p:spPr>
      </p:pic>
      <p:pic>
        <p:nvPicPr>
          <p:cNvPr id="7" name="Imagen 6">
            <a:extLst>
              <a:ext uri="{FF2B5EF4-FFF2-40B4-BE49-F238E27FC236}">
                <a16:creationId xmlns:a16="http://schemas.microsoft.com/office/drawing/2014/main" id="{04B91693-35D6-4662-9D03-9E2DA69BB6C5}"/>
              </a:ext>
            </a:extLst>
          </p:cNvPr>
          <p:cNvPicPr>
            <a:picLocks noChangeAspect="1"/>
          </p:cNvPicPr>
          <p:nvPr/>
        </p:nvPicPr>
        <p:blipFill>
          <a:blip r:embed="rId3"/>
          <a:stretch>
            <a:fillRect/>
          </a:stretch>
        </p:blipFill>
        <p:spPr>
          <a:xfrm>
            <a:off x="925774" y="4099690"/>
            <a:ext cx="10340452" cy="2439077"/>
          </a:xfrm>
          <a:prstGeom prst="rect">
            <a:avLst/>
          </a:prstGeom>
        </p:spPr>
      </p:pic>
      <p:pic>
        <p:nvPicPr>
          <p:cNvPr id="8" name="Imagen 7">
            <a:extLst>
              <a:ext uri="{FF2B5EF4-FFF2-40B4-BE49-F238E27FC236}">
                <a16:creationId xmlns:a16="http://schemas.microsoft.com/office/drawing/2014/main" id="{9E95B9C5-2747-1C3F-B87F-645DF2462A01}"/>
              </a:ext>
            </a:extLst>
          </p:cNvPr>
          <p:cNvPicPr>
            <a:picLocks noChangeAspect="1"/>
          </p:cNvPicPr>
          <p:nvPr/>
        </p:nvPicPr>
        <p:blipFill>
          <a:blip r:embed="rId4"/>
          <a:stretch>
            <a:fillRect/>
          </a:stretch>
        </p:blipFill>
        <p:spPr>
          <a:xfrm>
            <a:off x="10304321" y="232605"/>
            <a:ext cx="1566808" cy="499915"/>
          </a:xfrm>
          <a:prstGeom prst="rect">
            <a:avLst/>
          </a:prstGeom>
        </p:spPr>
      </p:pic>
    </p:spTree>
    <p:extLst>
      <p:ext uri="{BB962C8B-B14F-4D97-AF65-F5344CB8AC3E}">
        <p14:creationId xmlns:p14="http://schemas.microsoft.com/office/powerpoint/2010/main" val="1018799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C19E18D-66C8-4ACE-B134-E5C9CB9A3DC7}"/>
              </a:ext>
            </a:extLst>
          </p:cNvPr>
          <p:cNvSpPr>
            <a:spLocks noGrp="1"/>
          </p:cNvSpPr>
          <p:nvPr>
            <p:ph idx="1"/>
          </p:nvPr>
        </p:nvSpPr>
        <p:spPr>
          <a:xfrm>
            <a:off x="612647" y="554636"/>
            <a:ext cx="10653579" cy="5754724"/>
          </a:xfrm>
        </p:spPr>
        <p:txBody>
          <a:bodyPr/>
          <a:lstStyle/>
          <a:p>
            <a:pPr marL="0" indent="0">
              <a:buNone/>
            </a:pPr>
            <a:r>
              <a:rPr lang="es-ES" b="1" dirty="0" err="1">
                <a:solidFill>
                  <a:srgbClr val="00B0F0"/>
                </a:solidFill>
              </a:rPr>
              <a:t>np.multiply</a:t>
            </a: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r>
              <a:rPr lang="es-ES" b="1" dirty="0" err="1">
                <a:solidFill>
                  <a:srgbClr val="00B0F0"/>
                </a:solidFill>
              </a:rPr>
              <a:t>np.divide</a:t>
            </a:r>
            <a:endParaRPr lang="es-ES" b="1" dirty="0">
              <a:solidFill>
                <a:srgbClr val="00B0F0"/>
              </a:solidFill>
            </a:endParaRPr>
          </a:p>
          <a:p>
            <a:endParaRPr lang="es-ES" dirty="0"/>
          </a:p>
        </p:txBody>
      </p:sp>
      <p:pic>
        <p:nvPicPr>
          <p:cNvPr id="5" name="Imagen 4">
            <a:extLst>
              <a:ext uri="{FF2B5EF4-FFF2-40B4-BE49-F238E27FC236}">
                <a16:creationId xmlns:a16="http://schemas.microsoft.com/office/drawing/2014/main" id="{645BE4A4-B7B8-15E9-21A3-0C63D8027C7F}"/>
              </a:ext>
            </a:extLst>
          </p:cNvPr>
          <p:cNvPicPr>
            <a:picLocks noChangeAspect="1"/>
          </p:cNvPicPr>
          <p:nvPr/>
        </p:nvPicPr>
        <p:blipFill>
          <a:blip r:embed="rId2"/>
          <a:stretch>
            <a:fillRect/>
          </a:stretch>
        </p:blipFill>
        <p:spPr>
          <a:xfrm>
            <a:off x="612648" y="1072798"/>
            <a:ext cx="8733720" cy="2112020"/>
          </a:xfrm>
          <a:prstGeom prst="rect">
            <a:avLst/>
          </a:prstGeom>
        </p:spPr>
      </p:pic>
      <p:pic>
        <p:nvPicPr>
          <p:cNvPr id="7" name="Imagen 6">
            <a:extLst>
              <a:ext uri="{FF2B5EF4-FFF2-40B4-BE49-F238E27FC236}">
                <a16:creationId xmlns:a16="http://schemas.microsoft.com/office/drawing/2014/main" id="{AE515E91-100B-22D5-EBA9-617D9B2DA951}"/>
              </a:ext>
            </a:extLst>
          </p:cNvPr>
          <p:cNvPicPr>
            <a:picLocks noChangeAspect="1"/>
          </p:cNvPicPr>
          <p:nvPr/>
        </p:nvPicPr>
        <p:blipFill>
          <a:blip r:embed="rId3"/>
          <a:stretch>
            <a:fillRect/>
          </a:stretch>
        </p:blipFill>
        <p:spPr>
          <a:xfrm>
            <a:off x="612646" y="4030279"/>
            <a:ext cx="8733720" cy="2140108"/>
          </a:xfrm>
          <a:prstGeom prst="rect">
            <a:avLst/>
          </a:prstGeom>
        </p:spPr>
      </p:pic>
      <p:pic>
        <p:nvPicPr>
          <p:cNvPr id="8" name="Imagen 7">
            <a:extLst>
              <a:ext uri="{FF2B5EF4-FFF2-40B4-BE49-F238E27FC236}">
                <a16:creationId xmlns:a16="http://schemas.microsoft.com/office/drawing/2014/main" id="{68194B77-A573-B18A-9A76-1774F713F4D5}"/>
              </a:ext>
            </a:extLst>
          </p:cNvPr>
          <p:cNvPicPr>
            <a:picLocks noChangeAspect="1"/>
          </p:cNvPicPr>
          <p:nvPr/>
        </p:nvPicPr>
        <p:blipFill>
          <a:blip r:embed="rId4"/>
          <a:stretch>
            <a:fillRect/>
          </a:stretch>
        </p:blipFill>
        <p:spPr>
          <a:xfrm>
            <a:off x="10139430" y="298682"/>
            <a:ext cx="1566808" cy="499915"/>
          </a:xfrm>
          <a:prstGeom prst="rect">
            <a:avLst/>
          </a:prstGeom>
        </p:spPr>
      </p:pic>
    </p:spTree>
    <p:extLst>
      <p:ext uri="{BB962C8B-B14F-4D97-AF65-F5344CB8AC3E}">
        <p14:creationId xmlns:p14="http://schemas.microsoft.com/office/powerpoint/2010/main" val="34941284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5C36B64-DA48-7C10-6D83-FED83EB8F940}"/>
              </a:ext>
            </a:extLst>
          </p:cNvPr>
          <p:cNvPicPr>
            <a:picLocks noChangeAspect="1"/>
          </p:cNvPicPr>
          <p:nvPr/>
        </p:nvPicPr>
        <p:blipFill>
          <a:blip r:embed="rId2"/>
          <a:stretch>
            <a:fillRect/>
          </a:stretch>
        </p:blipFill>
        <p:spPr>
          <a:xfrm>
            <a:off x="612648" y="1132507"/>
            <a:ext cx="11195798" cy="4757878"/>
          </a:xfrm>
          <a:prstGeom prst="rect">
            <a:avLst/>
          </a:prstGeom>
        </p:spPr>
      </p:pic>
    </p:spTree>
    <p:extLst>
      <p:ext uri="{BB962C8B-B14F-4D97-AF65-F5344CB8AC3E}">
        <p14:creationId xmlns:p14="http://schemas.microsoft.com/office/powerpoint/2010/main" val="3088655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3C84651-D42F-4404-0DE2-F200B869F472}"/>
              </a:ext>
            </a:extLst>
          </p:cNvPr>
          <p:cNvSpPr>
            <a:spLocks noGrp="1"/>
          </p:cNvSpPr>
          <p:nvPr>
            <p:ph idx="1"/>
          </p:nvPr>
        </p:nvSpPr>
        <p:spPr>
          <a:xfrm>
            <a:off x="612647" y="794479"/>
            <a:ext cx="10653579" cy="5514881"/>
          </a:xfrm>
        </p:spPr>
        <p:txBody>
          <a:bodyPr/>
          <a:lstStyle/>
          <a:p>
            <a:r>
              <a:rPr lang="es-ES" dirty="0"/>
              <a:t>In </a:t>
            </a:r>
            <a:r>
              <a:rPr lang="es-ES" dirty="0" err="1"/>
              <a:t>Numpy</a:t>
            </a:r>
            <a:r>
              <a:rPr lang="es-ES" dirty="0"/>
              <a:t> </a:t>
            </a:r>
            <a:r>
              <a:rPr lang="es-ES" dirty="0" err="1"/>
              <a:t>we</a:t>
            </a:r>
            <a:r>
              <a:rPr lang="es-ES" dirty="0"/>
              <a:t> can </a:t>
            </a:r>
            <a:r>
              <a:rPr lang="es-ES" dirty="0" err="1"/>
              <a:t>also</a:t>
            </a:r>
            <a:r>
              <a:rPr lang="es-ES" dirty="0"/>
              <a:t> use </a:t>
            </a:r>
            <a:r>
              <a:rPr lang="es-ES" dirty="0" err="1"/>
              <a:t>an</a:t>
            </a:r>
            <a:r>
              <a:rPr lang="es-ES" dirty="0"/>
              <a:t> alternative </a:t>
            </a:r>
            <a:r>
              <a:rPr lang="es-ES" dirty="0" err="1"/>
              <a:t>way</a:t>
            </a:r>
            <a:r>
              <a:rPr lang="es-ES" dirty="0"/>
              <a:t> </a:t>
            </a:r>
            <a:r>
              <a:rPr lang="es-ES" dirty="0" err="1"/>
              <a:t>of</a:t>
            </a:r>
            <a:r>
              <a:rPr lang="es-ES" dirty="0"/>
              <a:t> </a:t>
            </a:r>
            <a:r>
              <a:rPr lang="es-ES" dirty="0" err="1"/>
              <a:t>storing</a:t>
            </a:r>
            <a:r>
              <a:rPr lang="es-ES" dirty="0"/>
              <a:t> </a:t>
            </a:r>
            <a:r>
              <a:rPr lang="es-ES" dirty="0" err="1"/>
              <a:t>values</a:t>
            </a:r>
            <a:r>
              <a:rPr lang="es-ES" dirty="0"/>
              <a:t>. So, </a:t>
            </a:r>
            <a:r>
              <a:rPr lang="es-ES" dirty="0" err="1"/>
              <a:t>instead</a:t>
            </a:r>
            <a:r>
              <a:rPr lang="es-ES" dirty="0"/>
              <a:t> </a:t>
            </a:r>
            <a:r>
              <a:rPr lang="es-ES" dirty="0" err="1"/>
              <a:t>of</a:t>
            </a:r>
            <a:r>
              <a:rPr lang="es-ES" dirty="0"/>
              <a:t> </a:t>
            </a:r>
            <a:r>
              <a:rPr lang="es-ES" dirty="0" err="1"/>
              <a:t>using</a:t>
            </a:r>
            <a:r>
              <a:rPr lang="es-ES" dirty="0"/>
              <a:t> [</a:t>
            </a:r>
            <a:r>
              <a:rPr lang="es-ES" dirty="0" err="1"/>
              <a:t>list</a:t>
            </a:r>
            <a:r>
              <a:rPr lang="es-ES" dirty="0"/>
              <a:t>].</a:t>
            </a:r>
            <a:r>
              <a:rPr lang="es-ES" dirty="0" err="1"/>
              <a:t>append</a:t>
            </a:r>
            <a:r>
              <a:rPr lang="es-ES" dirty="0"/>
              <a:t>(</a:t>
            </a:r>
            <a:r>
              <a:rPr lang="es-ES" dirty="0" err="1"/>
              <a:t>values</a:t>
            </a:r>
            <a:r>
              <a:rPr lang="es-ES" dirty="0"/>
              <a:t>), </a:t>
            </a:r>
            <a:r>
              <a:rPr lang="es-ES" dirty="0" err="1"/>
              <a:t>like</a:t>
            </a:r>
            <a:r>
              <a:rPr lang="es-ES" dirty="0"/>
              <a:t> in Python:</a:t>
            </a:r>
          </a:p>
          <a:p>
            <a:endParaRPr lang="es-ES" dirty="0"/>
          </a:p>
          <a:p>
            <a:endParaRPr lang="es-ES" dirty="0"/>
          </a:p>
          <a:p>
            <a:endParaRPr lang="es-ES" dirty="0"/>
          </a:p>
          <a:p>
            <a:pPr marL="0" indent="0">
              <a:buNone/>
            </a:pPr>
            <a:endParaRPr lang="es-ES" dirty="0"/>
          </a:p>
          <a:p>
            <a:r>
              <a:rPr lang="es-ES" dirty="0" err="1"/>
              <a:t>We</a:t>
            </a:r>
            <a:r>
              <a:rPr lang="es-ES" dirty="0"/>
              <a:t> can do </a:t>
            </a:r>
            <a:r>
              <a:rPr lang="es-ES" dirty="0" err="1"/>
              <a:t>things</a:t>
            </a:r>
            <a:r>
              <a:rPr lang="es-ES" dirty="0"/>
              <a:t> </a:t>
            </a:r>
            <a:r>
              <a:rPr lang="es-ES" dirty="0" err="1"/>
              <a:t>faster</a:t>
            </a:r>
            <a:r>
              <a:rPr lang="es-ES" dirty="0"/>
              <a:t>:</a:t>
            </a:r>
          </a:p>
        </p:txBody>
      </p:sp>
      <p:pic>
        <p:nvPicPr>
          <p:cNvPr id="5" name="Imagen 4">
            <a:extLst>
              <a:ext uri="{FF2B5EF4-FFF2-40B4-BE49-F238E27FC236}">
                <a16:creationId xmlns:a16="http://schemas.microsoft.com/office/drawing/2014/main" id="{C6D94AC6-A8DD-9FD1-A6CC-559ADECF4150}"/>
              </a:ext>
            </a:extLst>
          </p:cNvPr>
          <p:cNvPicPr>
            <a:picLocks noChangeAspect="1"/>
          </p:cNvPicPr>
          <p:nvPr/>
        </p:nvPicPr>
        <p:blipFill>
          <a:blip r:embed="rId2"/>
          <a:stretch>
            <a:fillRect/>
          </a:stretch>
        </p:blipFill>
        <p:spPr>
          <a:xfrm>
            <a:off x="925774" y="1692956"/>
            <a:ext cx="9882134" cy="2003932"/>
          </a:xfrm>
          <a:prstGeom prst="rect">
            <a:avLst/>
          </a:prstGeom>
        </p:spPr>
      </p:pic>
      <p:pic>
        <p:nvPicPr>
          <p:cNvPr id="7" name="Imagen 6">
            <a:extLst>
              <a:ext uri="{FF2B5EF4-FFF2-40B4-BE49-F238E27FC236}">
                <a16:creationId xmlns:a16="http://schemas.microsoft.com/office/drawing/2014/main" id="{3FD945C8-5B3D-9E83-DEA4-7486F682CB4A}"/>
              </a:ext>
            </a:extLst>
          </p:cNvPr>
          <p:cNvPicPr>
            <a:picLocks noChangeAspect="1"/>
          </p:cNvPicPr>
          <p:nvPr/>
        </p:nvPicPr>
        <p:blipFill>
          <a:blip r:embed="rId3"/>
          <a:stretch>
            <a:fillRect/>
          </a:stretch>
        </p:blipFill>
        <p:spPr>
          <a:xfrm>
            <a:off x="925774" y="4007588"/>
            <a:ext cx="9882134" cy="2469404"/>
          </a:xfrm>
          <a:prstGeom prst="rect">
            <a:avLst/>
          </a:prstGeom>
        </p:spPr>
      </p:pic>
      <p:pic>
        <p:nvPicPr>
          <p:cNvPr id="8" name="Imagen 7">
            <a:extLst>
              <a:ext uri="{FF2B5EF4-FFF2-40B4-BE49-F238E27FC236}">
                <a16:creationId xmlns:a16="http://schemas.microsoft.com/office/drawing/2014/main" id="{A604968F-C70B-12E9-58BA-2A6F8DD55869}"/>
              </a:ext>
            </a:extLst>
          </p:cNvPr>
          <p:cNvPicPr>
            <a:picLocks noChangeAspect="1"/>
          </p:cNvPicPr>
          <p:nvPr/>
        </p:nvPicPr>
        <p:blipFill>
          <a:blip r:embed="rId4"/>
          <a:stretch>
            <a:fillRect/>
          </a:stretch>
        </p:blipFill>
        <p:spPr>
          <a:xfrm>
            <a:off x="10131935" y="298682"/>
            <a:ext cx="1566808" cy="499915"/>
          </a:xfrm>
          <a:prstGeom prst="rect">
            <a:avLst/>
          </a:prstGeom>
        </p:spPr>
      </p:pic>
      <p:sp>
        <p:nvSpPr>
          <p:cNvPr id="10" name="CuadroTexto 9">
            <a:extLst>
              <a:ext uri="{FF2B5EF4-FFF2-40B4-BE49-F238E27FC236}">
                <a16:creationId xmlns:a16="http://schemas.microsoft.com/office/drawing/2014/main" id="{1199C2CC-CF96-74AB-8922-62116786E16B}"/>
              </a:ext>
            </a:extLst>
          </p:cNvPr>
          <p:cNvSpPr txBox="1"/>
          <p:nvPr/>
        </p:nvSpPr>
        <p:spPr>
          <a:xfrm>
            <a:off x="10876034" y="6153826"/>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3</a:t>
            </a:r>
          </a:p>
        </p:txBody>
      </p:sp>
      <p:pic>
        <p:nvPicPr>
          <p:cNvPr id="11" name="Imagen 10">
            <a:extLst>
              <a:ext uri="{FF2B5EF4-FFF2-40B4-BE49-F238E27FC236}">
                <a16:creationId xmlns:a16="http://schemas.microsoft.com/office/drawing/2014/main" id="{5CDC8FB4-C234-1A4F-2ABC-5438D5052DD4}"/>
              </a:ext>
            </a:extLst>
          </p:cNvPr>
          <p:cNvPicPr>
            <a:picLocks noChangeAspect="1"/>
          </p:cNvPicPr>
          <p:nvPr/>
        </p:nvPicPr>
        <p:blipFill>
          <a:blip r:embed="rId5"/>
          <a:stretch>
            <a:fillRect/>
          </a:stretch>
        </p:blipFill>
        <p:spPr>
          <a:xfrm>
            <a:off x="11038146" y="5071715"/>
            <a:ext cx="914479" cy="914479"/>
          </a:xfrm>
          <a:prstGeom prst="rect">
            <a:avLst/>
          </a:prstGeom>
        </p:spPr>
      </p:pic>
    </p:spTree>
    <p:extLst>
      <p:ext uri="{BB962C8B-B14F-4D97-AF65-F5344CB8AC3E}">
        <p14:creationId xmlns:p14="http://schemas.microsoft.com/office/powerpoint/2010/main" val="1298883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7F034-7C8A-2253-AC74-75FC688E32BF}"/>
              </a:ext>
            </a:extLst>
          </p:cNvPr>
          <p:cNvSpPr>
            <a:spLocks noGrp="1"/>
          </p:cNvSpPr>
          <p:nvPr>
            <p:ph type="title"/>
          </p:nvPr>
        </p:nvSpPr>
        <p:spPr/>
        <p:txBody>
          <a:bodyPr/>
          <a:lstStyle/>
          <a:p>
            <a:r>
              <a:rPr lang="es-ES" dirty="0"/>
              <a:t>11. </a:t>
            </a:r>
            <a:r>
              <a:rPr lang="es-ES" dirty="0" err="1"/>
              <a:t>Aggregations</a:t>
            </a:r>
            <a:endParaRPr lang="es-ES" dirty="0"/>
          </a:p>
        </p:txBody>
      </p:sp>
      <p:sp>
        <p:nvSpPr>
          <p:cNvPr id="3" name="Marcador de contenido 2">
            <a:extLst>
              <a:ext uri="{FF2B5EF4-FFF2-40B4-BE49-F238E27FC236}">
                <a16:creationId xmlns:a16="http://schemas.microsoft.com/office/drawing/2014/main" id="{DECE86DE-432B-586C-AF47-46BF4CA2E895}"/>
              </a:ext>
            </a:extLst>
          </p:cNvPr>
          <p:cNvSpPr>
            <a:spLocks noGrp="1"/>
          </p:cNvSpPr>
          <p:nvPr>
            <p:ph idx="1"/>
          </p:nvPr>
        </p:nvSpPr>
        <p:spPr/>
        <p:txBody>
          <a:bodyPr/>
          <a:lstStyle/>
          <a:p>
            <a:r>
              <a:rPr lang="es-ES" dirty="0" err="1"/>
              <a:t>Aggregations</a:t>
            </a:r>
            <a:r>
              <a:rPr lang="es-ES" dirty="0"/>
              <a:t> are a </a:t>
            </a:r>
            <a:r>
              <a:rPr lang="es-ES" dirty="0" err="1"/>
              <a:t>type</a:t>
            </a:r>
            <a:r>
              <a:rPr lang="es-ES" dirty="0"/>
              <a:t> </a:t>
            </a:r>
            <a:r>
              <a:rPr lang="es-ES" dirty="0" err="1"/>
              <a:t>of</a:t>
            </a:r>
            <a:r>
              <a:rPr lang="es-ES" dirty="0"/>
              <a:t> </a:t>
            </a:r>
            <a:r>
              <a:rPr lang="es-ES" dirty="0" err="1"/>
              <a:t>Numpy</a:t>
            </a:r>
            <a:r>
              <a:rPr lang="es-ES" dirty="0"/>
              <a:t> </a:t>
            </a:r>
            <a:r>
              <a:rPr lang="es-ES" dirty="0" err="1"/>
              <a:t>Methods</a:t>
            </a:r>
            <a:r>
              <a:rPr lang="es-ES" dirty="0"/>
              <a:t> </a:t>
            </a:r>
            <a:r>
              <a:rPr lang="es-ES" dirty="0" err="1"/>
              <a:t>that</a:t>
            </a:r>
            <a:r>
              <a:rPr lang="es-ES" dirty="0"/>
              <a:t> </a:t>
            </a:r>
            <a:r>
              <a:rPr lang="es-ES" dirty="0" err="1"/>
              <a:t>allow</a:t>
            </a:r>
            <a:r>
              <a:rPr lang="es-ES" dirty="0"/>
              <a:t> </a:t>
            </a:r>
            <a:r>
              <a:rPr lang="es-ES" dirty="0" err="1"/>
              <a:t>us</a:t>
            </a:r>
            <a:r>
              <a:rPr lang="es-ES" dirty="0"/>
              <a:t> </a:t>
            </a:r>
            <a:r>
              <a:rPr lang="es-ES" dirty="0" err="1"/>
              <a:t>to</a:t>
            </a:r>
            <a:r>
              <a:rPr lang="es-ES" dirty="0"/>
              <a:t> compute </a:t>
            </a:r>
            <a:r>
              <a:rPr lang="es-ES" dirty="0" err="1"/>
              <a:t>very</a:t>
            </a:r>
            <a:r>
              <a:rPr lang="es-ES" dirty="0"/>
              <a:t> </a:t>
            </a:r>
            <a:r>
              <a:rPr lang="es-ES" dirty="0" err="1"/>
              <a:t>quickly</a:t>
            </a:r>
            <a:r>
              <a:rPr lang="es-ES" dirty="0"/>
              <a:t> </a:t>
            </a:r>
            <a:r>
              <a:rPr lang="es-ES" dirty="0" err="1"/>
              <a:t>statistics</a:t>
            </a:r>
            <a:r>
              <a:rPr lang="es-ES" dirty="0"/>
              <a:t>. </a:t>
            </a:r>
            <a:r>
              <a:rPr lang="es-ES" dirty="0" err="1"/>
              <a:t>For</a:t>
            </a:r>
            <a:r>
              <a:rPr lang="es-ES" dirty="0"/>
              <a:t> </a:t>
            </a:r>
            <a:r>
              <a:rPr lang="es-ES" dirty="0" err="1"/>
              <a:t>example</a:t>
            </a:r>
            <a:r>
              <a:rPr lang="es-ES" dirty="0"/>
              <a:t>, </a:t>
            </a:r>
            <a:r>
              <a:rPr lang="es-ES" dirty="0" err="1"/>
              <a:t>if</a:t>
            </a:r>
            <a:r>
              <a:rPr lang="es-ES" dirty="0"/>
              <a:t> </a:t>
            </a:r>
            <a:r>
              <a:rPr lang="es-ES" dirty="0" err="1"/>
              <a:t>we</a:t>
            </a:r>
            <a:r>
              <a:rPr lang="es-ES" dirty="0"/>
              <a:t> </a:t>
            </a:r>
            <a:r>
              <a:rPr lang="es-ES" dirty="0" err="1"/>
              <a:t>have</a:t>
            </a:r>
            <a:r>
              <a:rPr lang="es-ES" dirty="0"/>
              <a:t> </a:t>
            </a:r>
            <a:r>
              <a:rPr lang="es-ES" dirty="0" err="1"/>
              <a:t>an</a:t>
            </a:r>
            <a:r>
              <a:rPr lang="es-ES" dirty="0"/>
              <a:t> </a:t>
            </a:r>
            <a:r>
              <a:rPr lang="es-ES" dirty="0" err="1"/>
              <a:t>unorganized</a:t>
            </a:r>
            <a:r>
              <a:rPr lang="es-ES" dirty="0"/>
              <a:t> </a:t>
            </a:r>
            <a:r>
              <a:rPr lang="es-ES" dirty="0" err="1"/>
              <a:t>list</a:t>
            </a:r>
            <a:r>
              <a:rPr lang="es-ES" dirty="0"/>
              <a:t> </a:t>
            </a:r>
            <a:r>
              <a:rPr lang="es-ES" dirty="0" err="1"/>
              <a:t>of</a:t>
            </a:r>
            <a:r>
              <a:rPr lang="es-ES" dirty="0"/>
              <a:t> </a:t>
            </a:r>
            <a:r>
              <a:rPr lang="es-ES" dirty="0" err="1"/>
              <a:t>the</a:t>
            </a:r>
            <a:r>
              <a:rPr lang="es-ES" dirty="0"/>
              <a:t> </a:t>
            </a:r>
            <a:r>
              <a:rPr lang="es-ES" dirty="0" err="1"/>
              <a:t>years</a:t>
            </a:r>
            <a:r>
              <a:rPr lang="es-ES" dirty="0"/>
              <a:t> in </a:t>
            </a:r>
            <a:r>
              <a:rPr lang="es-ES" dirty="0" err="1"/>
              <a:t>which</a:t>
            </a:r>
            <a:r>
              <a:rPr lang="es-ES" dirty="0"/>
              <a:t> Dickens </a:t>
            </a:r>
            <a:r>
              <a:rPr lang="es-ES" dirty="0" err="1"/>
              <a:t>wrote</a:t>
            </a:r>
            <a:r>
              <a:rPr lang="es-ES" dirty="0"/>
              <a:t> </a:t>
            </a:r>
            <a:r>
              <a:rPr lang="es-ES" dirty="0" err="1"/>
              <a:t>his</a:t>
            </a:r>
            <a:r>
              <a:rPr lang="es-ES" dirty="0"/>
              <a:t> </a:t>
            </a:r>
            <a:r>
              <a:rPr lang="es-ES" dirty="0" err="1"/>
              <a:t>books</a:t>
            </a:r>
            <a:r>
              <a:rPr lang="es-ES" dirty="0"/>
              <a:t>, </a:t>
            </a:r>
            <a:r>
              <a:rPr lang="es-ES" dirty="0" err="1"/>
              <a:t>we</a:t>
            </a:r>
            <a:r>
              <a:rPr lang="es-ES" dirty="0"/>
              <a:t> can use </a:t>
            </a:r>
            <a:r>
              <a:rPr lang="es-ES" b="1" dirty="0" err="1">
                <a:solidFill>
                  <a:srgbClr val="00B0F0"/>
                </a:solidFill>
              </a:rPr>
              <a:t>np.max</a:t>
            </a:r>
            <a:r>
              <a:rPr lang="es-ES" b="1" dirty="0">
                <a:solidFill>
                  <a:srgbClr val="00B0F0"/>
                </a:solidFill>
              </a:rPr>
              <a:t> </a:t>
            </a:r>
            <a:r>
              <a:rPr lang="es-ES" dirty="0"/>
              <a:t>and </a:t>
            </a:r>
            <a:r>
              <a:rPr lang="es-ES" b="1" dirty="0" err="1">
                <a:solidFill>
                  <a:srgbClr val="00B0F0"/>
                </a:solidFill>
              </a:rPr>
              <a:t>np.min</a:t>
            </a:r>
            <a:r>
              <a:rPr lang="es-ES" b="1" dirty="0">
                <a:solidFill>
                  <a:srgbClr val="00B0F0"/>
                </a:solidFill>
              </a:rPr>
              <a:t> </a:t>
            </a:r>
            <a:r>
              <a:rPr lang="es-ES" dirty="0" err="1"/>
              <a:t>to</a:t>
            </a:r>
            <a:r>
              <a:rPr lang="es-ES" dirty="0"/>
              <a:t> </a:t>
            </a:r>
            <a:r>
              <a:rPr lang="es-ES" dirty="0" err="1"/>
              <a:t>find</a:t>
            </a:r>
            <a:r>
              <a:rPr lang="es-ES" dirty="0"/>
              <a:t> </a:t>
            </a:r>
            <a:r>
              <a:rPr lang="es-ES" dirty="0" err="1"/>
              <a:t>very</a:t>
            </a:r>
            <a:r>
              <a:rPr lang="es-ES" dirty="0"/>
              <a:t> </a:t>
            </a:r>
            <a:r>
              <a:rPr lang="es-ES" dirty="0" err="1"/>
              <a:t>quickly</a:t>
            </a:r>
            <a:r>
              <a:rPr lang="es-ES" dirty="0"/>
              <a:t> </a:t>
            </a:r>
            <a:r>
              <a:rPr lang="es-ES" dirty="0" err="1"/>
              <a:t>which</a:t>
            </a:r>
            <a:r>
              <a:rPr lang="es-ES" dirty="0"/>
              <a:t> </a:t>
            </a:r>
            <a:r>
              <a:rPr lang="es-ES" dirty="0" err="1"/>
              <a:t>year</a:t>
            </a:r>
            <a:r>
              <a:rPr lang="es-ES" dirty="0"/>
              <a:t> </a:t>
            </a:r>
            <a:r>
              <a:rPr lang="es-ES" dirty="0" err="1"/>
              <a:t>corresponds</a:t>
            </a:r>
            <a:r>
              <a:rPr lang="es-ES" dirty="0"/>
              <a:t> </a:t>
            </a:r>
            <a:r>
              <a:rPr lang="es-ES" dirty="0" err="1"/>
              <a:t>to</a:t>
            </a:r>
            <a:r>
              <a:rPr lang="es-ES" dirty="0"/>
              <a:t> </a:t>
            </a:r>
            <a:r>
              <a:rPr lang="es-ES" dirty="0" err="1"/>
              <a:t>the</a:t>
            </a:r>
            <a:r>
              <a:rPr lang="es-ES" dirty="0"/>
              <a:t> </a:t>
            </a:r>
            <a:r>
              <a:rPr lang="es-ES" dirty="0" err="1"/>
              <a:t>earliest</a:t>
            </a:r>
            <a:r>
              <a:rPr lang="es-ES" dirty="0"/>
              <a:t> and </a:t>
            </a:r>
            <a:r>
              <a:rPr lang="es-ES" dirty="0" err="1"/>
              <a:t>latest</a:t>
            </a:r>
            <a:r>
              <a:rPr lang="es-ES" dirty="0"/>
              <a:t> </a:t>
            </a:r>
            <a:r>
              <a:rPr lang="es-ES" dirty="0" err="1"/>
              <a:t>publications</a:t>
            </a:r>
            <a:r>
              <a:rPr lang="es-ES" dirty="0"/>
              <a:t> </a:t>
            </a:r>
            <a:r>
              <a:rPr lang="es-ES" dirty="0" err="1"/>
              <a:t>of</a:t>
            </a:r>
            <a:r>
              <a:rPr lang="es-ES" dirty="0"/>
              <a:t> </a:t>
            </a:r>
            <a:r>
              <a:rPr lang="es-ES" dirty="0" err="1"/>
              <a:t>his</a:t>
            </a:r>
            <a:r>
              <a:rPr lang="es-ES" dirty="0"/>
              <a:t> </a:t>
            </a:r>
            <a:r>
              <a:rPr lang="es-ES" dirty="0" err="1"/>
              <a:t>books</a:t>
            </a:r>
            <a:r>
              <a:rPr lang="es-ES" dirty="0"/>
              <a:t>. </a:t>
            </a:r>
          </a:p>
          <a:p>
            <a:endParaRPr lang="es-ES" dirty="0"/>
          </a:p>
        </p:txBody>
      </p:sp>
      <p:pic>
        <p:nvPicPr>
          <p:cNvPr id="5" name="Imagen 4">
            <a:extLst>
              <a:ext uri="{FF2B5EF4-FFF2-40B4-BE49-F238E27FC236}">
                <a16:creationId xmlns:a16="http://schemas.microsoft.com/office/drawing/2014/main" id="{85D97647-7CB8-CFC0-4245-D41DE8EBA1B1}"/>
              </a:ext>
            </a:extLst>
          </p:cNvPr>
          <p:cNvPicPr>
            <a:picLocks noChangeAspect="1"/>
          </p:cNvPicPr>
          <p:nvPr/>
        </p:nvPicPr>
        <p:blipFill>
          <a:blip r:embed="rId2"/>
          <a:stretch>
            <a:fillRect/>
          </a:stretch>
        </p:blipFill>
        <p:spPr>
          <a:xfrm>
            <a:off x="1016199" y="3569286"/>
            <a:ext cx="9928129" cy="2291867"/>
          </a:xfrm>
          <a:prstGeom prst="rect">
            <a:avLst/>
          </a:prstGeom>
        </p:spPr>
      </p:pic>
      <p:pic>
        <p:nvPicPr>
          <p:cNvPr id="6" name="Imagen 5">
            <a:extLst>
              <a:ext uri="{FF2B5EF4-FFF2-40B4-BE49-F238E27FC236}">
                <a16:creationId xmlns:a16="http://schemas.microsoft.com/office/drawing/2014/main" id="{6FBB5F3D-29E7-8F91-8AEE-FBFEE30DF6B6}"/>
              </a:ext>
            </a:extLst>
          </p:cNvPr>
          <p:cNvPicPr>
            <a:picLocks noChangeAspect="1"/>
          </p:cNvPicPr>
          <p:nvPr/>
        </p:nvPicPr>
        <p:blipFill>
          <a:blip r:embed="rId3"/>
          <a:stretch>
            <a:fillRect/>
          </a:stretch>
        </p:blipFill>
        <p:spPr>
          <a:xfrm>
            <a:off x="10131935" y="298682"/>
            <a:ext cx="1566808" cy="499915"/>
          </a:xfrm>
          <a:prstGeom prst="rect">
            <a:avLst/>
          </a:prstGeom>
        </p:spPr>
      </p:pic>
    </p:spTree>
    <p:extLst>
      <p:ext uri="{BB962C8B-B14F-4D97-AF65-F5344CB8AC3E}">
        <p14:creationId xmlns:p14="http://schemas.microsoft.com/office/powerpoint/2010/main" val="678741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B45319-0860-A848-CAA7-8C047BCD4A1D}"/>
              </a:ext>
            </a:extLst>
          </p:cNvPr>
          <p:cNvSpPr>
            <a:spLocks noGrp="1"/>
          </p:cNvSpPr>
          <p:nvPr>
            <p:ph type="title"/>
          </p:nvPr>
        </p:nvSpPr>
        <p:spPr/>
        <p:txBody>
          <a:bodyPr/>
          <a:lstStyle/>
          <a:p>
            <a:r>
              <a:rPr lang="es-ES" dirty="0" err="1"/>
              <a:t>Aggregations</a:t>
            </a:r>
            <a:endParaRPr lang="es-ES" dirty="0"/>
          </a:p>
        </p:txBody>
      </p:sp>
      <p:pic>
        <p:nvPicPr>
          <p:cNvPr id="5" name="Imagen 4">
            <a:extLst>
              <a:ext uri="{FF2B5EF4-FFF2-40B4-BE49-F238E27FC236}">
                <a16:creationId xmlns:a16="http://schemas.microsoft.com/office/drawing/2014/main" id="{41093589-9619-6186-1865-070867D7B15D}"/>
              </a:ext>
            </a:extLst>
          </p:cNvPr>
          <p:cNvPicPr>
            <a:picLocks noChangeAspect="1"/>
          </p:cNvPicPr>
          <p:nvPr/>
        </p:nvPicPr>
        <p:blipFill>
          <a:blip r:embed="rId2"/>
          <a:stretch>
            <a:fillRect/>
          </a:stretch>
        </p:blipFill>
        <p:spPr>
          <a:xfrm>
            <a:off x="543023" y="1401580"/>
            <a:ext cx="11105954" cy="4672707"/>
          </a:xfrm>
          <a:prstGeom prst="rect">
            <a:avLst/>
          </a:prstGeom>
        </p:spPr>
      </p:pic>
    </p:spTree>
    <p:extLst>
      <p:ext uri="{BB962C8B-B14F-4D97-AF65-F5344CB8AC3E}">
        <p14:creationId xmlns:p14="http://schemas.microsoft.com/office/powerpoint/2010/main" val="6729909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4FA8CE-96F8-E5B0-1CD3-4E3CFA7BD070}"/>
              </a:ext>
            </a:extLst>
          </p:cNvPr>
          <p:cNvSpPr>
            <a:spLocks noGrp="1"/>
          </p:cNvSpPr>
          <p:nvPr>
            <p:ph idx="1"/>
          </p:nvPr>
        </p:nvSpPr>
        <p:spPr>
          <a:xfrm>
            <a:off x="612647" y="622092"/>
            <a:ext cx="10653579" cy="5687268"/>
          </a:xfrm>
        </p:spPr>
        <p:txBody>
          <a:bodyPr/>
          <a:lstStyle/>
          <a:p>
            <a:r>
              <a:rPr lang="es-ES" b="1" dirty="0" err="1">
                <a:solidFill>
                  <a:srgbClr val="00B0F0"/>
                </a:solidFill>
              </a:rPr>
              <a:t>np.sum</a:t>
            </a:r>
            <a:endParaRPr lang="es-ES" b="1" dirty="0">
              <a:solidFill>
                <a:srgbClr val="00B0F0"/>
              </a:solidFill>
            </a:endParaRPr>
          </a:p>
          <a:p>
            <a:endParaRPr lang="es-ES" dirty="0"/>
          </a:p>
          <a:p>
            <a:endParaRPr lang="es-ES" dirty="0"/>
          </a:p>
          <a:p>
            <a:r>
              <a:rPr lang="es-ES" b="1" dirty="0" err="1">
                <a:solidFill>
                  <a:srgbClr val="00B0F0"/>
                </a:solidFill>
              </a:rPr>
              <a:t>np.mean</a:t>
            </a:r>
            <a:endParaRPr lang="es-ES" b="1" dirty="0">
              <a:solidFill>
                <a:srgbClr val="00B0F0"/>
              </a:solidFill>
            </a:endParaRPr>
          </a:p>
          <a:p>
            <a:endParaRPr lang="es-ES" dirty="0"/>
          </a:p>
          <a:p>
            <a:endParaRPr lang="es-ES" dirty="0"/>
          </a:p>
          <a:p>
            <a:r>
              <a:rPr lang="es-ES" b="1" dirty="0" err="1">
                <a:solidFill>
                  <a:srgbClr val="00B0F0"/>
                </a:solidFill>
              </a:rPr>
              <a:t>np.std</a:t>
            </a:r>
            <a:endParaRPr lang="es-ES" b="1" dirty="0">
              <a:solidFill>
                <a:srgbClr val="00B0F0"/>
              </a:solidFill>
            </a:endParaRPr>
          </a:p>
          <a:p>
            <a:endParaRPr lang="es-ES" dirty="0"/>
          </a:p>
          <a:p>
            <a:endParaRPr lang="es-ES" dirty="0"/>
          </a:p>
          <a:p>
            <a:r>
              <a:rPr lang="es-ES" b="1" dirty="0" err="1">
                <a:solidFill>
                  <a:srgbClr val="00B0F0"/>
                </a:solidFill>
              </a:rPr>
              <a:t>np.median</a:t>
            </a:r>
            <a:endParaRPr lang="es-ES" b="1" dirty="0">
              <a:solidFill>
                <a:srgbClr val="00B0F0"/>
              </a:solidFill>
            </a:endParaRPr>
          </a:p>
          <a:p>
            <a:endParaRPr lang="es-ES" dirty="0"/>
          </a:p>
          <a:p>
            <a:endParaRPr lang="es-ES" dirty="0"/>
          </a:p>
          <a:p>
            <a:endParaRPr lang="es-ES" dirty="0"/>
          </a:p>
        </p:txBody>
      </p:sp>
      <p:pic>
        <p:nvPicPr>
          <p:cNvPr id="5" name="Imagen 4">
            <a:extLst>
              <a:ext uri="{FF2B5EF4-FFF2-40B4-BE49-F238E27FC236}">
                <a16:creationId xmlns:a16="http://schemas.microsoft.com/office/drawing/2014/main" id="{F8C18464-86FD-D41B-6A16-E4EA4537A709}"/>
              </a:ext>
            </a:extLst>
          </p:cNvPr>
          <p:cNvPicPr>
            <a:picLocks noChangeAspect="1"/>
          </p:cNvPicPr>
          <p:nvPr/>
        </p:nvPicPr>
        <p:blipFill>
          <a:blip r:embed="rId2"/>
          <a:stretch>
            <a:fillRect/>
          </a:stretch>
        </p:blipFill>
        <p:spPr>
          <a:xfrm>
            <a:off x="844461" y="1245056"/>
            <a:ext cx="10421765" cy="696170"/>
          </a:xfrm>
          <a:prstGeom prst="rect">
            <a:avLst/>
          </a:prstGeom>
        </p:spPr>
      </p:pic>
      <p:pic>
        <p:nvPicPr>
          <p:cNvPr id="7" name="Imagen 6">
            <a:extLst>
              <a:ext uri="{FF2B5EF4-FFF2-40B4-BE49-F238E27FC236}">
                <a16:creationId xmlns:a16="http://schemas.microsoft.com/office/drawing/2014/main" id="{CA95A675-9B4E-E46A-37CE-38C2EDEEBAB1}"/>
              </a:ext>
            </a:extLst>
          </p:cNvPr>
          <p:cNvPicPr>
            <a:picLocks noChangeAspect="1"/>
          </p:cNvPicPr>
          <p:nvPr/>
        </p:nvPicPr>
        <p:blipFill>
          <a:blip r:embed="rId3"/>
          <a:stretch>
            <a:fillRect/>
          </a:stretch>
        </p:blipFill>
        <p:spPr>
          <a:xfrm>
            <a:off x="844461" y="2721588"/>
            <a:ext cx="10421764" cy="694784"/>
          </a:xfrm>
          <a:prstGeom prst="rect">
            <a:avLst/>
          </a:prstGeom>
        </p:spPr>
      </p:pic>
      <p:pic>
        <p:nvPicPr>
          <p:cNvPr id="9" name="Imagen 8">
            <a:extLst>
              <a:ext uri="{FF2B5EF4-FFF2-40B4-BE49-F238E27FC236}">
                <a16:creationId xmlns:a16="http://schemas.microsoft.com/office/drawing/2014/main" id="{CD48991D-E8D0-C461-C1B0-C4CD1F8399E7}"/>
              </a:ext>
            </a:extLst>
          </p:cNvPr>
          <p:cNvPicPr>
            <a:picLocks noChangeAspect="1"/>
          </p:cNvPicPr>
          <p:nvPr/>
        </p:nvPicPr>
        <p:blipFill>
          <a:blip r:embed="rId4"/>
          <a:stretch>
            <a:fillRect/>
          </a:stretch>
        </p:blipFill>
        <p:spPr>
          <a:xfrm>
            <a:off x="844461" y="4115674"/>
            <a:ext cx="10494346" cy="694784"/>
          </a:xfrm>
          <a:prstGeom prst="rect">
            <a:avLst/>
          </a:prstGeom>
        </p:spPr>
      </p:pic>
      <p:pic>
        <p:nvPicPr>
          <p:cNvPr id="11" name="Imagen 10">
            <a:extLst>
              <a:ext uri="{FF2B5EF4-FFF2-40B4-BE49-F238E27FC236}">
                <a16:creationId xmlns:a16="http://schemas.microsoft.com/office/drawing/2014/main" id="{6BBF413D-0835-6627-B720-BA9AD28E2DCC}"/>
              </a:ext>
            </a:extLst>
          </p:cNvPr>
          <p:cNvPicPr>
            <a:picLocks noChangeAspect="1"/>
          </p:cNvPicPr>
          <p:nvPr/>
        </p:nvPicPr>
        <p:blipFill>
          <a:blip r:embed="rId5"/>
          <a:stretch>
            <a:fillRect/>
          </a:stretch>
        </p:blipFill>
        <p:spPr>
          <a:xfrm>
            <a:off x="844461" y="5594206"/>
            <a:ext cx="10421764" cy="680353"/>
          </a:xfrm>
          <a:prstGeom prst="rect">
            <a:avLst/>
          </a:prstGeom>
        </p:spPr>
      </p:pic>
      <p:pic>
        <p:nvPicPr>
          <p:cNvPr id="12" name="Imagen 11">
            <a:extLst>
              <a:ext uri="{FF2B5EF4-FFF2-40B4-BE49-F238E27FC236}">
                <a16:creationId xmlns:a16="http://schemas.microsoft.com/office/drawing/2014/main" id="{79FFF0EB-4058-198F-5440-7F3F059303BA}"/>
              </a:ext>
            </a:extLst>
          </p:cNvPr>
          <p:cNvPicPr>
            <a:picLocks noChangeAspect="1"/>
          </p:cNvPicPr>
          <p:nvPr/>
        </p:nvPicPr>
        <p:blipFill>
          <a:blip r:embed="rId6"/>
          <a:stretch>
            <a:fillRect/>
          </a:stretch>
        </p:blipFill>
        <p:spPr>
          <a:xfrm>
            <a:off x="10131935" y="298682"/>
            <a:ext cx="1566808" cy="499915"/>
          </a:xfrm>
          <a:prstGeom prst="rect">
            <a:avLst/>
          </a:prstGeom>
        </p:spPr>
      </p:pic>
    </p:spTree>
    <p:extLst>
      <p:ext uri="{BB962C8B-B14F-4D97-AF65-F5344CB8AC3E}">
        <p14:creationId xmlns:p14="http://schemas.microsoft.com/office/powerpoint/2010/main" val="16727872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6720A29-E80F-23C5-D2A6-85DC8DFC3499}"/>
              </a:ext>
            </a:extLst>
          </p:cNvPr>
          <p:cNvSpPr>
            <a:spLocks noGrp="1"/>
          </p:cNvSpPr>
          <p:nvPr>
            <p:ph idx="1"/>
          </p:nvPr>
        </p:nvSpPr>
        <p:spPr>
          <a:xfrm>
            <a:off x="612647" y="659567"/>
            <a:ext cx="10653579" cy="5649793"/>
          </a:xfrm>
        </p:spPr>
        <p:txBody>
          <a:bodyPr/>
          <a:lstStyle/>
          <a:p>
            <a:r>
              <a:rPr lang="es-ES" b="1" dirty="0" err="1">
                <a:solidFill>
                  <a:srgbClr val="00B0F0"/>
                </a:solidFill>
              </a:rPr>
              <a:t>np.argmax</a:t>
            </a:r>
            <a:r>
              <a:rPr lang="es-ES" b="1" dirty="0">
                <a:solidFill>
                  <a:srgbClr val="00B0F0"/>
                </a:solidFill>
              </a:rPr>
              <a:t>()</a:t>
            </a:r>
          </a:p>
          <a:p>
            <a:endParaRPr lang="es-ES" dirty="0"/>
          </a:p>
          <a:p>
            <a:endParaRPr lang="es-ES" dirty="0"/>
          </a:p>
          <a:p>
            <a:endParaRPr lang="es-ES" dirty="0"/>
          </a:p>
          <a:p>
            <a:endParaRPr lang="es-ES" dirty="0"/>
          </a:p>
          <a:p>
            <a:endParaRPr lang="es-ES" dirty="0"/>
          </a:p>
          <a:p>
            <a:r>
              <a:rPr lang="es-ES" b="1" dirty="0" err="1">
                <a:solidFill>
                  <a:srgbClr val="00B0F0"/>
                </a:solidFill>
              </a:rPr>
              <a:t>np.argmin</a:t>
            </a:r>
            <a:r>
              <a:rPr lang="es-ES" b="1" dirty="0">
                <a:solidFill>
                  <a:srgbClr val="00B0F0"/>
                </a:solidFill>
              </a:rPr>
              <a:t>()</a:t>
            </a:r>
          </a:p>
          <a:p>
            <a:endParaRPr lang="es-ES" dirty="0"/>
          </a:p>
          <a:p>
            <a:endParaRPr lang="es-ES" dirty="0"/>
          </a:p>
        </p:txBody>
      </p:sp>
      <p:pic>
        <p:nvPicPr>
          <p:cNvPr id="5" name="Imagen 4">
            <a:extLst>
              <a:ext uri="{FF2B5EF4-FFF2-40B4-BE49-F238E27FC236}">
                <a16:creationId xmlns:a16="http://schemas.microsoft.com/office/drawing/2014/main" id="{B13C5BC5-8E09-D16E-793B-BA65135679B8}"/>
              </a:ext>
            </a:extLst>
          </p:cNvPr>
          <p:cNvPicPr>
            <a:picLocks noChangeAspect="1"/>
          </p:cNvPicPr>
          <p:nvPr/>
        </p:nvPicPr>
        <p:blipFill>
          <a:blip r:embed="rId2"/>
          <a:stretch>
            <a:fillRect/>
          </a:stretch>
        </p:blipFill>
        <p:spPr>
          <a:xfrm>
            <a:off x="925774" y="1201985"/>
            <a:ext cx="9972075" cy="2314945"/>
          </a:xfrm>
          <a:prstGeom prst="rect">
            <a:avLst/>
          </a:prstGeom>
        </p:spPr>
      </p:pic>
      <p:pic>
        <p:nvPicPr>
          <p:cNvPr id="7" name="Imagen 6">
            <a:extLst>
              <a:ext uri="{FF2B5EF4-FFF2-40B4-BE49-F238E27FC236}">
                <a16:creationId xmlns:a16="http://schemas.microsoft.com/office/drawing/2014/main" id="{F15A57A6-1F2F-60E4-7366-C67744C58E44}"/>
              </a:ext>
            </a:extLst>
          </p:cNvPr>
          <p:cNvPicPr>
            <a:picLocks noChangeAspect="1"/>
          </p:cNvPicPr>
          <p:nvPr/>
        </p:nvPicPr>
        <p:blipFill>
          <a:blip r:embed="rId3"/>
          <a:stretch>
            <a:fillRect/>
          </a:stretch>
        </p:blipFill>
        <p:spPr>
          <a:xfrm>
            <a:off x="925774" y="4240475"/>
            <a:ext cx="10089480" cy="1415539"/>
          </a:xfrm>
          <a:prstGeom prst="rect">
            <a:avLst/>
          </a:prstGeom>
        </p:spPr>
      </p:pic>
      <p:pic>
        <p:nvPicPr>
          <p:cNvPr id="8" name="Imagen 7">
            <a:extLst>
              <a:ext uri="{FF2B5EF4-FFF2-40B4-BE49-F238E27FC236}">
                <a16:creationId xmlns:a16="http://schemas.microsoft.com/office/drawing/2014/main" id="{6FF20AAE-8382-6101-FA0D-107BE230F3EA}"/>
              </a:ext>
            </a:extLst>
          </p:cNvPr>
          <p:cNvPicPr>
            <a:picLocks noChangeAspect="1"/>
          </p:cNvPicPr>
          <p:nvPr/>
        </p:nvPicPr>
        <p:blipFill>
          <a:blip r:embed="rId4"/>
          <a:stretch>
            <a:fillRect/>
          </a:stretch>
        </p:blipFill>
        <p:spPr>
          <a:xfrm>
            <a:off x="9898732" y="298681"/>
            <a:ext cx="1566808" cy="499915"/>
          </a:xfrm>
          <a:prstGeom prst="rect">
            <a:avLst/>
          </a:prstGeom>
        </p:spPr>
      </p:pic>
    </p:spTree>
    <p:extLst>
      <p:ext uri="{BB962C8B-B14F-4D97-AF65-F5344CB8AC3E}">
        <p14:creationId xmlns:p14="http://schemas.microsoft.com/office/powerpoint/2010/main" val="17279166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4A2D80-EB12-0C73-988D-09D336433E1D}"/>
              </a:ext>
            </a:extLst>
          </p:cNvPr>
          <p:cNvSpPr>
            <a:spLocks noGrp="1"/>
          </p:cNvSpPr>
          <p:nvPr>
            <p:ph type="title"/>
          </p:nvPr>
        </p:nvSpPr>
        <p:spPr/>
        <p:txBody>
          <a:bodyPr/>
          <a:lstStyle/>
          <a:p>
            <a:r>
              <a:rPr lang="es-ES" dirty="0"/>
              <a:t>12. </a:t>
            </a:r>
            <a:r>
              <a:rPr lang="es-ES" dirty="0" err="1"/>
              <a:t>The</a:t>
            </a:r>
            <a:r>
              <a:rPr lang="es-ES" dirty="0"/>
              <a:t> </a:t>
            </a:r>
            <a:r>
              <a:rPr lang="es-ES" dirty="0" err="1"/>
              <a:t>Boolean</a:t>
            </a:r>
            <a:r>
              <a:rPr lang="es-ES" dirty="0"/>
              <a:t> Data </a:t>
            </a:r>
            <a:r>
              <a:rPr lang="es-ES" dirty="0" err="1"/>
              <a:t>Type</a:t>
            </a:r>
            <a:r>
              <a:rPr lang="es-ES" dirty="0"/>
              <a:t> and </a:t>
            </a:r>
            <a:r>
              <a:rPr lang="es-ES" dirty="0" err="1"/>
              <a:t>Comparison</a:t>
            </a:r>
            <a:r>
              <a:rPr lang="es-ES" dirty="0"/>
              <a:t> </a:t>
            </a:r>
            <a:r>
              <a:rPr lang="es-ES" dirty="0" err="1"/>
              <a:t>Operators</a:t>
            </a:r>
            <a:endParaRPr lang="es-ES" dirty="0"/>
          </a:p>
        </p:txBody>
      </p:sp>
      <p:sp>
        <p:nvSpPr>
          <p:cNvPr id="3" name="Marcador de contenido 2">
            <a:extLst>
              <a:ext uri="{FF2B5EF4-FFF2-40B4-BE49-F238E27FC236}">
                <a16:creationId xmlns:a16="http://schemas.microsoft.com/office/drawing/2014/main" id="{514E2B85-BBC3-D8EA-C3ED-48330382093E}"/>
              </a:ext>
            </a:extLst>
          </p:cNvPr>
          <p:cNvSpPr>
            <a:spLocks noGrp="1"/>
          </p:cNvSpPr>
          <p:nvPr>
            <p:ph idx="1"/>
          </p:nvPr>
        </p:nvSpPr>
        <p:spPr/>
        <p:txBody>
          <a:bodyPr/>
          <a:lstStyle/>
          <a:p>
            <a:r>
              <a:rPr lang="en-US" dirty="0"/>
              <a:t>Boolean data type: </a:t>
            </a:r>
            <a:r>
              <a:rPr lang="en-US" b="1" dirty="0">
                <a:solidFill>
                  <a:srgbClr val="00B0F0"/>
                </a:solidFill>
              </a:rPr>
              <a:t>True</a:t>
            </a:r>
            <a:r>
              <a:rPr lang="en-US" dirty="0">
                <a:solidFill>
                  <a:srgbClr val="00B0F0"/>
                </a:solidFill>
              </a:rPr>
              <a:t>, </a:t>
            </a:r>
            <a:r>
              <a:rPr lang="en-US" b="1" dirty="0">
                <a:solidFill>
                  <a:srgbClr val="00B0F0"/>
                </a:solidFill>
              </a:rPr>
              <a:t>False </a:t>
            </a:r>
            <a:r>
              <a:rPr lang="en-US" dirty="0"/>
              <a:t>(only two possible values)</a:t>
            </a:r>
          </a:p>
          <a:p>
            <a:pPr marL="0" indent="0">
              <a:buNone/>
            </a:pPr>
            <a:r>
              <a:rPr lang="en-US" i="1" dirty="0"/>
              <a:t>      – </a:t>
            </a:r>
            <a:r>
              <a:rPr lang="en-US" b="1" i="1" dirty="0"/>
              <a:t>Comparison operators </a:t>
            </a:r>
            <a:r>
              <a:rPr lang="en-US" dirty="0"/>
              <a:t>compare two values and evaluate to a single Boolean value</a:t>
            </a:r>
          </a:p>
          <a:p>
            <a:pPr marL="0" indent="0">
              <a:buNone/>
            </a:pPr>
            <a:r>
              <a:rPr lang="en-US" dirty="0"/>
              <a:t>                         – The comparison operators are </a:t>
            </a:r>
            <a:r>
              <a:rPr lang="en-US" b="1" dirty="0">
                <a:solidFill>
                  <a:srgbClr val="00B0F0"/>
                </a:solidFill>
              </a:rPr>
              <a:t>==</a:t>
            </a:r>
            <a:r>
              <a:rPr lang="en-US" dirty="0">
                <a:solidFill>
                  <a:srgbClr val="00B0F0"/>
                </a:solidFill>
              </a:rPr>
              <a:t>, </a:t>
            </a:r>
            <a:r>
              <a:rPr lang="en-US" b="1" dirty="0">
                <a:solidFill>
                  <a:srgbClr val="00B0F0"/>
                </a:solidFill>
              </a:rPr>
              <a:t>!=</a:t>
            </a:r>
            <a:r>
              <a:rPr lang="en-US" dirty="0">
                <a:solidFill>
                  <a:srgbClr val="00B0F0"/>
                </a:solidFill>
              </a:rPr>
              <a:t>, </a:t>
            </a:r>
            <a:r>
              <a:rPr lang="en-US" b="1" dirty="0">
                <a:solidFill>
                  <a:srgbClr val="00B0F0"/>
                </a:solidFill>
              </a:rPr>
              <a:t>&lt;</a:t>
            </a:r>
            <a:r>
              <a:rPr lang="en-US" dirty="0">
                <a:solidFill>
                  <a:srgbClr val="00B0F0"/>
                </a:solidFill>
              </a:rPr>
              <a:t>, </a:t>
            </a:r>
            <a:r>
              <a:rPr lang="en-US" b="1" dirty="0">
                <a:solidFill>
                  <a:srgbClr val="00B0F0"/>
                </a:solidFill>
              </a:rPr>
              <a:t>&gt;</a:t>
            </a:r>
            <a:r>
              <a:rPr lang="en-US" dirty="0">
                <a:solidFill>
                  <a:srgbClr val="00B0F0"/>
                </a:solidFill>
              </a:rPr>
              <a:t>, </a:t>
            </a:r>
            <a:r>
              <a:rPr lang="en-US" b="1" dirty="0">
                <a:solidFill>
                  <a:srgbClr val="00B0F0"/>
                </a:solidFill>
              </a:rPr>
              <a:t>&lt;=, </a:t>
            </a:r>
            <a:r>
              <a:rPr lang="en-US" dirty="0"/>
              <a:t>and </a:t>
            </a:r>
            <a:r>
              <a:rPr lang="en-US" b="1" dirty="0">
                <a:solidFill>
                  <a:srgbClr val="00B0F0"/>
                </a:solidFill>
              </a:rPr>
              <a:t>&gt;=</a:t>
            </a:r>
          </a:p>
          <a:p>
            <a:pPr marL="0" indent="0">
              <a:buNone/>
            </a:pPr>
            <a:r>
              <a:rPr lang="en-US" i="1" dirty="0"/>
              <a:t>      – Boolean operators </a:t>
            </a:r>
            <a:r>
              <a:rPr lang="en-US" dirty="0"/>
              <a:t>are used to compare Boolean values</a:t>
            </a:r>
          </a:p>
          <a:p>
            <a:pPr marL="0" indent="0">
              <a:buNone/>
            </a:pPr>
            <a:r>
              <a:rPr lang="en-US" dirty="0"/>
              <a:t>                          – The Boolean operators are </a:t>
            </a:r>
            <a:r>
              <a:rPr lang="en-US" b="1" dirty="0">
                <a:solidFill>
                  <a:srgbClr val="00B0F0"/>
                </a:solidFill>
              </a:rPr>
              <a:t>or</a:t>
            </a:r>
            <a:r>
              <a:rPr lang="en-US" dirty="0">
                <a:solidFill>
                  <a:srgbClr val="00B0F0"/>
                </a:solidFill>
              </a:rPr>
              <a:t>, </a:t>
            </a:r>
            <a:r>
              <a:rPr lang="en-US" b="1" dirty="0">
                <a:solidFill>
                  <a:srgbClr val="00B0F0"/>
                </a:solidFill>
              </a:rPr>
              <a:t>and</a:t>
            </a:r>
            <a:r>
              <a:rPr lang="en-US" dirty="0"/>
              <a:t>, and </a:t>
            </a:r>
            <a:r>
              <a:rPr lang="en-US" b="1" dirty="0">
                <a:solidFill>
                  <a:srgbClr val="00B0F0"/>
                </a:solidFill>
              </a:rPr>
              <a:t>not</a:t>
            </a:r>
          </a:p>
          <a:p>
            <a:pPr marL="0" indent="0">
              <a:buNone/>
            </a:pPr>
            <a:r>
              <a:rPr lang="en-US" dirty="0"/>
              <a:t>      – We can mix Boolean and comparison operators to create </a:t>
            </a:r>
            <a:r>
              <a:rPr lang="en-US" i="1" dirty="0"/>
              <a:t>conditions</a:t>
            </a:r>
            <a:endParaRPr lang="es-ES" dirty="0"/>
          </a:p>
        </p:txBody>
      </p:sp>
      <p:pic>
        <p:nvPicPr>
          <p:cNvPr id="5" name="Imagen 4">
            <a:extLst>
              <a:ext uri="{FF2B5EF4-FFF2-40B4-BE49-F238E27FC236}">
                <a16:creationId xmlns:a16="http://schemas.microsoft.com/office/drawing/2014/main" id="{CDA03A28-6AA9-3D20-0927-45060F2889F2}"/>
              </a:ext>
            </a:extLst>
          </p:cNvPr>
          <p:cNvPicPr>
            <a:picLocks noChangeAspect="1"/>
          </p:cNvPicPr>
          <p:nvPr/>
        </p:nvPicPr>
        <p:blipFill>
          <a:blip r:embed="rId2"/>
          <a:stretch>
            <a:fillRect/>
          </a:stretch>
        </p:blipFill>
        <p:spPr>
          <a:xfrm>
            <a:off x="467703" y="5250330"/>
            <a:ext cx="10943465" cy="757708"/>
          </a:xfrm>
          <a:prstGeom prst="rect">
            <a:avLst/>
          </a:prstGeom>
        </p:spPr>
      </p:pic>
      <p:pic>
        <p:nvPicPr>
          <p:cNvPr id="6" name="Imagen 5">
            <a:extLst>
              <a:ext uri="{FF2B5EF4-FFF2-40B4-BE49-F238E27FC236}">
                <a16:creationId xmlns:a16="http://schemas.microsoft.com/office/drawing/2014/main" id="{ADD6B815-CD9D-E17D-9725-44A65EDC4AEF}"/>
              </a:ext>
            </a:extLst>
          </p:cNvPr>
          <p:cNvPicPr>
            <a:picLocks noChangeAspect="1"/>
          </p:cNvPicPr>
          <p:nvPr/>
        </p:nvPicPr>
        <p:blipFill>
          <a:blip r:embed="rId3"/>
          <a:stretch>
            <a:fillRect/>
          </a:stretch>
        </p:blipFill>
        <p:spPr>
          <a:xfrm>
            <a:off x="10242400" y="200491"/>
            <a:ext cx="1566808" cy="499915"/>
          </a:xfrm>
          <a:prstGeom prst="rect">
            <a:avLst/>
          </a:prstGeom>
        </p:spPr>
      </p:pic>
    </p:spTree>
    <p:extLst>
      <p:ext uri="{BB962C8B-B14F-4D97-AF65-F5344CB8AC3E}">
        <p14:creationId xmlns:p14="http://schemas.microsoft.com/office/powerpoint/2010/main" val="3742138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F94FF8-730D-B9AD-C2C5-70AE9ED4968C}"/>
              </a:ext>
            </a:extLst>
          </p:cNvPr>
          <p:cNvSpPr>
            <a:spLocks noGrp="1"/>
          </p:cNvSpPr>
          <p:nvPr>
            <p:ph type="title"/>
          </p:nvPr>
        </p:nvSpPr>
        <p:spPr/>
        <p:txBody>
          <a:bodyPr/>
          <a:lstStyle/>
          <a:p>
            <a:r>
              <a:rPr lang="es-ES" dirty="0" err="1"/>
              <a:t>Comparison</a:t>
            </a:r>
            <a:r>
              <a:rPr lang="es-ES" dirty="0"/>
              <a:t> </a:t>
            </a:r>
            <a:r>
              <a:rPr lang="es-ES" dirty="0" err="1"/>
              <a:t>Operators</a:t>
            </a:r>
            <a:r>
              <a:rPr lang="es-ES" dirty="0"/>
              <a:t> as </a:t>
            </a:r>
            <a:r>
              <a:rPr lang="es-ES" dirty="0" err="1"/>
              <a:t>Ufunc</a:t>
            </a:r>
            <a:endParaRPr lang="es-ES" dirty="0"/>
          </a:p>
        </p:txBody>
      </p:sp>
      <p:pic>
        <p:nvPicPr>
          <p:cNvPr id="5" name="Imagen 4">
            <a:extLst>
              <a:ext uri="{FF2B5EF4-FFF2-40B4-BE49-F238E27FC236}">
                <a16:creationId xmlns:a16="http://schemas.microsoft.com/office/drawing/2014/main" id="{F1072CB7-EBF8-A2EA-0625-F58AA799EBB0}"/>
              </a:ext>
            </a:extLst>
          </p:cNvPr>
          <p:cNvPicPr>
            <a:picLocks noChangeAspect="1"/>
          </p:cNvPicPr>
          <p:nvPr/>
        </p:nvPicPr>
        <p:blipFill>
          <a:blip r:embed="rId2"/>
          <a:stretch>
            <a:fillRect/>
          </a:stretch>
        </p:blipFill>
        <p:spPr>
          <a:xfrm>
            <a:off x="612648" y="2347082"/>
            <a:ext cx="10579644" cy="2838596"/>
          </a:xfrm>
          <a:prstGeom prst="rect">
            <a:avLst/>
          </a:prstGeom>
        </p:spPr>
      </p:pic>
    </p:spTree>
    <p:extLst>
      <p:ext uri="{BB962C8B-B14F-4D97-AF65-F5344CB8AC3E}">
        <p14:creationId xmlns:p14="http://schemas.microsoft.com/office/powerpoint/2010/main" val="204045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CDAB92-1B5E-5835-5DC7-D427E5593343}"/>
              </a:ext>
            </a:extLst>
          </p:cNvPr>
          <p:cNvSpPr>
            <a:spLocks noGrp="1"/>
          </p:cNvSpPr>
          <p:nvPr>
            <p:ph type="title"/>
          </p:nvPr>
        </p:nvSpPr>
        <p:spPr>
          <a:xfrm>
            <a:off x="1524000" y="548640"/>
            <a:ext cx="9160475" cy="1132258"/>
          </a:xfrm>
        </p:spPr>
        <p:txBody>
          <a:bodyPr anchor="ctr">
            <a:normAutofit/>
          </a:bodyPr>
          <a:lstStyle/>
          <a:p>
            <a:pPr algn="ctr"/>
            <a:r>
              <a:rPr lang="es-ES" dirty="0" err="1"/>
              <a:t>Research</a:t>
            </a:r>
            <a:r>
              <a:rPr lang="es-ES" dirty="0"/>
              <a:t> </a:t>
            </a:r>
            <a:r>
              <a:rPr lang="es-ES" dirty="0" err="1"/>
              <a:t>question</a:t>
            </a:r>
            <a:endParaRPr lang="es-ES"/>
          </a:p>
        </p:txBody>
      </p:sp>
      <p:graphicFrame>
        <p:nvGraphicFramePr>
          <p:cNvPr id="12" name="Marcador de contenido 2">
            <a:extLst>
              <a:ext uri="{FF2B5EF4-FFF2-40B4-BE49-F238E27FC236}">
                <a16:creationId xmlns:a16="http://schemas.microsoft.com/office/drawing/2014/main" id="{5925380D-D06F-8D1A-EF06-9AF56F9C1909}"/>
              </a:ext>
            </a:extLst>
          </p:cNvPr>
          <p:cNvGraphicFramePr>
            <a:graphicFrameLocks noGrp="1"/>
          </p:cNvGraphicFramePr>
          <p:nvPr>
            <p:ph idx="1"/>
            <p:extLst>
              <p:ext uri="{D42A27DB-BD31-4B8C-83A1-F6EECF244321}">
                <p14:modId xmlns:p14="http://schemas.microsoft.com/office/powerpoint/2010/main" val="3374216439"/>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01514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4EF5AA0-1B0B-9FFC-2CE7-11C0212C1961}"/>
              </a:ext>
            </a:extLst>
          </p:cNvPr>
          <p:cNvSpPr>
            <a:spLocks noGrp="1"/>
          </p:cNvSpPr>
          <p:nvPr>
            <p:ph idx="1"/>
          </p:nvPr>
        </p:nvSpPr>
        <p:spPr>
          <a:xfrm>
            <a:off x="612647" y="359764"/>
            <a:ext cx="10653579" cy="5949596"/>
          </a:xfrm>
        </p:spPr>
        <p:txBody>
          <a:bodyPr/>
          <a:lstStyle/>
          <a:p>
            <a:r>
              <a:rPr lang="es-ES" b="1" dirty="0" err="1">
                <a:solidFill>
                  <a:srgbClr val="00B0F0"/>
                </a:solidFill>
              </a:rPr>
              <a:t>np.equal</a:t>
            </a:r>
            <a:endParaRPr lang="es-ES" b="1" dirty="0">
              <a:solidFill>
                <a:srgbClr val="00B0F0"/>
              </a:solidFill>
            </a:endParaRPr>
          </a:p>
          <a:p>
            <a:endParaRPr lang="es-ES" dirty="0"/>
          </a:p>
          <a:p>
            <a:endParaRPr lang="es-ES" dirty="0"/>
          </a:p>
          <a:p>
            <a:endParaRPr lang="es-ES" dirty="0"/>
          </a:p>
          <a:p>
            <a:endParaRPr lang="es-ES" dirty="0"/>
          </a:p>
          <a:p>
            <a:endParaRPr lang="es-ES" dirty="0"/>
          </a:p>
          <a:p>
            <a:endParaRPr lang="es-ES" dirty="0"/>
          </a:p>
          <a:p>
            <a:r>
              <a:rPr lang="es-ES" b="1" dirty="0" err="1">
                <a:solidFill>
                  <a:srgbClr val="00B0F0"/>
                </a:solidFill>
              </a:rPr>
              <a:t>np.not_equal</a:t>
            </a:r>
            <a:endParaRPr lang="es-ES" b="1" dirty="0">
              <a:solidFill>
                <a:srgbClr val="00B0F0"/>
              </a:solidFill>
            </a:endParaRPr>
          </a:p>
        </p:txBody>
      </p:sp>
      <p:pic>
        <p:nvPicPr>
          <p:cNvPr id="5" name="Imagen 4">
            <a:extLst>
              <a:ext uri="{FF2B5EF4-FFF2-40B4-BE49-F238E27FC236}">
                <a16:creationId xmlns:a16="http://schemas.microsoft.com/office/drawing/2014/main" id="{EDC50AB2-5AF4-4910-ED2E-5A285D1851CD}"/>
              </a:ext>
            </a:extLst>
          </p:cNvPr>
          <p:cNvPicPr>
            <a:picLocks noChangeAspect="1"/>
          </p:cNvPicPr>
          <p:nvPr/>
        </p:nvPicPr>
        <p:blipFill>
          <a:blip r:embed="rId2"/>
          <a:stretch>
            <a:fillRect/>
          </a:stretch>
        </p:blipFill>
        <p:spPr>
          <a:xfrm>
            <a:off x="612647" y="982230"/>
            <a:ext cx="10653579" cy="2705672"/>
          </a:xfrm>
          <a:prstGeom prst="rect">
            <a:avLst/>
          </a:prstGeom>
        </p:spPr>
      </p:pic>
      <p:pic>
        <p:nvPicPr>
          <p:cNvPr id="7" name="Imagen 6">
            <a:extLst>
              <a:ext uri="{FF2B5EF4-FFF2-40B4-BE49-F238E27FC236}">
                <a16:creationId xmlns:a16="http://schemas.microsoft.com/office/drawing/2014/main" id="{29D15A24-34CA-5F15-4666-150EC1039FA2}"/>
              </a:ext>
            </a:extLst>
          </p:cNvPr>
          <p:cNvPicPr>
            <a:picLocks noChangeAspect="1"/>
          </p:cNvPicPr>
          <p:nvPr/>
        </p:nvPicPr>
        <p:blipFill>
          <a:blip r:embed="rId3"/>
          <a:stretch>
            <a:fillRect/>
          </a:stretch>
        </p:blipFill>
        <p:spPr>
          <a:xfrm>
            <a:off x="612647" y="4435347"/>
            <a:ext cx="10739459" cy="1500757"/>
          </a:xfrm>
          <a:prstGeom prst="rect">
            <a:avLst/>
          </a:prstGeom>
        </p:spPr>
      </p:pic>
      <p:pic>
        <p:nvPicPr>
          <p:cNvPr id="8" name="Imagen 7">
            <a:extLst>
              <a:ext uri="{FF2B5EF4-FFF2-40B4-BE49-F238E27FC236}">
                <a16:creationId xmlns:a16="http://schemas.microsoft.com/office/drawing/2014/main" id="{47A4BC72-64CB-4CE3-4822-7F71545EC86A}"/>
              </a:ext>
            </a:extLst>
          </p:cNvPr>
          <p:cNvPicPr>
            <a:picLocks noChangeAspect="1"/>
          </p:cNvPicPr>
          <p:nvPr/>
        </p:nvPicPr>
        <p:blipFill>
          <a:blip r:embed="rId4"/>
          <a:stretch>
            <a:fillRect/>
          </a:stretch>
        </p:blipFill>
        <p:spPr>
          <a:xfrm>
            <a:off x="9699418" y="298682"/>
            <a:ext cx="1566808" cy="499915"/>
          </a:xfrm>
          <a:prstGeom prst="rect">
            <a:avLst/>
          </a:prstGeom>
        </p:spPr>
      </p:pic>
    </p:spTree>
    <p:extLst>
      <p:ext uri="{BB962C8B-B14F-4D97-AF65-F5344CB8AC3E}">
        <p14:creationId xmlns:p14="http://schemas.microsoft.com/office/powerpoint/2010/main" val="2781726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E2DBDA9-7140-E86E-187E-C73F43457DA6}"/>
              </a:ext>
            </a:extLst>
          </p:cNvPr>
          <p:cNvSpPr>
            <a:spLocks noGrp="1"/>
          </p:cNvSpPr>
          <p:nvPr>
            <p:ph idx="1"/>
          </p:nvPr>
        </p:nvSpPr>
        <p:spPr>
          <a:xfrm>
            <a:off x="612647" y="441858"/>
            <a:ext cx="10653579" cy="5867502"/>
          </a:xfrm>
        </p:spPr>
        <p:txBody>
          <a:bodyPr/>
          <a:lstStyle/>
          <a:p>
            <a:r>
              <a:rPr lang="es-ES" b="1" dirty="0" err="1">
                <a:solidFill>
                  <a:srgbClr val="00B0F0"/>
                </a:solidFill>
              </a:rPr>
              <a:t>np.less</a:t>
            </a:r>
            <a:endParaRPr lang="es-ES" b="1" dirty="0">
              <a:solidFill>
                <a:srgbClr val="00B0F0"/>
              </a:solidFill>
            </a:endParaRPr>
          </a:p>
          <a:p>
            <a:endParaRPr lang="es-ES" dirty="0"/>
          </a:p>
          <a:p>
            <a:endParaRPr lang="es-ES" dirty="0"/>
          </a:p>
          <a:p>
            <a:endParaRPr lang="es-ES" dirty="0"/>
          </a:p>
          <a:p>
            <a:r>
              <a:rPr lang="es-ES" b="1" dirty="0" err="1">
                <a:solidFill>
                  <a:srgbClr val="00B0F0"/>
                </a:solidFill>
              </a:rPr>
              <a:t>np.less_equal</a:t>
            </a:r>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r>
              <a:rPr lang="es-ES" b="1" dirty="0" err="1">
                <a:solidFill>
                  <a:srgbClr val="00B0F0"/>
                </a:solidFill>
              </a:rPr>
              <a:t>np.greater</a:t>
            </a:r>
            <a:endParaRPr lang="es-ES" b="1" dirty="0">
              <a:solidFill>
                <a:srgbClr val="00B0F0"/>
              </a:solidFill>
            </a:endParaRPr>
          </a:p>
          <a:p>
            <a:endParaRPr lang="es-ES" b="1" dirty="0">
              <a:solidFill>
                <a:srgbClr val="00B0F0"/>
              </a:solidFill>
            </a:endParaRPr>
          </a:p>
          <a:p>
            <a:endParaRPr lang="es-ES" dirty="0"/>
          </a:p>
        </p:txBody>
      </p:sp>
      <p:pic>
        <p:nvPicPr>
          <p:cNvPr id="5" name="Imagen 4">
            <a:extLst>
              <a:ext uri="{FF2B5EF4-FFF2-40B4-BE49-F238E27FC236}">
                <a16:creationId xmlns:a16="http://schemas.microsoft.com/office/drawing/2014/main" id="{FF7338A8-BE19-9C5C-D0E3-3798FBC5BF0F}"/>
              </a:ext>
            </a:extLst>
          </p:cNvPr>
          <p:cNvPicPr>
            <a:picLocks noChangeAspect="1"/>
          </p:cNvPicPr>
          <p:nvPr/>
        </p:nvPicPr>
        <p:blipFill>
          <a:blip r:embed="rId2"/>
          <a:stretch>
            <a:fillRect/>
          </a:stretch>
        </p:blipFill>
        <p:spPr>
          <a:xfrm>
            <a:off x="612647" y="919512"/>
            <a:ext cx="10740642" cy="1476705"/>
          </a:xfrm>
          <a:prstGeom prst="rect">
            <a:avLst/>
          </a:prstGeom>
        </p:spPr>
      </p:pic>
      <p:pic>
        <p:nvPicPr>
          <p:cNvPr id="7" name="Imagen 6">
            <a:extLst>
              <a:ext uri="{FF2B5EF4-FFF2-40B4-BE49-F238E27FC236}">
                <a16:creationId xmlns:a16="http://schemas.microsoft.com/office/drawing/2014/main" id="{6F291B75-8828-9C8E-A6C8-8EFE64A1A163}"/>
              </a:ext>
            </a:extLst>
          </p:cNvPr>
          <p:cNvPicPr>
            <a:picLocks noChangeAspect="1"/>
          </p:cNvPicPr>
          <p:nvPr/>
        </p:nvPicPr>
        <p:blipFill>
          <a:blip r:embed="rId3"/>
          <a:stretch>
            <a:fillRect/>
          </a:stretch>
        </p:blipFill>
        <p:spPr>
          <a:xfrm>
            <a:off x="612647" y="2943786"/>
            <a:ext cx="10653579" cy="1435963"/>
          </a:xfrm>
          <a:prstGeom prst="rect">
            <a:avLst/>
          </a:prstGeom>
        </p:spPr>
      </p:pic>
      <p:pic>
        <p:nvPicPr>
          <p:cNvPr id="9" name="Imagen 8">
            <a:extLst>
              <a:ext uri="{FF2B5EF4-FFF2-40B4-BE49-F238E27FC236}">
                <a16:creationId xmlns:a16="http://schemas.microsoft.com/office/drawing/2014/main" id="{3C96CE03-911A-3B76-8AE7-BE06012197F8}"/>
              </a:ext>
            </a:extLst>
          </p:cNvPr>
          <p:cNvPicPr>
            <a:picLocks noChangeAspect="1"/>
          </p:cNvPicPr>
          <p:nvPr/>
        </p:nvPicPr>
        <p:blipFill>
          <a:blip r:embed="rId4"/>
          <a:stretch>
            <a:fillRect/>
          </a:stretch>
        </p:blipFill>
        <p:spPr>
          <a:xfrm>
            <a:off x="612647" y="4954155"/>
            <a:ext cx="10653579" cy="1435963"/>
          </a:xfrm>
          <a:prstGeom prst="rect">
            <a:avLst/>
          </a:prstGeom>
        </p:spPr>
      </p:pic>
      <p:pic>
        <p:nvPicPr>
          <p:cNvPr id="10" name="Imagen 9">
            <a:extLst>
              <a:ext uri="{FF2B5EF4-FFF2-40B4-BE49-F238E27FC236}">
                <a16:creationId xmlns:a16="http://schemas.microsoft.com/office/drawing/2014/main" id="{A5DDD828-898A-7B02-18A3-5985B2972E68}"/>
              </a:ext>
            </a:extLst>
          </p:cNvPr>
          <p:cNvPicPr>
            <a:picLocks noChangeAspect="1"/>
          </p:cNvPicPr>
          <p:nvPr/>
        </p:nvPicPr>
        <p:blipFill>
          <a:blip r:embed="rId5"/>
          <a:stretch>
            <a:fillRect/>
          </a:stretch>
        </p:blipFill>
        <p:spPr>
          <a:xfrm>
            <a:off x="9628709" y="338839"/>
            <a:ext cx="1566808" cy="499915"/>
          </a:xfrm>
          <a:prstGeom prst="rect">
            <a:avLst/>
          </a:prstGeom>
        </p:spPr>
      </p:pic>
    </p:spTree>
    <p:extLst>
      <p:ext uri="{BB962C8B-B14F-4D97-AF65-F5344CB8AC3E}">
        <p14:creationId xmlns:p14="http://schemas.microsoft.com/office/powerpoint/2010/main" val="620025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D482D34-E210-CAA3-4AD8-36EAB8238939}"/>
              </a:ext>
            </a:extLst>
          </p:cNvPr>
          <p:cNvSpPr>
            <a:spLocks noGrp="1"/>
          </p:cNvSpPr>
          <p:nvPr>
            <p:ph idx="1"/>
          </p:nvPr>
        </p:nvSpPr>
        <p:spPr>
          <a:xfrm>
            <a:off x="612647" y="472542"/>
            <a:ext cx="10653579" cy="5836818"/>
          </a:xfrm>
        </p:spPr>
        <p:txBody>
          <a:bodyPr/>
          <a:lstStyle/>
          <a:p>
            <a:r>
              <a:rPr lang="es-ES" b="1" dirty="0" err="1">
                <a:solidFill>
                  <a:srgbClr val="00B0F0"/>
                </a:solidFill>
              </a:rPr>
              <a:t>Np.greater_equal</a:t>
            </a:r>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pPr marL="0" indent="0">
              <a:buNone/>
            </a:pPr>
            <a:endParaRPr lang="es-ES" b="1" dirty="0">
              <a:solidFill>
                <a:srgbClr val="00B0F0"/>
              </a:solidFill>
            </a:endParaRPr>
          </a:p>
          <a:p>
            <a:r>
              <a:rPr lang="es-ES" b="1" dirty="0" err="1">
                <a:solidFill>
                  <a:srgbClr val="00B0F0"/>
                </a:solidFill>
              </a:rPr>
              <a:t>Comparing</a:t>
            </a:r>
            <a:r>
              <a:rPr lang="es-ES" b="1" dirty="0">
                <a:solidFill>
                  <a:srgbClr val="00B0F0"/>
                </a:solidFill>
              </a:rPr>
              <a:t> </a:t>
            </a:r>
            <a:r>
              <a:rPr lang="es-ES" b="1" dirty="0" err="1">
                <a:solidFill>
                  <a:srgbClr val="00B0F0"/>
                </a:solidFill>
              </a:rPr>
              <a:t>arrays</a:t>
            </a:r>
            <a:endParaRPr lang="es-ES" b="1" dirty="0">
              <a:solidFill>
                <a:srgbClr val="00B0F0"/>
              </a:solidFill>
            </a:endParaRPr>
          </a:p>
          <a:p>
            <a:endParaRPr lang="es-ES" dirty="0"/>
          </a:p>
        </p:txBody>
      </p:sp>
      <p:pic>
        <p:nvPicPr>
          <p:cNvPr id="5" name="Imagen 4">
            <a:extLst>
              <a:ext uri="{FF2B5EF4-FFF2-40B4-BE49-F238E27FC236}">
                <a16:creationId xmlns:a16="http://schemas.microsoft.com/office/drawing/2014/main" id="{586215DE-6B22-37CD-8B02-0F6D76BC2ECE}"/>
              </a:ext>
            </a:extLst>
          </p:cNvPr>
          <p:cNvPicPr>
            <a:picLocks noChangeAspect="1"/>
          </p:cNvPicPr>
          <p:nvPr/>
        </p:nvPicPr>
        <p:blipFill>
          <a:blip r:embed="rId2"/>
          <a:stretch>
            <a:fillRect/>
          </a:stretch>
        </p:blipFill>
        <p:spPr>
          <a:xfrm>
            <a:off x="612647" y="934455"/>
            <a:ext cx="10924866" cy="2486874"/>
          </a:xfrm>
          <a:prstGeom prst="rect">
            <a:avLst/>
          </a:prstGeom>
        </p:spPr>
      </p:pic>
      <p:pic>
        <p:nvPicPr>
          <p:cNvPr id="7" name="Imagen 6">
            <a:extLst>
              <a:ext uri="{FF2B5EF4-FFF2-40B4-BE49-F238E27FC236}">
                <a16:creationId xmlns:a16="http://schemas.microsoft.com/office/drawing/2014/main" id="{F54818CF-2228-72E8-C324-892C724FBB19}"/>
              </a:ext>
            </a:extLst>
          </p:cNvPr>
          <p:cNvPicPr>
            <a:picLocks noChangeAspect="1"/>
          </p:cNvPicPr>
          <p:nvPr/>
        </p:nvPicPr>
        <p:blipFill>
          <a:blip r:embed="rId3"/>
          <a:stretch>
            <a:fillRect/>
          </a:stretch>
        </p:blipFill>
        <p:spPr>
          <a:xfrm>
            <a:off x="633567" y="4114602"/>
            <a:ext cx="10924866" cy="1537493"/>
          </a:xfrm>
          <a:prstGeom prst="rect">
            <a:avLst/>
          </a:prstGeom>
        </p:spPr>
      </p:pic>
      <p:pic>
        <p:nvPicPr>
          <p:cNvPr id="8" name="Imagen 7">
            <a:extLst>
              <a:ext uri="{FF2B5EF4-FFF2-40B4-BE49-F238E27FC236}">
                <a16:creationId xmlns:a16="http://schemas.microsoft.com/office/drawing/2014/main" id="{2F16EC9E-5E3B-FBBD-FF4C-FDD175EC46CE}"/>
              </a:ext>
            </a:extLst>
          </p:cNvPr>
          <p:cNvPicPr>
            <a:picLocks noChangeAspect="1"/>
          </p:cNvPicPr>
          <p:nvPr/>
        </p:nvPicPr>
        <p:blipFill>
          <a:blip r:embed="rId4"/>
          <a:stretch>
            <a:fillRect/>
          </a:stretch>
        </p:blipFill>
        <p:spPr>
          <a:xfrm>
            <a:off x="9763720" y="298682"/>
            <a:ext cx="1566808" cy="499915"/>
          </a:xfrm>
          <a:prstGeom prst="rect">
            <a:avLst/>
          </a:prstGeom>
        </p:spPr>
      </p:pic>
    </p:spTree>
    <p:extLst>
      <p:ext uri="{BB962C8B-B14F-4D97-AF65-F5344CB8AC3E}">
        <p14:creationId xmlns:p14="http://schemas.microsoft.com/office/powerpoint/2010/main" val="42589654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804C54-5150-211B-B9B2-296EDE5015A8}"/>
              </a:ext>
            </a:extLst>
          </p:cNvPr>
          <p:cNvSpPr>
            <a:spLocks noGrp="1"/>
          </p:cNvSpPr>
          <p:nvPr>
            <p:ph idx="1"/>
          </p:nvPr>
        </p:nvSpPr>
        <p:spPr>
          <a:xfrm>
            <a:off x="612647" y="865305"/>
            <a:ext cx="10653579" cy="5444055"/>
          </a:xfrm>
        </p:spPr>
        <p:txBody>
          <a:bodyPr/>
          <a:lstStyle/>
          <a:p>
            <a:r>
              <a:rPr lang="en-US" dirty="0"/>
              <a:t>The </a:t>
            </a:r>
            <a:r>
              <a:rPr lang="en-US" b="1" dirty="0" err="1">
                <a:solidFill>
                  <a:srgbClr val="00B0F0"/>
                </a:solidFill>
              </a:rPr>
              <a:t>np.count_nonzero</a:t>
            </a:r>
            <a:r>
              <a:rPr lang="en-US" b="1" dirty="0">
                <a:solidFill>
                  <a:srgbClr val="00B0F0"/>
                </a:solidFill>
              </a:rPr>
              <a:t>() </a:t>
            </a:r>
            <a:r>
              <a:rPr lang="en-US" dirty="0"/>
              <a:t>function will count the number of </a:t>
            </a:r>
            <a:r>
              <a:rPr lang="en-US" b="1" dirty="0"/>
              <a:t>True </a:t>
            </a:r>
            <a:r>
              <a:rPr lang="en-US" dirty="0"/>
              <a:t>entries in a Boolean array:</a:t>
            </a:r>
            <a:endParaRPr lang="es-ES" dirty="0"/>
          </a:p>
        </p:txBody>
      </p:sp>
      <p:pic>
        <p:nvPicPr>
          <p:cNvPr id="5" name="Imagen 4">
            <a:extLst>
              <a:ext uri="{FF2B5EF4-FFF2-40B4-BE49-F238E27FC236}">
                <a16:creationId xmlns:a16="http://schemas.microsoft.com/office/drawing/2014/main" id="{0EB7B0F6-A4AD-C3D0-84EC-5A1FE445D114}"/>
              </a:ext>
            </a:extLst>
          </p:cNvPr>
          <p:cNvPicPr>
            <a:picLocks noChangeAspect="1"/>
          </p:cNvPicPr>
          <p:nvPr/>
        </p:nvPicPr>
        <p:blipFill>
          <a:blip r:embed="rId2"/>
          <a:stretch>
            <a:fillRect/>
          </a:stretch>
        </p:blipFill>
        <p:spPr>
          <a:xfrm>
            <a:off x="864260" y="1828228"/>
            <a:ext cx="10307129" cy="1080669"/>
          </a:xfrm>
          <a:prstGeom prst="rect">
            <a:avLst/>
          </a:prstGeom>
        </p:spPr>
      </p:pic>
      <p:pic>
        <p:nvPicPr>
          <p:cNvPr id="6" name="Imagen 5">
            <a:extLst>
              <a:ext uri="{FF2B5EF4-FFF2-40B4-BE49-F238E27FC236}">
                <a16:creationId xmlns:a16="http://schemas.microsoft.com/office/drawing/2014/main" id="{752418F7-5572-5A52-4A1D-F89C81AC8AE3}"/>
              </a:ext>
            </a:extLst>
          </p:cNvPr>
          <p:cNvPicPr>
            <a:picLocks noChangeAspect="1"/>
          </p:cNvPicPr>
          <p:nvPr/>
        </p:nvPicPr>
        <p:blipFill>
          <a:blip r:embed="rId3"/>
          <a:stretch>
            <a:fillRect/>
          </a:stretch>
        </p:blipFill>
        <p:spPr>
          <a:xfrm>
            <a:off x="9763720" y="298682"/>
            <a:ext cx="1566808" cy="499915"/>
          </a:xfrm>
          <a:prstGeom prst="rect">
            <a:avLst/>
          </a:prstGeom>
        </p:spPr>
      </p:pic>
    </p:spTree>
    <p:extLst>
      <p:ext uri="{BB962C8B-B14F-4D97-AF65-F5344CB8AC3E}">
        <p14:creationId xmlns:p14="http://schemas.microsoft.com/office/powerpoint/2010/main" val="1922104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9BAC31-4746-E379-F92F-D5D18F25CC12}"/>
              </a:ext>
            </a:extLst>
          </p:cNvPr>
          <p:cNvSpPr>
            <a:spLocks noGrp="1"/>
          </p:cNvSpPr>
          <p:nvPr>
            <p:ph type="title"/>
          </p:nvPr>
        </p:nvSpPr>
        <p:spPr/>
        <p:txBody>
          <a:bodyPr/>
          <a:lstStyle/>
          <a:p>
            <a:r>
              <a:rPr lang="es-ES" dirty="0"/>
              <a:t>13. Reading and </a:t>
            </a:r>
            <a:r>
              <a:rPr lang="es-ES" dirty="0" err="1"/>
              <a:t>writing</a:t>
            </a:r>
            <a:r>
              <a:rPr lang="es-ES" dirty="0"/>
              <a:t> data </a:t>
            </a:r>
            <a:r>
              <a:rPr lang="es-ES" dirty="0" err="1"/>
              <a:t>with</a:t>
            </a:r>
            <a:r>
              <a:rPr lang="es-ES" dirty="0"/>
              <a:t> </a:t>
            </a:r>
            <a:r>
              <a:rPr lang="es-ES" dirty="0" err="1"/>
              <a:t>Numpy</a:t>
            </a:r>
            <a:r>
              <a:rPr lang="es-ES" dirty="0"/>
              <a:t>. A) CSV Files</a:t>
            </a:r>
          </a:p>
        </p:txBody>
      </p:sp>
      <p:sp>
        <p:nvSpPr>
          <p:cNvPr id="3" name="Marcador de contenido 2">
            <a:extLst>
              <a:ext uri="{FF2B5EF4-FFF2-40B4-BE49-F238E27FC236}">
                <a16:creationId xmlns:a16="http://schemas.microsoft.com/office/drawing/2014/main" id="{BB9997FE-674A-AFE7-704F-226D05269EB6}"/>
              </a:ext>
            </a:extLst>
          </p:cNvPr>
          <p:cNvSpPr>
            <a:spLocks noGrp="1"/>
          </p:cNvSpPr>
          <p:nvPr>
            <p:ph idx="1"/>
          </p:nvPr>
        </p:nvSpPr>
        <p:spPr/>
        <p:txBody>
          <a:bodyPr/>
          <a:lstStyle/>
          <a:p>
            <a:r>
              <a:rPr lang="es-ES" dirty="0"/>
              <a:t>CSV (</a:t>
            </a:r>
            <a:r>
              <a:rPr lang="es-ES" dirty="0" err="1"/>
              <a:t>Comma</a:t>
            </a:r>
            <a:r>
              <a:rPr lang="es-ES" dirty="0"/>
              <a:t> </a:t>
            </a:r>
            <a:r>
              <a:rPr lang="es-ES" dirty="0" err="1"/>
              <a:t>Separated</a:t>
            </a:r>
            <a:r>
              <a:rPr lang="es-ES" dirty="0"/>
              <a:t> </a:t>
            </a:r>
            <a:r>
              <a:rPr lang="es-ES" dirty="0" err="1"/>
              <a:t>Values</a:t>
            </a:r>
            <a:r>
              <a:rPr lang="es-ES" dirty="0"/>
              <a:t>) are </a:t>
            </a:r>
            <a:r>
              <a:rPr lang="es-ES" dirty="0" err="1"/>
              <a:t>the</a:t>
            </a:r>
            <a:r>
              <a:rPr lang="es-ES" dirty="0"/>
              <a:t> </a:t>
            </a:r>
            <a:r>
              <a:rPr lang="es-ES" dirty="0" err="1"/>
              <a:t>most</a:t>
            </a:r>
            <a:r>
              <a:rPr lang="es-ES" dirty="0"/>
              <a:t> </a:t>
            </a:r>
            <a:r>
              <a:rPr lang="es-ES" dirty="0" err="1"/>
              <a:t>common</a:t>
            </a:r>
            <a:r>
              <a:rPr lang="es-ES" dirty="0"/>
              <a:t> </a:t>
            </a:r>
            <a:r>
              <a:rPr lang="es-ES" dirty="0" err="1"/>
              <a:t>form</a:t>
            </a:r>
            <a:r>
              <a:rPr lang="es-ES" dirty="0"/>
              <a:t> </a:t>
            </a:r>
            <a:r>
              <a:rPr lang="es-ES" dirty="0" err="1"/>
              <a:t>of</a:t>
            </a:r>
            <a:r>
              <a:rPr lang="es-ES" dirty="0"/>
              <a:t> files in </a:t>
            </a:r>
            <a:r>
              <a:rPr lang="es-ES" dirty="0" err="1"/>
              <a:t>the</a:t>
            </a:r>
            <a:r>
              <a:rPr lang="es-ES" dirty="0"/>
              <a:t> Data </a:t>
            </a:r>
            <a:r>
              <a:rPr lang="es-ES" dirty="0" err="1"/>
              <a:t>Science</a:t>
            </a:r>
            <a:r>
              <a:rPr lang="es-ES" dirty="0"/>
              <a:t> </a:t>
            </a:r>
            <a:r>
              <a:rPr lang="es-ES" dirty="0" err="1"/>
              <a:t>world</a:t>
            </a:r>
            <a:r>
              <a:rPr lang="es-ES" dirty="0"/>
              <a:t>. </a:t>
            </a:r>
            <a:r>
              <a:rPr lang="es-ES" dirty="0" err="1"/>
              <a:t>While</a:t>
            </a:r>
            <a:r>
              <a:rPr lang="es-ES" dirty="0"/>
              <a:t> Pandas </a:t>
            </a:r>
            <a:r>
              <a:rPr lang="es-ES" dirty="0" err="1"/>
              <a:t>is</a:t>
            </a:r>
            <a:r>
              <a:rPr lang="es-ES" dirty="0"/>
              <a:t> </a:t>
            </a:r>
            <a:r>
              <a:rPr lang="es-ES" dirty="0" err="1"/>
              <a:t>usually</a:t>
            </a:r>
            <a:r>
              <a:rPr lang="es-ES" dirty="0"/>
              <a:t> </a:t>
            </a:r>
            <a:r>
              <a:rPr lang="es-ES" dirty="0" err="1"/>
              <a:t>the</a:t>
            </a:r>
            <a:r>
              <a:rPr lang="es-ES" dirty="0"/>
              <a:t> </a:t>
            </a:r>
            <a:r>
              <a:rPr lang="es-ES" dirty="0" err="1"/>
              <a:t>library</a:t>
            </a:r>
            <a:r>
              <a:rPr lang="es-ES" dirty="0"/>
              <a:t> </a:t>
            </a:r>
            <a:r>
              <a:rPr lang="es-ES" dirty="0" err="1"/>
              <a:t>of</a:t>
            </a:r>
            <a:r>
              <a:rPr lang="es-ES" dirty="0"/>
              <a:t> </a:t>
            </a:r>
            <a:r>
              <a:rPr lang="es-ES" dirty="0" err="1"/>
              <a:t>choice</a:t>
            </a:r>
            <a:r>
              <a:rPr lang="es-ES" dirty="0"/>
              <a:t> </a:t>
            </a:r>
            <a:r>
              <a:rPr lang="es-ES" dirty="0" err="1"/>
              <a:t>for</a:t>
            </a:r>
            <a:r>
              <a:rPr lang="es-ES" dirty="0"/>
              <a:t> </a:t>
            </a:r>
            <a:r>
              <a:rPr lang="es-ES" dirty="0" err="1"/>
              <a:t>dealing</a:t>
            </a:r>
            <a:r>
              <a:rPr lang="es-ES" dirty="0"/>
              <a:t> </a:t>
            </a:r>
            <a:r>
              <a:rPr lang="es-ES" dirty="0" err="1"/>
              <a:t>with</a:t>
            </a:r>
            <a:r>
              <a:rPr lang="es-ES" dirty="0"/>
              <a:t> CSV, </a:t>
            </a:r>
            <a:r>
              <a:rPr lang="es-ES" dirty="0" err="1"/>
              <a:t>we</a:t>
            </a:r>
            <a:r>
              <a:rPr lang="es-ES" dirty="0"/>
              <a:t> can </a:t>
            </a:r>
            <a:r>
              <a:rPr lang="es-ES" dirty="0" err="1"/>
              <a:t>also</a:t>
            </a:r>
            <a:r>
              <a:rPr lang="es-ES" dirty="0"/>
              <a:t> use </a:t>
            </a:r>
            <a:r>
              <a:rPr lang="es-ES" dirty="0" err="1"/>
              <a:t>Numpy</a:t>
            </a:r>
            <a:r>
              <a:rPr lang="es-ES" dirty="0"/>
              <a:t> </a:t>
            </a:r>
            <a:r>
              <a:rPr lang="es-ES" dirty="0" err="1"/>
              <a:t>to</a:t>
            </a:r>
            <a:r>
              <a:rPr lang="es-ES" dirty="0"/>
              <a:t> open CSV files. </a:t>
            </a:r>
          </a:p>
          <a:p>
            <a:r>
              <a:rPr lang="en-US" dirty="0"/>
              <a:t>Each line in a CSV file represents a row in the spreadsheet, and commas separate the cells in the row: </a:t>
            </a:r>
            <a:endParaRPr lang="es-ES" dirty="0"/>
          </a:p>
        </p:txBody>
      </p:sp>
      <p:pic>
        <p:nvPicPr>
          <p:cNvPr id="6" name="Imagen 5">
            <a:extLst>
              <a:ext uri="{FF2B5EF4-FFF2-40B4-BE49-F238E27FC236}">
                <a16:creationId xmlns:a16="http://schemas.microsoft.com/office/drawing/2014/main" id="{02078C36-BC03-3552-B9FD-39693D2ABDDE}"/>
              </a:ext>
            </a:extLst>
          </p:cNvPr>
          <p:cNvPicPr>
            <a:picLocks noChangeAspect="1"/>
          </p:cNvPicPr>
          <p:nvPr/>
        </p:nvPicPr>
        <p:blipFill>
          <a:blip r:embed="rId2"/>
          <a:stretch>
            <a:fillRect/>
          </a:stretch>
        </p:blipFill>
        <p:spPr>
          <a:xfrm>
            <a:off x="2908719" y="4229792"/>
            <a:ext cx="5245370" cy="1282766"/>
          </a:xfrm>
          <a:prstGeom prst="rect">
            <a:avLst/>
          </a:prstGeom>
        </p:spPr>
      </p:pic>
    </p:spTree>
    <p:extLst>
      <p:ext uri="{BB962C8B-B14F-4D97-AF65-F5344CB8AC3E}">
        <p14:creationId xmlns:p14="http://schemas.microsoft.com/office/powerpoint/2010/main" val="3225037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E267D8-D28D-B0C6-9D66-16963BD5AD08}"/>
              </a:ext>
            </a:extLst>
          </p:cNvPr>
          <p:cNvPicPr>
            <a:picLocks noChangeAspect="1"/>
          </p:cNvPicPr>
          <p:nvPr/>
        </p:nvPicPr>
        <p:blipFill>
          <a:blip r:embed="rId2"/>
          <a:stretch>
            <a:fillRect/>
          </a:stretch>
        </p:blipFill>
        <p:spPr>
          <a:xfrm>
            <a:off x="480453" y="574335"/>
            <a:ext cx="6407479" cy="4076910"/>
          </a:xfrm>
          <a:prstGeom prst="rect">
            <a:avLst/>
          </a:prstGeom>
        </p:spPr>
      </p:pic>
      <p:pic>
        <p:nvPicPr>
          <p:cNvPr id="9" name="Imagen 8">
            <a:extLst>
              <a:ext uri="{FF2B5EF4-FFF2-40B4-BE49-F238E27FC236}">
                <a16:creationId xmlns:a16="http://schemas.microsoft.com/office/drawing/2014/main" id="{8980B926-9EF0-6120-8E95-78E3D2406487}"/>
              </a:ext>
            </a:extLst>
          </p:cNvPr>
          <p:cNvPicPr>
            <a:picLocks noChangeAspect="1"/>
          </p:cNvPicPr>
          <p:nvPr/>
        </p:nvPicPr>
        <p:blipFill>
          <a:blip r:embed="rId3"/>
          <a:stretch>
            <a:fillRect/>
          </a:stretch>
        </p:blipFill>
        <p:spPr>
          <a:xfrm>
            <a:off x="4613543" y="3663736"/>
            <a:ext cx="6235659" cy="2808521"/>
          </a:xfrm>
          <a:prstGeom prst="rect">
            <a:avLst/>
          </a:prstGeom>
        </p:spPr>
      </p:pic>
      <p:pic>
        <p:nvPicPr>
          <p:cNvPr id="11" name="Imagen 10">
            <a:extLst>
              <a:ext uri="{FF2B5EF4-FFF2-40B4-BE49-F238E27FC236}">
                <a16:creationId xmlns:a16="http://schemas.microsoft.com/office/drawing/2014/main" id="{3F6A42AC-261C-9933-5191-0575AFC7720E}"/>
              </a:ext>
            </a:extLst>
          </p:cNvPr>
          <p:cNvPicPr>
            <a:picLocks noChangeAspect="1"/>
          </p:cNvPicPr>
          <p:nvPr/>
        </p:nvPicPr>
        <p:blipFill>
          <a:blip r:embed="rId4"/>
          <a:stretch>
            <a:fillRect/>
          </a:stretch>
        </p:blipFill>
        <p:spPr>
          <a:xfrm>
            <a:off x="2602405" y="1395183"/>
            <a:ext cx="1760940" cy="1062550"/>
          </a:xfrm>
          <a:prstGeom prst="rect">
            <a:avLst/>
          </a:prstGeom>
        </p:spPr>
      </p:pic>
      <p:pic>
        <p:nvPicPr>
          <p:cNvPr id="13" name="Imagen 12">
            <a:extLst>
              <a:ext uri="{FF2B5EF4-FFF2-40B4-BE49-F238E27FC236}">
                <a16:creationId xmlns:a16="http://schemas.microsoft.com/office/drawing/2014/main" id="{30BE770B-FBD0-AD90-7B3B-5B9695598688}"/>
              </a:ext>
            </a:extLst>
          </p:cNvPr>
          <p:cNvPicPr>
            <a:picLocks noChangeAspect="1"/>
          </p:cNvPicPr>
          <p:nvPr/>
        </p:nvPicPr>
        <p:blipFill>
          <a:blip r:embed="rId5"/>
          <a:stretch>
            <a:fillRect/>
          </a:stretch>
        </p:blipFill>
        <p:spPr>
          <a:xfrm>
            <a:off x="8500461" y="4971374"/>
            <a:ext cx="2537129" cy="1030527"/>
          </a:xfrm>
          <a:prstGeom prst="rect">
            <a:avLst/>
          </a:prstGeom>
        </p:spPr>
      </p:pic>
      <p:pic>
        <p:nvPicPr>
          <p:cNvPr id="14" name="Imagen 13">
            <a:extLst>
              <a:ext uri="{FF2B5EF4-FFF2-40B4-BE49-F238E27FC236}">
                <a16:creationId xmlns:a16="http://schemas.microsoft.com/office/drawing/2014/main" id="{337855AB-F0B6-D0E4-21FF-47F018D422DB}"/>
              </a:ext>
            </a:extLst>
          </p:cNvPr>
          <p:cNvPicPr>
            <a:picLocks noChangeAspect="1"/>
          </p:cNvPicPr>
          <p:nvPr/>
        </p:nvPicPr>
        <p:blipFill>
          <a:blip r:embed="rId6"/>
          <a:stretch>
            <a:fillRect/>
          </a:stretch>
        </p:blipFill>
        <p:spPr>
          <a:xfrm>
            <a:off x="9180714" y="574335"/>
            <a:ext cx="1566808" cy="499915"/>
          </a:xfrm>
          <a:prstGeom prst="rect">
            <a:avLst/>
          </a:prstGeom>
        </p:spPr>
      </p:pic>
    </p:spTree>
    <p:extLst>
      <p:ext uri="{BB962C8B-B14F-4D97-AF65-F5344CB8AC3E}">
        <p14:creationId xmlns:p14="http://schemas.microsoft.com/office/powerpoint/2010/main" val="1877609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CB0DFF1-59C7-091C-519B-93EFFBE3B3EA}"/>
              </a:ext>
            </a:extLst>
          </p:cNvPr>
          <p:cNvPicPr>
            <a:picLocks noChangeAspect="1"/>
          </p:cNvPicPr>
          <p:nvPr/>
        </p:nvPicPr>
        <p:blipFill>
          <a:blip r:embed="rId2"/>
          <a:stretch>
            <a:fillRect/>
          </a:stretch>
        </p:blipFill>
        <p:spPr>
          <a:xfrm>
            <a:off x="1431859" y="156863"/>
            <a:ext cx="6699550" cy="3890917"/>
          </a:xfrm>
          <a:prstGeom prst="rect">
            <a:avLst/>
          </a:prstGeom>
        </p:spPr>
      </p:pic>
      <p:pic>
        <p:nvPicPr>
          <p:cNvPr id="6" name="Imagen 5">
            <a:extLst>
              <a:ext uri="{FF2B5EF4-FFF2-40B4-BE49-F238E27FC236}">
                <a16:creationId xmlns:a16="http://schemas.microsoft.com/office/drawing/2014/main" id="{A2A72BAA-AA2A-2110-8713-A783F6B22D0B}"/>
              </a:ext>
            </a:extLst>
          </p:cNvPr>
          <p:cNvPicPr>
            <a:picLocks noChangeAspect="1"/>
          </p:cNvPicPr>
          <p:nvPr/>
        </p:nvPicPr>
        <p:blipFill>
          <a:blip r:embed="rId3"/>
          <a:stretch>
            <a:fillRect/>
          </a:stretch>
        </p:blipFill>
        <p:spPr>
          <a:xfrm>
            <a:off x="468377" y="156863"/>
            <a:ext cx="785525" cy="473985"/>
          </a:xfrm>
          <a:prstGeom prst="rect">
            <a:avLst/>
          </a:prstGeom>
        </p:spPr>
      </p:pic>
      <p:pic>
        <p:nvPicPr>
          <p:cNvPr id="7" name="Imagen 6">
            <a:extLst>
              <a:ext uri="{FF2B5EF4-FFF2-40B4-BE49-F238E27FC236}">
                <a16:creationId xmlns:a16="http://schemas.microsoft.com/office/drawing/2014/main" id="{161592FB-D2BD-E1A1-DCE1-90729A50C196}"/>
              </a:ext>
            </a:extLst>
          </p:cNvPr>
          <p:cNvPicPr>
            <a:picLocks noChangeAspect="1"/>
          </p:cNvPicPr>
          <p:nvPr/>
        </p:nvPicPr>
        <p:blipFill>
          <a:blip r:embed="rId4"/>
          <a:stretch>
            <a:fillRect/>
          </a:stretch>
        </p:blipFill>
        <p:spPr>
          <a:xfrm>
            <a:off x="405299" y="2804568"/>
            <a:ext cx="911683" cy="370306"/>
          </a:xfrm>
          <a:prstGeom prst="rect">
            <a:avLst/>
          </a:prstGeom>
        </p:spPr>
      </p:pic>
      <p:pic>
        <p:nvPicPr>
          <p:cNvPr id="8" name="Imagen 7">
            <a:extLst>
              <a:ext uri="{FF2B5EF4-FFF2-40B4-BE49-F238E27FC236}">
                <a16:creationId xmlns:a16="http://schemas.microsoft.com/office/drawing/2014/main" id="{B3C4017F-4C2C-A24D-AD02-C97459B7BF4B}"/>
              </a:ext>
            </a:extLst>
          </p:cNvPr>
          <p:cNvPicPr>
            <a:picLocks noChangeAspect="1"/>
          </p:cNvPicPr>
          <p:nvPr/>
        </p:nvPicPr>
        <p:blipFill>
          <a:blip r:embed="rId5"/>
          <a:stretch>
            <a:fillRect/>
          </a:stretch>
        </p:blipFill>
        <p:spPr>
          <a:xfrm>
            <a:off x="10039882" y="310448"/>
            <a:ext cx="1566808" cy="499915"/>
          </a:xfrm>
          <a:prstGeom prst="rect">
            <a:avLst/>
          </a:prstGeom>
        </p:spPr>
      </p:pic>
      <p:pic>
        <p:nvPicPr>
          <p:cNvPr id="10" name="Imagen 9">
            <a:extLst>
              <a:ext uri="{FF2B5EF4-FFF2-40B4-BE49-F238E27FC236}">
                <a16:creationId xmlns:a16="http://schemas.microsoft.com/office/drawing/2014/main" id="{83210599-341E-40ED-D057-33580BFD476A}"/>
              </a:ext>
            </a:extLst>
          </p:cNvPr>
          <p:cNvPicPr>
            <a:picLocks noChangeAspect="1"/>
          </p:cNvPicPr>
          <p:nvPr/>
        </p:nvPicPr>
        <p:blipFill>
          <a:blip r:embed="rId6"/>
          <a:stretch>
            <a:fillRect/>
          </a:stretch>
        </p:blipFill>
        <p:spPr>
          <a:xfrm>
            <a:off x="5368826" y="4817655"/>
            <a:ext cx="6388428" cy="1358970"/>
          </a:xfrm>
          <a:prstGeom prst="rect">
            <a:avLst/>
          </a:prstGeom>
        </p:spPr>
      </p:pic>
      <p:pic>
        <p:nvPicPr>
          <p:cNvPr id="11" name="Imagen 10">
            <a:extLst>
              <a:ext uri="{FF2B5EF4-FFF2-40B4-BE49-F238E27FC236}">
                <a16:creationId xmlns:a16="http://schemas.microsoft.com/office/drawing/2014/main" id="{38E6F9F4-33C3-E446-A828-74EF0217AE11}"/>
              </a:ext>
            </a:extLst>
          </p:cNvPr>
          <p:cNvPicPr>
            <a:picLocks noChangeAspect="1"/>
          </p:cNvPicPr>
          <p:nvPr/>
        </p:nvPicPr>
        <p:blipFill>
          <a:blip r:embed="rId3"/>
          <a:stretch>
            <a:fillRect/>
          </a:stretch>
        </p:blipFill>
        <p:spPr>
          <a:xfrm>
            <a:off x="4259964" y="4817655"/>
            <a:ext cx="785525" cy="473985"/>
          </a:xfrm>
          <a:prstGeom prst="rect">
            <a:avLst/>
          </a:prstGeom>
        </p:spPr>
      </p:pic>
      <p:pic>
        <p:nvPicPr>
          <p:cNvPr id="12" name="Imagen 11">
            <a:extLst>
              <a:ext uri="{FF2B5EF4-FFF2-40B4-BE49-F238E27FC236}">
                <a16:creationId xmlns:a16="http://schemas.microsoft.com/office/drawing/2014/main" id="{9928CDEC-82D4-E50B-9D2A-800E6336A02B}"/>
              </a:ext>
            </a:extLst>
          </p:cNvPr>
          <p:cNvPicPr>
            <a:picLocks noChangeAspect="1"/>
          </p:cNvPicPr>
          <p:nvPr/>
        </p:nvPicPr>
        <p:blipFill>
          <a:blip r:embed="rId4"/>
          <a:stretch>
            <a:fillRect/>
          </a:stretch>
        </p:blipFill>
        <p:spPr>
          <a:xfrm>
            <a:off x="4196886" y="5474682"/>
            <a:ext cx="911683" cy="370306"/>
          </a:xfrm>
          <a:prstGeom prst="rect">
            <a:avLst/>
          </a:prstGeom>
        </p:spPr>
      </p:pic>
    </p:spTree>
    <p:extLst>
      <p:ext uri="{BB962C8B-B14F-4D97-AF65-F5344CB8AC3E}">
        <p14:creationId xmlns:p14="http://schemas.microsoft.com/office/powerpoint/2010/main" val="7107986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A978F-61A0-0DD2-8E02-D6BAB799738E}"/>
              </a:ext>
            </a:extLst>
          </p:cNvPr>
          <p:cNvSpPr>
            <a:spLocks noGrp="1"/>
          </p:cNvSpPr>
          <p:nvPr>
            <p:ph type="title"/>
          </p:nvPr>
        </p:nvSpPr>
        <p:spPr/>
        <p:txBody>
          <a:bodyPr/>
          <a:lstStyle/>
          <a:p>
            <a:r>
              <a:rPr lang="es-ES" dirty="0"/>
              <a:t>Reading and </a:t>
            </a:r>
            <a:r>
              <a:rPr lang="es-ES" dirty="0" err="1"/>
              <a:t>writing</a:t>
            </a:r>
            <a:r>
              <a:rPr lang="es-ES" dirty="0"/>
              <a:t> data. B) </a:t>
            </a:r>
            <a:r>
              <a:rPr lang="es-ES" dirty="0" err="1"/>
              <a:t>Numpy</a:t>
            </a:r>
            <a:r>
              <a:rPr lang="es-ES" dirty="0"/>
              <a:t> Data</a:t>
            </a:r>
          </a:p>
        </p:txBody>
      </p:sp>
      <p:sp>
        <p:nvSpPr>
          <p:cNvPr id="3" name="Marcador de contenido 2">
            <a:extLst>
              <a:ext uri="{FF2B5EF4-FFF2-40B4-BE49-F238E27FC236}">
                <a16:creationId xmlns:a16="http://schemas.microsoft.com/office/drawing/2014/main" id="{966FA81B-445B-CB1B-F89E-41942C825252}"/>
              </a:ext>
            </a:extLst>
          </p:cNvPr>
          <p:cNvSpPr>
            <a:spLocks noGrp="1"/>
          </p:cNvSpPr>
          <p:nvPr>
            <p:ph idx="1"/>
          </p:nvPr>
        </p:nvSpPr>
        <p:spPr/>
        <p:txBody>
          <a:bodyPr/>
          <a:lstStyle/>
          <a:p>
            <a:r>
              <a:rPr lang="es-ES" dirty="0" err="1"/>
              <a:t>Let’s</a:t>
            </a:r>
            <a:r>
              <a:rPr lang="es-ES" dirty="0"/>
              <a:t> imagine </a:t>
            </a:r>
            <a:r>
              <a:rPr lang="es-ES" dirty="0" err="1"/>
              <a:t>that</a:t>
            </a:r>
            <a:r>
              <a:rPr lang="es-ES" dirty="0"/>
              <a:t> </a:t>
            </a:r>
            <a:r>
              <a:rPr lang="es-ES" dirty="0" err="1"/>
              <a:t>we</a:t>
            </a:r>
            <a:r>
              <a:rPr lang="es-ES" dirty="0"/>
              <a:t> do </a:t>
            </a:r>
            <a:r>
              <a:rPr lang="es-ES" dirty="0" err="1"/>
              <a:t>some</a:t>
            </a:r>
            <a:r>
              <a:rPr lang="es-ES" dirty="0"/>
              <a:t> </a:t>
            </a:r>
            <a:r>
              <a:rPr lang="es-ES" dirty="0" err="1"/>
              <a:t>operations</a:t>
            </a:r>
            <a:r>
              <a:rPr lang="es-ES" dirty="0"/>
              <a:t> </a:t>
            </a:r>
            <a:r>
              <a:rPr lang="es-ES" dirty="0" err="1"/>
              <a:t>with</a:t>
            </a:r>
            <a:r>
              <a:rPr lang="es-ES" dirty="0"/>
              <a:t> </a:t>
            </a:r>
            <a:r>
              <a:rPr lang="es-ES" dirty="0" err="1"/>
              <a:t>numpy</a:t>
            </a:r>
            <a:r>
              <a:rPr lang="es-ES" dirty="0"/>
              <a:t>. </a:t>
            </a:r>
            <a:r>
              <a:rPr lang="es-ES" dirty="0" err="1"/>
              <a:t>For</a:t>
            </a:r>
            <a:r>
              <a:rPr lang="es-ES" dirty="0"/>
              <a:t> </a:t>
            </a:r>
            <a:r>
              <a:rPr lang="es-ES" dirty="0" err="1"/>
              <a:t>example</a:t>
            </a:r>
            <a:r>
              <a:rPr lang="es-ES" dirty="0"/>
              <a:t>: </a:t>
            </a:r>
            <a:r>
              <a:rPr lang="es-ES" dirty="0" err="1"/>
              <a:t>let’s</a:t>
            </a:r>
            <a:r>
              <a:rPr lang="es-ES" dirty="0"/>
              <a:t> try </a:t>
            </a:r>
            <a:r>
              <a:rPr lang="es-ES" dirty="0" err="1"/>
              <a:t>to</a:t>
            </a:r>
            <a:r>
              <a:rPr lang="es-ES" dirty="0"/>
              <a:t> </a:t>
            </a:r>
            <a:r>
              <a:rPr lang="es-ES" dirty="0" err="1"/>
              <a:t>find</a:t>
            </a:r>
            <a:r>
              <a:rPr lang="es-ES" dirty="0"/>
              <a:t> </a:t>
            </a:r>
            <a:r>
              <a:rPr lang="es-ES" dirty="0" err="1"/>
              <a:t>out</a:t>
            </a:r>
            <a:r>
              <a:rPr lang="es-ES" dirty="0"/>
              <a:t> </a:t>
            </a:r>
            <a:r>
              <a:rPr lang="es-ES" dirty="0" err="1"/>
              <a:t>what</a:t>
            </a:r>
            <a:r>
              <a:rPr lang="es-ES" dirty="0"/>
              <a:t> </a:t>
            </a:r>
            <a:r>
              <a:rPr lang="es-ES" dirty="0" err="1"/>
              <a:t>is</a:t>
            </a:r>
            <a:r>
              <a:rPr lang="es-ES" dirty="0"/>
              <a:t> </a:t>
            </a:r>
            <a:r>
              <a:rPr lang="es-ES" dirty="0" err="1"/>
              <a:t>the</a:t>
            </a:r>
            <a:r>
              <a:rPr lang="es-ES" dirty="0"/>
              <a:t> mean </a:t>
            </a:r>
            <a:r>
              <a:rPr lang="es-ES" dirty="0" err="1"/>
              <a:t>year</a:t>
            </a:r>
            <a:r>
              <a:rPr lang="es-ES" dirty="0"/>
              <a:t> </a:t>
            </a:r>
            <a:r>
              <a:rPr lang="es-ES" dirty="0" err="1"/>
              <a:t>of</a:t>
            </a:r>
            <a:r>
              <a:rPr lang="es-ES" dirty="0"/>
              <a:t> Charles Dickens </a:t>
            </a:r>
            <a:r>
              <a:rPr lang="es-ES" dirty="0" err="1"/>
              <a:t>literary</a:t>
            </a:r>
            <a:r>
              <a:rPr lang="es-ES" dirty="0"/>
              <a:t> </a:t>
            </a:r>
            <a:r>
              <a:rPr lang="es-ES" dirty="0" err="1"/>
              <a:t>production</a:t>
            </a:r>
            <a:r>
              <a:rPr lang="es-ES" dirty="0"/>
              <a:t> and </a:t>
            </a:r>
            <a:r>
              <a:rPr lang="es-ES" dirty="0" err="1"/>
              <a:t>let’s</a:t>
            </a:r>
            <a:r>
              <a:rPr lang="es-ES" dirty="0"/>
              <a:t> </a:t>
            </a:r>
            <a:r>
              <a:rPr lang="es-ES" dirty="0" err="1"/>
              <a:t>find</a:t>
            </a:r>
            <a:r>
              <a:rPr lang="es-ES" dirty="0"/>
              <a:t> </a:t>
            </a:r>
            <a:r>
              <a:rPr lang="es-ES" dirty="0" err="1"/>
              <a:t>out</a:t>
            </a:r>
            <a:r>
              <a:rPr lang="es-ES" dirty="0"/>
              <a:t> </a:t>
            </a:r>
            <a:r>
              <a:rPr lang="es-ES" dirty="0" err="1"/>
              <a:t>how</a:t>
            </a:r>
            <a:r>
              <a:rPr lang="es-ES" dirty="0"/>
              <a:t> </a:t>
            </a:r>
            <a:r>
              <a:rPr lang="es-ES" dirty="0" err="1"/>
              <a:t>many</a:t>
            </a:r>
            <a:r>
              <a:rPr lang="es-ES" dirty="0"/>
              <a:t> </a:t>
            </a:r>
            <a:r>
              <a:rPr lang="es-ES" dirty="0" err="1"/>
              <a:t>books</a:t>
            </a:r>
            <a:r>
              <a:rPr lang="es-ES" dirty="0"/>
              <a:t> he </a:t>
            </a:r>
            <a:r>
              <a:rPr lang="es-ES" dirty="0" err="1"/>
              <a:t>wrote</a:t>
            </a:r>
            <a:r>
              <a:rPr lang="es-ES" dirty="0"/>
              <a:t> </a:t>
            </a:r>
            <a:r>
              <a:rPr lang="es-ES" dirty="0" err="1"/>
              <a:t>before</a:t>
            </a:r>
            <a:r>
              <a:rPr lang="es-ES" dirty="0"/>
              <a:t> and after </a:t>
            </a:r>
            <a:r>
              <a:rPr lang="es-ES" dirty="0" err="1"/>
              <a:t>that</a:t>
            </a:r>
            <a:r>
              <a:rPr lang="es-ES" dirty="0"/>
              <a:t>. </a:t>
            </a:r>
            <a:r>
              <a:rPr lang="es-ES" dirty="0" err="1"/>
              <a:t>Then</a:t>
            </a:r>
            <a:r>
              <a:rPr lang="es-ES" dirty="0"/>
              <a:t> </a:t>
            </a:r>
            <a:r>
              <a:rPr lang="es-ES" dirty="0" err="1"/>
              <a:t>let’s</a:t>
            </a:r>
            <a:r>
              <a:rPr lang="es-ES" dirty="0"/>
              <a:t> </a:t>
            </a:r>
            <a:r>
              <a:rPr lang="es-ES" dirty="0" err="1"/>
              <a:t>save</a:t>
            </a:r>
            <a:r>
              <a:rPr lang="es-ES" dirty="0"/>
              <a:t> </a:t>
            </a:r>
            <a:r>
              <a:rPr lang="es-ES" dirty="0" err="1"/>
              <a:t>each</a:t>
            </a:r>
            <a:r>
              <a:rPr lang="es-ES" dirty="0"/>
              <a:t> </a:t>
            </a:r>
            <a:r>
              <a:rPr lang="es-ES" dirty="0" err="1"/>
              <a:t>value</a:t>
            </a:r>
            <a:r>
              <a:rPr lang="es-ES" dirty="0"/>
              <a:t> </a:t>
            </a:r>
            <a:r>
              <a:rPr lang="es-ES" dirty="0" err="1"/>
              <a:t>into</a:t>
            </a:r>
            <a:r>
              <a:rPr lang="es-ES" dirty="0"/>
              <a:t> a new variable </a:t>
            </a:r>
            <a:r>
              <a:rPr lang="es-ES" dirty="0" err="1"/>
              <a:t>with</a:t>
            </a:r>
            <a:r>
              <a:rPr lang="es-ES" dirty="0"/>
              <a:t> a </a:t>
            </a:r>
            <a:r>
              <a:rPr lang="es-ES" dirty="0" err="1"/>
              <a:t>numpy</a:t>
            </a:r>
            <a:r>
              <a:rPr lang="es-ES" dirty="0"/>
              <a:t> array </a:t>
            </a:r>
            <a:r>
              <a:rPr lang="es-ES" dirty="0" err="1"/>
              <a:t>containing</a:t>
            </a:r>
            <a:r>
              <a:rPr lang="es-ES" dirty="0"/>
              <a:t> </a:t>
            </a:r>
            <a:r>
              <a:rPr lang="es-ES" dirty="0" err="1"/>
              <a:t>both</a:t>
            </a:r>
            <a:r>
              <a:rPr lang="es-ES" dirty="0"/>
              <a:t> </a:t>
            </a:r>
            <a:r>
              <a:rPr lang="es-ES" dirty="0" err="1"/>
              <a:t>numbers</a:t>
            </a:r>
            <a:r>
              <a:rPr lang="es-ES" dirty="0"/>
              <a:t>.</a:t>
            </a:r>
          </a:p>
        </p:txBody>
      </p:sp>
      <p:pic>
        <p:nvPicPr>
          <p:cNvPr id="6" name="Imagen 5">
            <a:extLst>
              <a:ext uri="{FF2B5EF4-FFF2-40B4-BE49-F238E27FC236}">
                <a16:creationId xmlns:a16="http://schemas.microsoft.com/office/drawing/2014/main" id="{9ECDAD25-B206-AAF9-B94F-C01655136FB9}"/>
              </a:ext>
            </a:extLst>
          </p:cNvPr>
          <p:cNvPicPr>
            <a:picLocks noChangeAspect="1"/>
          </p:cNvPicPr>
          <p:nvPr/>
        </p:nvPicPr>
        <p:blipFill>
          <a:blip r:embed="rId2"/>
          <a:stretch>
            <a:fillRect/>
          </a:stretch>
        </p:blipFill>
        <p:spPr>
          <a:xfrm>
            <a:off x="10285358" y="264048"/>
            <a:ext cx="1566808" cy="499915"/>
          </a:xfrm>
          <a:prstGeom prst="rect">
            <a:avLst/>
          </a:prstGeom>
        </p:spPr>
      </p:pic>
    </p:spTree>
    <p:extLst>
      <p:ext uri="{BB962C8B-B14F-4D97-AF65-F5344CB8AC3E}">
        <p14:creationId xmlns:p14="http://schemas.microsoft.com/office/powerpoint/2010/main" val="40853821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56DA768-69F7-03B0-E18E-71ECA7C2B7B9}"/>
              </a:ext>
            </a:extLst>
          </p:cNvPr>
          <p:cNvSpPr>
            <a:spLocks noGrp="1"/>
          </p:cNvSpPr>
          <p:nvPr>
            <p:ph idx="1"/>
          </p:nvPr>
        </p:nvSpPr>
        <p:spPr>
          <a:xfrm>
            <a:off x="612647" y="515501"/>
            <a:ext cx="10653579" cy="5793859"/>
          </a:xfrm>
        </p:spPr>
        <p:txBody>
          <a:bodyPr/>
          <a:lstStyle/>
          <a:p>
            <a:r>
              <a:rPr lang="es-ES" dirty="0" err="1"/>
              <a:t>Now</a:t>
            </a:r>
            <a:r>
              <a:rPr lang="es-ES" dirty="0"/>
              <a:t> </a:t>
            </a:r>
            <a:r>
              <a:rPr lang="es-ES" dirty="0" err="1"/>
              <a:t>we</a:t>
            </a:r>
            <a:r>
              <a:rPr lang="es-ES" dirty="0"/>
              <a:t> can </a:t>
            </a:r>
            <a:r>
              <a:rPr lang="es-ES" dirty="0" err="1"/>
              <a:t>save</a:t>
            </a:r>
            <a:r>
              <a:rPr lang="es-ES" dirty="0"/>
              <a:t> </a:t>
            </a:r>
            <a:r>
              <a:rPr lang="es-ES" dirty="0" err="1"/>
              <a:t>that</a:t>
            </a:r>
            <a:r>
              <a:rPr lang="es-ES" dirty="0"/>
              <a:t> </a:t>
            </a:r>
            <a:r>
              <a:rPr lang="es-ES" dirty="0" err="1"/>
              <a:t>into</a:t>
            </a:r>
            <a:r>
              <a:rPr lang="es-ES" dirty="0"/>
              <a:t> a </a:t>
            </a:r>
            <a:r>
              <a:rPr lang="es-ES" dirty="0" err="1"/>
              <a:t>txt</a:t>
            </a:r>
            <a:r>
              <a:rPr lang="es-ES" dirty="0"/>
              <a:t> file </a:t>
            </a:r>
            <a:r>
              <a:rPr lang="es-ES" dirty="0" err="1"/>
              <a:t>using</a:t>
            </a:r>
            <a:r>
              <a:rPr lang="es-ES" dirty="0"/>
              <a:t> </a:t>
            </a:r>
            <a:r>
              <a:rPr lang="es-ES" b="1" dirty="0" err="1">
                <a:solidFill>
                  <a:srgbClr val="00B0F0"/>
                </a:solidFill>
              </a:rPr>
              <a:t>np.savetxt</a:t>
            </a:r>
            <a:r>
              <a:rPr lang="es-ES" b="1" dirty="0">
                <a:solidFill>
                  <a:srgbClr val="00B0F0"/>
                </a:solidFill>
              </a:rPr>
              <a:t>()</a:t>
            </a:r>
          </a:p>
          <a:p>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r>
              <a:rPr lang="es-ES" dirty="0"/>
              <a:t>And </a:t>
            </a:r>
            <a:r>
              <a:rPr lang="es-ES" dirty="0" err="1"/>
              <a:t>we</a:t>
            </a:r>
            <a:r>
              <a:rPr lang="es-ES" dirty="0"/>
              <a:t> can </a:t>
            </a:r>
            <a:r>
              <a:rPr lang="es-ES" dirty="0" err="1"/>
              <a:t>re-open</a:t>
            </a:r>
            <a:r>
              <a:rPr lang="es-ES" dirty="0"/>
              <a:t> </a:t>
            </a:r>
            <a:r>
              <a:rPr lang="es-ES" dirty="0" err="1"/>
              <a:t>that</a:t>
            </a:r>
            <a:r>
              <a:rPr lang="es-ES" dirty="0"/>
              <a:t> file (</a:t>
            </a:r>
            <a:r>
              <a:rPr lang="es-ES" dirty="0" err="1"/>
              <a:t>or</a:t>
            </a:r>
            <a:r>
              <a:rPr lang="es-ES" dirty="0"/>
              <a:t> </a:t>
            </a:r>
            <a:r>
              <a:rPr lang="es-ES" dirty="0" err="1"/>
              <a:t>any</a:t>
            </a:r>
            <a:r>
              <a:rPr lang="es-ES" dirty="0"/>
              <a:t> </a:t>
            </a:r>
            <a:r>
              <a:rPr lang="es-ES" dirty="0" err="1"/>
              <a:t>other</a:t>
            </a:r>
            <a:r>
              <a:rPr lang="es-ES" dirty="0"/>
              <a:t> file) </a:t>
            </a:r>
            <a:r>
              <a:rPr lang="es-ES" dirty="0" err="1"/>
              <a:t>with</a:t>
            </a:r>
            <a:r>
              <a:rPr lang="es-ES" dirty="0"/>
              <a:t> </a:t>
            </a:r>
            <a:r>
              <a:rPr lang="es-ES" b="1" dirty="0" err="1">
                <a:solidFill>
                  <a:srgbClr val="00B0F0"/>
                </a:solidFill>
              </a:rPr>
              <a:t>np.loadtxt</a:t>
            </a:r>
            <a:r>
              <a:rPr lang="es-ES" b="1" dirty="0">
                <a:solidFill>
                  <a:srgbClr val="00B0F0"/>
                </a:solidFill>
              </a:rPr>
              <a:t>()</a:t>
            </a:r>
            <a:endParaRPr lang="es-ES" dirty="0">
              <a:solidFill>
                <a:srgbClr val="00B0F0"/>
              </a:solidFill>
            </a:endParaRPr>
          </a:p>
        </p:txBody>
      </p:sp>
      <p:pic>
        <p:nvPicPr>
          <p:cNvPr id="5" name="Imagen 4">
            <a:extLst>
              <a:ext uri="{FF2B5EF4-FFF2-40B4-BE49-F238E27FC236}">
                <a16:creationId xmlns:a16="http://schemas.microsoft.com/office/drawing/2014/main" id="{87F01039-BF15-9EC4-85CF-9980FFA57BE7}"/>
              </a:ext>
            </a:extLst>
          </p:cNvPr>
          <p:cNvPicPr>
            <a:picLocks noChangeAspect="1"/>
          </p:cNvPicPr>
          <p:nvPr/>
        </p:nvPicPr>
        <p:blipFill>
          <a:blip r:embed="rId2"/>
          <a:stretch>
            <a:fillRect/>
          </a:stretch>
        </p:blipFill>
        <p:spPr>
          <a:xfrm>
            <a:off x="612647" y="1067943"/>
            <a:ext cx="10748940" cy="447873"/>
          </a:xfrm>
          <a:prstGeom prst="rect">
            <a:avLst/>
          </a:prstGeom>
        </p:spPr>
      </p:pic>
      <p:pic>
        <p:nvPicPr>
          <p:cNvPr id="7" name="Imagen 6">
            <a:extLst>
              <a:ext uri="{FF2B5EF4-FFF2-40B4-BE49-F238E27FC236}">
                <a16:creationId xmlns:a16="http://schemas.microsoft.com/office/drawing/2014/main" id="{3C0859D8-37D8-22B8-9A41-FA97E4F3EDE6}"/>
              </a:ext>
            </a:extLst>
          </p:cNvPr>
          <p:cNvPicPr>
            <a:picLocks noChangeAspect="1"/>
          </p:cNvPicPr>
          <p:nvPr/>
        </p:nvPicPr>
        <p:blipFill>
          <a:blip r:embed="rId3"/>
          <a:stretch>
            <a:fillRect/>
          </a:stretch>
        </p:blipFill>
        <p:spPr>
          <a:xfrm>
            <a:off x="684924" y="1666030"/>
            <a:ext cx="7569589" cy="1378021"/>
          </a:xfrm>
          <a:prstGeom prst="rect">
            <a:avLst/>
          </a:prstGeom>
        </p:spPr>
      </p:pic>
      <p:pic>
        <p:nvPicPr>
          <p:cNvPr id="9" name="Imagen 8">
            <a:extLst>
              <a:ext uri="{FF2B5EF4-FFF2-40B4-BE49-F238E27FC236}">
                <a16:creationId xmlns:a16="http://schemas.microsoft.com/office/drawing/2014/main" id="{16BA55E5-2BB6-8C0B-4959-B5F8C501D44F}"/>
              </a:ext>
            </a:extLst>
          </p:cNvPr>
          <p:cNvPicPr>
            <a:picLocks noChangeAspect="1"/>
          </p:cNvPicPr>
          <p:nvPr/>
        </p:nvPicPr>
        <p:blipFill>
          <a:blip r:embed="rId4"/>
          <a:stretch>
            <a:fillRect/>
          </a:stretch>
        </p:blipFill>
        <p:spPr>
          <a:xfrm>
            <a:off x="684923" y="4066739"/>
            <a:ext cx="10581303" cy="694202"/>
          </a:xfrm>
          <a:prstGeom prst="rect">
            <a:avLst/>
          </a:prstGeom>
        </p:spPr>
      </p:pic>
      <p:pic>
        <p:nvPicPr>
          <p:cNvPr id="10" name="Imagen 9">
            <a:extLst>
              <a:ext uri="{FF2B5EF4-FFF2-40B4-BE49-F238E27FC236}">
                <a16:creationId xmlns:a16="http://schemas.microsoft.com/office/drawing/2014/main" id="{BFBBC7D0-0341-0A37-451C-DAFCFE370C79}"/>
              </a:ext>
            </a:extLst>
          </p:cNvPr>
          <p:cNvPicPr>
            <a:picLocks noChangeAspect="1"/>
          </p:cNvPicPr>
          <p:nvPr/>
        </p:nvPicPr>
        <p:blipFill>
          <a:blip r:embed="rId5"/>
          <a:stretch>
            <a:fillRect/>
          </a:stretch>
        </p:blipFill>
        <p:spPr>
          <a:xfrm>
            <a:off x="10316043" y="265543"/>
            <a:ext cx="1566808" cy="499915"/>
          </a:xfrm>
          <a:prstGeom prst="rect">
            <a:avLst/>
          </a:prstGeom>
        </p:spPr>
      </p:pic>
    </p:spTree>
    <p:extLst>
      <p:ext uri="{BB962C8B-B14F-4D97-AF65-F5344CB8AC3E}">
        <p14:creationId xmlns:p14="http://schemas.microsoft.com/office/powerpoint/2010/main" val="1003056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93FF79-5AB8-C04E-58D7-AB47A9DF4DA7}"/>
              </a:ext>
            </a:extLst>
          </p:cNvPr>
          <p:cNvSpPr>
            <a:spLocks noGrp="1"/>
          </p:cNvSpPr>
          <p:nvPr>
            <p:ph idx="1"/>
          </p:nvPr>
        </p:nvSpPr>
        <p:spPr/>
        <p:txBody>
          <a:bodyPr>
            <a:normAutofit/>
          </a:bodyPr>
          <a:lstStyle/>
          <a:p>
            <a:pPr marL="0" indent="0">
              <a:buNone/>
            </a:pPr>
            <a:r>
              <a:rPr lang="es-ES" sz="2800" dirty="0" err="1"/>
              <a:t>Let’s</a:t>
            </a:r>
            <a:r>
              <a:rPr lang="es-ES" sz="2800" dirty="0"/>
              <a:t> </a:t>
            </a:r>
            <a:r>
              <a:rPr lang="es-ES" sz="2800" dirty="0" err="1"/>
              <a:t>wrap</a:t>
            </a:r>
            <a:r>
              <a:rPr lang="es-ES" sz="2800" dirty="0"/>
              <a:t> up </a:t>
            </a:r>
            <a:r>
              <a:rPr lang="es-ES" sz="2800" dirty="0" err="1"/>
              <a:t>the</a:t>
            </a:r>
            <a:r>
              <a:rPr lang="es-ES" sz="2800" dirty="0"/>
              <a:t> </a:t>
            </a:r>
            <a:r>
              <a:rPr lang="es-ES" sz="2800" dirty="0" err="1"/>
              <a:t>day</a:t>
            </a:r>
            <a:r>
              <a:rPr lang="es-ES" sz="2800" dirty="0"/>
              <a:t> </a:t>
            </a:r>
            <a:r>
              <a:rPr lang="es-ES" sz="2800" dirty="0" err="1"/>
              <a:t>doing</a:t>
            </a:r>
            <a:r>
              <a:rPr lang="es-ES" sz="2800" dirty="0"/>
              <a:t> </a:t>
            </a:r>
            <a:r>
              <a:rPr lang="es-ES" sz="2800" dirty="0" err="1"/>
              <a:t>one</a:t>
            </a:r>
            <a:r>
              <a:rPr lang="es-ES" sz="2800" dirty="0"/>
              <a:t> final </a:t>
            </a:r>
            <a:r>
              <a:rPr lang="es-ES" sz="2800" dirty="0" err="1"/>
              <a:t>coding</a:t>
            </a:r>
            <a:r>
              <a:rPr lang="es-ES" sz="2800" dirty="0"/>
              <a:t> </a:t>
            </a:r>
            <a:r>
              <a:rPr lang="es-ES" sz="2800" dirty="0" err="1"/>
              <a:t>activity</a:t>
            </a:r>
            <a:r>
              <a:rPr lang="es-ES" sz="2800" dirty="0"/>
              <a:t>! </a:t>
            </a:r>
            <a:r>
              <a:rPr lang="es-ES" sz="2800" dirty="0">
                <a:sym typeface="Wingdings" panose="05000000000000000000" pitchFamily="2" charset="2"/>
              </a:rPr>
              <a:t></a:t>
            </a:r>
            <a:endParaRPr lang="es-ES" sz="2800" dirty="0"/>
          </a:p>
        </p:txBody>
      </p:sp>
      <p:sp>
        <p:nvSpPr>
          <p:cNvPr id="4" name="CuadroTexto 3">
            <a:extLst>
              <a:ext uri="{FF2B5EF4-FFF2-40B4-BE49-F238E27FC236}">
                <a16:creationId xmlns:a16="http://schemas.microsoft.com/office/drawing/2014/main" id="{B823C928-43D9-1798-D357-EB6CF22EAE3A}"/>
              </a:ext>
            </a:extLst>
          </p:cNvPr>
          <p:cNvSpPr txBox="1"/>
          <p:nvPr/>
        </p:nvSpPr>
        <p:spPr>
          <a:xfrm>
            <a:off x="4597972" y="4944854"/>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4</a:t>
            </a:r>
          </a:p>
        </p:txBody>
      </p:sp>
      <p:pic>
        <p:nvPicPr>
          <p:cNvPr id="5" name="Imagen 4">
            <a:extLst>
              <a:ext uri="{FF2B5EF4-FFF2-40B4-BE49-F238E27FC236}">
                <a16:creationId xmlns:a16="http://schemas.microsoft.com/office/drawing/2014/main" id="{607F0B57-17EB-E3A2-1C6F-170C783C3932}"/>
              </a:ext>
            </a:extLst>
          </p:cNvPr>
          <p:cNvPicPr>
            <a:picLocks noChangeAspect="1"/>
          </p:cNvPicPr>
          <p:nvPr/>
        </p:nvPicPr>
        <p:blipFill>
          <a:blip r:embed="rId2"/>
          <a:stretch>
            <a:fillRect/>
          </a:stretch>
        </p:blipFill>
        <p:spPr>
          <a:xfrm>
            <a:off x="4806627" y="3684773"/>
            <a:ext cx="914479" cy="914479"/>
          </a:xfrm>
          <a:prstGeom prst="rect">
            <a:avLst/>
          </a:prstGeom>
        </p:spPr>
      </p:pic>
    </p:spTree>
    <p:extLst>
      <p:ext uri="{BB962C8B-B14F-4D97-AF65-F5344CB8AC3E}">
        <p14:creationId xmlns:p14="http://schemas.microsoft.com/office/powerpoint/2010/main" val="2942296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91BCA-035B-1A63-DAD5-66F9AF7BF986}"/>
              </a:ext>
            </a:extLst>
          </p:cNvPr>
          <p:cNvSpPr>
            <a:spLocks noGrp="1"/>
          </p:cNvSpPr>
          <p:nvPr>
            <p:ph type="title"/>
          </p:nvPr>
        </p:nvSpPr>
        <p:spPr>
          <a:xfrm>
            <a:off x="612647" y="1066090"/>
            <a:ext cx="11409231" cy="649295"/>
          </a:xfrm>
        </p:spPr>
        <p:txBody>
          <a:bodyPr>
            <a:normAutofit/>
          </a:bodyPr>
          <a:lstStyle/>
          <a:p>
            <a:pPr>
              <a:lnSpc>
                <a:spcPct val="110000"/>
              </a:lnSpc>
            </a:pPr>
            <a:r>
              <a:rPr lang="es-ES" sz="2800" dirty="0"/>
              <a:t>3. </a:t>
            </a:r>
            <a:r>
              <a:rPr lang="es-ES" sz="2800" dirty="0" err="1"/>
              <a:t>Introduction</a:t>
            </a:r>
            <a:r>
              <a:rPr lang="es-ES" sz="2800" dirty="0"/>
              <a:t> </a:t>
            </a:r>
            <a:r>
              <a:rPr lang="es-ES" sz="2800" dirty="0" err="1"/>
              <a:t>to</a:t>
            </a:r>
            <a:r>
              <a:rPr lang="es-ES" sz="2800" dirty="0"/>
              <a:t> </a:t>
            </a:r>
            <a:r>
              <a:rPr lang="es-ES" sz="2800" dirty="0" err="1"/>
              <a:t>Programming</a:t>
            </a:r>
            <a:r>
              <a:rPr lang="es-ES" sz="2800" dirty="0"/>
              <a:t>: Python </a:t>
            </a:r>
            <a:r>
              <a:rPr lang="es-ES" sz="2800" dirty="0" err="1"/>
              <a:t>Programming</a:t>
            </a:r>
            <a:r>
              <a:rPr lang="es-ES" sz="2800" dirty="0"/>
              <a:t> </a:t>
            </a:r>
            <a:r>
              <a:rPr lang="es-ES" sz="2800" dirty="0" err="1"/>
              <a:t>Language</a:t>
            </a:r>
            <a:endParaRPr lang="es-ES" sz="2800" dirty="0"/>
          </a:p>
        </p:txBody>
      </p:sp>
      <p:sp>
        <p:nvSpPr>
          <p:cNvPr id="3" name="Marcador de contenido 2">
            <a:extLst>
              <a:ext uri="{FF2B5EF4-FFF2-40B4-BE49-F238E27FC236}">
                <a16:creationId xmlns:a16="http://schemas.microsoft.com/office/drawing/2014/main" id="{05FA8B5A-D004-2C87-404F-B58BB9A53167}"/>
              </a:ext>
            </a:extLst>
          </p:cNvPr>
          <p:cNvSpPr>
            <a:spLocks noGrp="1"/>
          </p:cNvSpPr>
          <p:nvPr>
            <p:ph idx="1"/>
          </p:nvPr>
        </p:nvSpPr>
        <p:spPr>
          <a:xfrm>
            <a:off x="612647" y="1715385"/>
            <a:ext cx="11076079" cy="4961861"/>
          </a:xfrm>
        </p:spPr>
        <p:txBody>
          <a:bodyPr/>
          <a:lstStyle/>
          <a:p>
            <a:pPr marL="0" indent="0">
              <a:buNone/>
            </a:pPr>
            <a:endParaRPr lang="es-ES" i="1" dirty="0"/>
          </a:p>
          <a:p>
            <a:r>
              <a:rPr lang="es-ES" dirty="0" err="1"/>
              <a:t>What</a:t>
            </a:r>
            <a:r>
              <a:rPr lang="es-ES" dirty="0"/>
              <a:t> are </a:t>
            </a:r>
            <a:r>
              <a:rPr lang="es-ES" dirty="0" err="1"/>
              <a:t>programming</a:t>
            </a:r>
            <a:r>
              <a:rPr lang="es-ES" dirty="0"/>
              <a:t> </a:t>
            </a:r>
            <a:r>
              <a:rPr lang="es-ES" dirty="0" err="1"/>
              <a:t>languages</a:t>
            </a:r>
            <a:r>
              <a:rPr lang="es-ES" dirty="0"/>
              <a:t>?</a:t>
            </a:r>
          </a:p>
          <a:p>
            <a:pPr marL="0" indent="0">
              <a:buNone/>
            </a:pPr>
            <a:r>
              <a:rPr lang="en-GB" dirty="0"/>
              <a:t>The way in which we can communicate with computers. That is why they are called “languages”. In the same way that there are many languages in the world… </a:t>
            </a:r>
          </a:p>
          <a:p>
            <a:pPr marL="0" indent="0">
              <a:buNone/>
            </a:pPr>
            <a:r>
              <a:rPr lang="en-GB" b="1" dirty="0">
                <a:solidFill>
                  <a:schemeClr val="accent2"/>
                </a:solidFill>
              </a:rPr>
              <a:t>                            Hallo! Hello! Hola! Bonjour! Ciao! </a:t>
            </a:r>
            <a:r>
              <a:rPr lang="en-GB" b="1" dirty="0" err="1">
                <a:solidFill>
                  <a:schemeClr val="accent2"/>
                </a:solidFill>
              </a:rPr>
              <a:t>Obrigada</a:t>
            </a:r>
            <a:r>
              <a:rPr lang="en-GB" b="1" dirty="0">
                <a:solidFill>
                  <a:schemeClr val="accent2"/>
                </a:solidFill>
              </a:rPr>
              <a:t>!</a:t>
            </a:r>
            <a:endParaRPr lang="en-GB" dirty="0"/>
          </a:p>
          <a:p>
            <a:pPr marL="0" indent="0">
              <a:buNone/>
            </a:pPr>
            <a:r>
              <a:rPr lang="en-GB" dirty="0"/>
              <a:t>					…there are also many programming languages!</a:t>
            </a:r>
          </a:p>
          <a:p>
            <a:pPr marL="0" indent="0">
              <a:buNone/>
            </a:pPr>
            <a:endParaRPr lang="en-GB" dirty="0"/>
          </a:p>
          <a:p>
            <a:endParaRPr lang="es-ES" dirty="0"/>
          </a:p>
        </p:txBody>
      </p:sp>
      <p:pic>
        <p:nvPicPr>
          <p:cNvPr id="4" name="Picture 4">
            <a:extLst>
              <a:ext uri="{FF2B5EF4-FFF2-40B4-BE49-F238E27FC236}">
                <a16:creationId xmlns:a16="http://schemas.microsoft.com/office/drawing/2014/main" id="{B6D72931-FA67-F344-AF94-631F4898EDFB}"/>
              </a:ext>
            </a:extLst>
          </p:cNvPr>
          <p:cNvPicPr>
            <a:picLocks noChangeAspect="1"/>
          </p:cNvPicPr>
          <p:nvPr/>
        </p:nvPicPr>
        <p:blipFill>
          <a:blip r:embed="rId3"/>
          <a:stretch>
            <a:fillRect/>
          </a:stretch>
        </p:blipFill>
        <p:spPr>
          <a:xfrm>
            <a:off x="2482009" y="5264013"/>
            <a:ext cx="1338760" cy="836725"/>
          </a:xfrm>
          <a:prstGeom prst="rect">
            <a:avLst/>
          </a:prstGeom>
        </p:spPr>
      </p:pic>
      <p:pic>
        <p:nvPicPr>
          <p:cNvPr id="5" name="Picture 5">
            <a:extLst>
              <a:ext uri="{FF2B5EF4-FFF2-40B4-BE49-F238E27FC236}">
                <a16:creationId xmlns:a16="http://schemas.microsoft.com/office/drawing/2014/main" id="{242DC16F-246C-A78B-E9C0-FD2DA7D6FEAD}"/>
              </a:ext>
            </a:extLst>
          </p:cNvPr>
          <p:cNvPicPr>
            <a:picLocks noChangeAspect="1"/>
          </p:cNvPicPr>
          <p:nvPr/>
        </p:nvPicPr>
        <p:blipFill>
          <a:blip r:embed="rId4"/>
          <a:stretch>
            <a:fillRect/>
          </a:stretch>
        </p:blipFill>
        <p:spPr>
          <a:xfrm>
            <a:off x="4425990" y="5210163"/>
            <a:ext cx="1079645" cy="836725"/>
          </a:xfrm>
          <a:prstGeom prst="rect">
            <a:avLst/>
          </a:prstGeom>
        </p:spPr>
      </p:pic>
      <p:pic>
        <p:nvPicPr>
          <p:cNvPr id="6" name="Picture 6">
            <a:extLst>
              <a:ext uri="{FF2B5EF4-FFF2-40B4-BE49-F238E27FC236}">
                <a16:creationId xmlns:a16="http://schemas.microsoft.com/office/drawing/2014/main" id="{7A89B8E4-7B1A-8959-E517-FECBEE088D74}"/>
              </a:ext>
            </a:extLst>
          </p:cNvPr>
          <p:cNvPicPr>
            <a:picLocks noChangeAspect="1"/>
          </p:cNvPicPr>
          <p:nvPr/>
        </p:nvPicPr>
        <p:blipFill>
          <a:blip r:embed="rId5"/>
          <a:stretch>
            <a:fillRect/>
          </a:stretch>
        </p:blipFill>
        <p:spPr>
          <a:xfrm>
            <a:off x="5690130" y="4980442"/>
            <a:ext cx="1880951" cy="1253967"/>
          </a:xfrm>
          <a:prstGeom prst="rect">
            <a:avLst/>
          </a:prstGeom>
        </p:spPr>
      </p:pic>
      <p:pic>
        <p:nvPicPr>
          <p:cNvPr id="7" name="Picture 8">
            <a:extLst>
              <a:ext uri="{FF2B5EF4-FFF2-40B4-BE49-F238E27FC236}">
                <a16:creationId xmlns:a16="http://schemas.microsoft.com/office/drawing/2014/main" id="{88638535-351C-B2A5-E307-9B6CD1959368}"/>
              </a:ext>
            </a:extLst>
          </p:cNvPr>
          <p:cNvPicPr>
            <a:picLocks noChangeAspect="1"/>
          </p:cNvPicPr>
          <p:nvPr/>
        </p:nvPicPr>
        <p:blipFill>
          <a:blip r:embed="rId6"/>
          <a:stretch>
            <a:fillRect/>
          </a:stretch>
        </p:blipFill>
        <p:spPr>
          <a:xfrm>
            <a:off x="7755576" y="5210163"/>
            <a:ext cx="840112" cy="944426"/>
          </a:xfrm>
          <a:prstGeom prst="rect">
            <a:avLst/>
          </a:prstGeom>
        </p:spPr>
      </p:pic>
      <p:sp>
        <p:nvSpPr>
          <p:cNvPr id="8" name="CuadroTexto 7">
            <a:extLst>
              <a:ext uri="{FF2B5EF4-FFF2-40B4-BE49-F238E27FC236}">
                <a16:creationId xmlns:a16="http://schemas.microsoft.com/office/drawing/2014/main" id="{F4A20706-5027-EFA5-8AC1-EB8CFE14493D}"/>
              </a:ext>
            </a:extLst>
          </p:cNvPr>
          <p:cNvSpPr txBox="1"/>
          <p:nvPr/>
        </p:nvSpPr>
        <p:spPr>
          <a:xfrm>
            <a:off x="612647" y="361507"/>
            <a:ext cx="6022069" cy="649295"/>
          </a:xfrm>
          <a:prstGeom prst="rect">
            <a:avLst/>
          </a:prstGeom>
          <a:noFill/>
        </p:spPr>
        <p:txBody>
          <a:bodyPr wrap="square" rtlCol="0">
            <a:spAutoFit/>
          </a:bodyPr>
          <a:lstStyle/>
          <a:p>
            <a:r>
              <a:rPr lang="es-ES" b="1" i="1" dirty="0">
                <a:solidFill>
                  <a:srgbClr val="0070C0"/>
                </a:solidFill>
              </a:rPr>
              <a:t>…</a:t>
            </a:r>
            <a:r>
              <a:rPr lang="es-ES" b="1" i="1" dirty="0" err="1">
                <a:solidFill>
                  <a:srgbClr val="0070C0"/>
                </a:solidFill>
              </a:rPr>
              <a:t>but</a:t>
            </a:r>
            <a:r>
              <a:rPr lang="es-ES" b="1" i="1" dirty="0">
                <a:solidFill>
                  <a:srgbClr val="0070C0"/>
                </a:solidFill>
              </a:rPr>
              <a:t> </a:t>
            </a:r>
            <a:r>
              <a:rPr lang="es-ES" b="1" i="1" dirty="0" err="1">
                <a:solidFill>
                  <a:srgbClr val="0070C0"/>
                </a:solidFill>
              </a:rPr>
              <a:t>first</a:t>
            </a:r>
            <a:r>
              <a:rPr lang="es-ES" b="1" i="1" dirty="0">
                <a:solidFill>
                  <a:srgbClr val="0070C0"/>
                </a:solidFill>
              </a:rPr>
              <a:t> </a:t>
            </a:r>
            <a:r>
              <a:rPr lang="es-ES" b="1" i="1" dirty="0" err="1">
                <a:solidFill>
                  <a:srgbClr val="0070C0"/>
                </a:solidFill>
              </a:rPr>
              <a:t>let’s</a:t>
            </a:r>
            <a:r>
              <a:rPr lang="es-ES" b="1" i="1" dirty="0">
                <a:solidFill>
                  <a:srgbClr val="0070C0"/>
                </a:solidFill>
              </a:rPr>
              <a:t> </a:t>
            </a:r>
            <a:r>
              <a:rPr lang="es-ES" b="1" i="1" dirty="0" err="1">
                <a:solidFill>
                  <a:srgbClr val="0070C0"/>
                </a:solidFill>
              </a:rPr>
              <a:t>learn</a:t>
            </a:r>
            <a:r>
              <a:rPr lang="es-ES" b="1" i="1" dirty="0">
                <a:solidFill>
                  <a:srgbClr val="0070C0"/>
                </a:solidFill>
              </a:rPr>
              <a:t> </a:t>
            </a:r>
            <a:r>
              <a:rPr lang="es-ES" b="1" i="1" dirty="0" err="1">
                <a:solidFill>
                  <a:srgbClr val="0070C0"/>
                </a:solidFill>
              </a:rPr>
              <a:t>the</a:t>
            </a:r>
            <a:r>
              <a:rPr lang="es-ES" b="1" i="1" dirty="0">
                <a:solidFill>
                  <a:srgbClr val="0070C0"/>
                </a:solidFill>
              </a:rPr>
              <a:t> </a:t>
            </a:r>
            <a:r>
              <a:rPr lang="es-ES" b="1" i="1" dirty="0" err="1">
                <a:solidFill>
                  <a:srgbClr val="0070C0"/>
                </a:solidFill>
              </a:rPr>
              <a:t>basics</a:t>
            </a:r>
            <a:r>
              <a:rPr lang="es-ES" b="1" i="1" dirty="0">
                <a:solidFill>
                  <a:srgbClr val="0070C0"/>
                </a:solidFill>
              </a:rPr>
              <a:t> </a:t>
            </a:r>
            <a:r>
              <a:rPr lang="es-ES" b="1" i="1" dirty="0" err="1">
                <a:solidFill>
                  <a:srgbClr val="0070C0"/>
                </a:solidFill>
              </a:rPr>
              <a:t>of</a:t>
            </a:r>
            <a:r>
              <a:rPr lang="es-ES" b="1" i="1" dirty="0">
                <a:solidFill>
                  <a:srgbClr val="0070C0"/>
                </a:solidFill>
              </a:rPr>
              <a:t> Python!</a:t>
            </a:r>
          </a:p>
          <a:p>
            <a:endParaRPr lang="es-ES" dirty="0"/>
          </a:p>
        </p:txBody>
      </p:sp>
    </p:spTree>
    <p:extLst>
      <p:ext uri="{BB962C8B-B14F-4D97-AF65-F5344CB8AC3E}">
        <p14:creationId xmlns:p14="http://schemas.microsoft.com/office/powerpoint/2010/main" val="2853063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19B111-01A6-BD2F-8C4C-F2EF047E610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768BE7-D457-FB64-DC84-3C8D533BE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FBAD78A7-3487-1E18-85DF-19D5AE84D146}"/>
              </a:ext>
            </a:extLst>
          </p:cNvPr>
          <p:cNvSpPr>
            <a:spLocks noGrp="1"/>
          </p:cNvSpPr>
          <p:nvPr>
            <p:ph type="title"/>
          </p:nvPr>
        </p:nvSpPr>
        <p:spPr>
          <a:xfrm>
            <a:off x="612648" y="600074"/>
            <a:ext cx="6035040" cy="694815"/>
          </a:xfrm>
        </p:spPr>
        <p:txBody>
          <a:bodyPr anchor="b">
            <a:normAutofit/>
          </a:bodyPr>
          <a:lstStyle/>
          <a:p>
            <a:r>
              <a:rPr lang="es-ES" dirty="0"/>
              <a:t>Day 3. Pandas</a:t>
            </a:r>
          </a:p>
        </p:txBody>
      </p:sp>
      <p:sp>
        <p:nvSpPr>
          <p:cNvPr id="3" name="Marcador de contenido 2">
            <a:extLst>
              <a:ext uri="{FF2B5EF4-FFF2-40B4-BE49-F238E27FC236}">
                <a16:creationId xmlns:a16="http://schemas.microsoft.com/office/drawing/2014/main" id="{9D4E6AD4-40B0-84CF-31BD-CB7880661C61}"/>
              </a:ext>
            </a:extLst>
          </p:cNvPr>
          <p:cNvSpPr>
            <a:spLocks noGrp="1"/>
          </p:cNvSpPr>
          <p:nvPr>
            <p:ph idx="1"/>
          </p:nvPr>
        </p:nvSpPr>
        <p:spPr>
          <a:xfrm>
            <a:off x="612647" y="1386942"/>
            <a:ext cx="6035041" cy="4922418"/>
          </a:xfrm>
        </p:spPr>
        <p:txBody>
          <a:bodyPr>
            <a:normAutofit fontScale="92500" lnSpcReduction="20000"/>
          </a:bodyPr>
          <a:lstStyle/>
          <a:p>
            <a:pPr>
              <a:lnSpc>
                <a:spcPct val="110000"/>
              </a:lnSpc>
            </a:pPr>
            <a:r>
              <a:rPr lang="es-ES" sz="1700" b="1" dirty="0"/>
              <a:t>1. Pandas. THE Data </a:t>
            </a:r>
            <a:r>
              <a:rPr lang="es-ES" sz="1700" b="1" dirty="0" err="1"/>
              <a:t>Science</a:t>
            </a:r>
            <a:r>
              <a:rPr lang="es-ES" sz="1700" b="1" dirty="0"/>
              <a:t> </a:t>
            </a:r>
            <a:r>
              <a:rPr lang="es-ES" sz="1700" b="1" dirty="0" err="1"/>
              <a:t>library</a:t>
            </a:r>
            <a:endParaRPr lang="es-ES" sz="1700" b="1" dirty="0"/>
          </a:p>
          <a:p>
            <a:pPr>
              <a:lnSpc>
                <a:spcPct val="110000"/>
              </a:lnSpc>
            </a:pPr>
            <a:r>
              <a:rPr lang="es-ES" sz="1700" b="1" dirty="0"/>
              <a:t>2. Pandas CSV </a:t>
            </a:r>
            <a:r>
              <a:rPr lang="es-ES" sz="1700" b="1" dirty="0" err="1"/>
              <a:t>Dataframes</a:t>
            </a:r>
            <a:r>
              <a:rPr lang="es-ES" sz="1700" b="1" dirty="0"/>
              <a:t> and Pandas Series</a:t>
            </a:r>
          </a:p>
          <a:p>
            <a:pPr>
              <a:lnSpc>
                <a:spcPct val="110000"/>
              </a:lnSpc>
            </a:pPr>
            <a:r>
              <a:rPr lang="es-ES" sz="1700" b="1" dirty="0"/>
              <a:t>3. </a:t>
            </a:r>
            <a:r>
              <a:rPr lang="es-ES" sz="1700" b="1" dirty="0" err="1"/>
              <a:t>Creating</a:t>
            </a:r>
            <a:r>
              <a:rPr lang="es-ES" sz="1700" b="1" dirty="0"/>
              <a:t> Pandas CSV </a:t>
            </a:r>
            <a:r>
              <a:rPr lang="es-ES" sz="1700" b="1" dirty="0" err="1"/>
              <a:t>Dataframes</a:t>
            </a:r>
            <a:endParaRPr lang="es-ES" sz="1700" b="1" dirty="0"/>
          </a:p>
          <a:p>
            <a:pPr>
              <a:lnSpc>
                <a:spcPct val="110000"/>
              </a:lnSpc>
            </a:pPr>
            <a:r>
              <a:rPr lang="es-ES" sz="1700" b="1" dirty="0"/>
              <a:t>4. </a:t>
            </a:r>
            <a:r>
              <a:rPr lang="es-ES" sz="1700" b="1" dirty="0" err="1"/>
              <a:t>Slicing</a:t>
            </a:r>
            <a:r>
              <a:rPr lang="es-ES" sz="1700" b="1" dirty="0"/>
              <a:t> Pandas Series</a:t>
            </a:r>
          </a:p>
          <a:p>
            <a:pPr>
              <a:lnSpc>
                <a:spcPct val="110000"/>
              </a:lnSpc>
            </a:pPr>
            <a:r>
              <a:rPr lang="es-ES" sz="1700" b="1" dirty="0"/>
              <a:t>5. </a:t>
            </a:r>
            <a:r>
              <a:rPr lang="es-ES" sz="1700" b="1" dirty="0" err="1"/>
              <a:t>Slicing</a:t>
            </a:r>
            <a:r>
              <a:rPr lang="es-ES" sz="1700" b="1" dirty="0"/>
              <a:t> Pandas </a:t>
            </a:r>
            <a:r>
              <a:rPr lang="es-ES" sz="1700" b="1" dirty="0" err="1"/>
              <a:t>Dataframes</a:t>
            </a:r>
            <a:r>
              <a:rPr lang="es-ES" sz="1700" b="1" dirty="0"/>
              <a:t>.</a:t>
            </a:r>
            <a:r>
              <a:rPr lang="es-ES" sz="1700" dirty="0"/>
              <a:t> </a:t>
            </a:r>
            <a:r>
              <a:rPr lang="es-ES" sz="1700" dirty="0" err="1"/>
              <a:t>Loc</a:t>
            </a:r>
            <a:r>
              <a:rPr lang="es-ES" sz="1700" dirty="0"/>
              <a:t> and </a:t>
            </a:r>
            <a:r>
              <a:rPr lang="es-ES" sz="1700" dirty="0" err="1"/>
              <a:t>Iloc</a:t>
            </a:r>
            <a:r>
              <a:rPr lang="es-ES" sz="1700" dirty="0"/>
              <a:t>.</a:t>
            </a:r>
          </a:p>
          <a:p>
            <a:pPr>
              <a:lnSpc>
                <a:spcPct val="110000"/>
              </a:lnSpc>
            </a:pPr>
            <a:r>
              <a:rPr lang="es-ES" sz="1700" b="1" dirty="0"/>
              <a:t>6. </a:t>
            </a:r>
            <a:r>
              <a:rPr lang="es-ES" sz="1700" b="1" dirty="0" err="1"/>
              <a:t>Missing</a:t>
            </a:r>
            <a:r>
              <a:rPr lang="es-ES" sz="1700" b="1" dirty="0"/>
              <a:t> </a:t>
            </a:r>
            <a:r>
              <a:rPr lang="es-ES" sz="1700" b="1" dirty="0" err="1"/>
              <a:t>values</a:t>
            </a:r>
            <a:r>
              <a:rPr lang="es-ES" sz="1700" b="1" dirty="0"/>
              <a:t>. </a:t>
            </a:r>
            <a:r>
              <a:rPr lang="es-ES" sz="1700" b="1" dirty="0" err="1"/>
              <a:t>NaN</a:t>
            </a:r>
            <a:endParaRPr lang="es-ES" sz="1700" b="1" dirty="0"/>
          </a:p>
          <a:p>
            <a:pPr>
              <a:lnSpc>
                <a:spcPct val="110000"/>
              </a:lnSpc>
            </a:pPr>
            <a:r>
              <a:rPr lang="es-ES" sz="1700" b="1" dirty="0"/>
              <a:t>7. Reading and </a:t>
            </a:r>
            <a:r>
              <a:rPr lang="es-ES" sz="1700" b="1" dirty="0" err="1"/>
              <a:t>Writing</a:t>
            </a:r>
            <a:r>
              <a:rPr lang="es-ES" sz="1700" b="1" dirty="0"/>
              <a:t> Files in Pandas.</a:t>
            </a:r>
          </a:p>
          <a:p>
            <a:pPr lvl="2">
              <a:lnSpc>
                <a:spcPct val="110000"/>
              </a:lnSpc>
            </a:pPr>
            <a:r>
              <a:rPr lang="es-ES" sz="1300" b="1" dirty="0"/>
              <a:t>7.1. </a:t>
            </a:r>
            <a:r>
              <a:rPr lang="es-ES" sz="1300" b="1" dirty="0" err="1"/>
              <a:t>Paths</a:t>
            </a:r>
            <a:endParaRPr lang="es-ES" sz="1300" b="1" dirty="0"/>
          </a:p>
          <a:p>
            <a:pPr lvl="2">
              <a:lnSpc>
                <a:spcPct val="110000"/>
              </a:lnSpc>
            </a:pPr>
            <a:r>
              <a:rPr lang="es-ES" sz="1300" b="1" dirty="0"/>
              <a:t>7.2. </a:t>
            </a:r>
            <a:r>
              <a:rPr lang="es-ES" sz="1300" b="1" dirty="0" err="1"/>
              <a:t>Bash</a:t>
            </a:r>
            <a:endParaRPr lang="es-ES" sz="1300" b="1" dirty="0"/>
          </a:p>
          <a:p>
            <a:pPr lvl="2">
              <a:lnSpc>
                <a:spcPct val="110000"/>
              </a:lnSpc>
            </a:pPr>
            <a:r>
              <a:rPr lang="es-ES" sz="1300" b="1" dirty="0"/>
              <a:t>7.3. Reading Files </a:t>
            </a:r>
            <a:r>
              <a:rPr lang="es-ES" sz="1300" b="1" dirty="0" err="1"/>
              <a:t>with</a:t>
            </a:r>
            <a:r>
              <a:rPr lang="es-ES" sz="1300" b="1" dirty="0"/>
              <a:t> Pandas</a:t>
            </a:r>
          </a:p>
          <a:p>
            <a:pPr lvl="2">
              <a:lnSpc>
                <a:spcPct val="110000"/>
              </a:lnSpc>
            </a:pPr>
            <a:r>
              <a:rPr lang="es-ES" sz="1300" b="1" dirty="0"/>
              <a:t>7.4. </a:t>
            </a:r>
            <a:r>
              <a:rPr lang="es-ES" sz="1300" b="1" dirty="0" err="1"/>
              <a:t>Some</a:t>
            </a:r>
            <a:r>
              <a:rPr lang="es-ES" sz="1300" b="1" dirty="0"/>
              <a:t> </a:t>
            </a:r>
            <a:r>
              <a:rPr lang="es-ES" sz="1300" b="1" dirty="0" err="1"/>
              <a:t>Interesting</a:t>
            </a:r>
            <a:r>
              <a:rPr lang="es-ES" sz="1300" b="1" dirty="0"/>
              <a:t> Data </a:t>
            </a:r>
            <a:r>
              <a:rPr lang="es-ES" sz="1300" b="1" dirty="0" err="1"/>
              <a:t>Sources</a:t>
            </a:r>
            <a:endParaRPr lang="es-ES" sz="1300" b="1" dirty="0"/>
          </a:p>
          <a:p>
            <a:pPr>
              <a:lnSpc>
                <a:spcPct val="110000"/>
              </a:lnSpc>
            </a:pPr>
            <a:r>
              <a:rPr lang="es-ES" sz="1700" b="1" dirty="0"/>
              <a:t>8. </a:t>
            </a:r>
            <a:r>
              <a:rPr lang="es-ES" sz="1700" b="1" dirty="0" err="1"/>
              <a:t>Aggregating</a:t>
            </a:r>
            <a:r>
              <a:rPr lang="es-ES" sz="1700" b="1" dirty="0"/>
              <a:t> and </a:t>
            </a:r>
            <a:r>
              <a:rPr lang="es-ES" sz="1700" b="1" dirty="0" err="1"/>
              <a:t>Grouping</a:t>
            </a:r>
            <a:r>
              <a:rPr lang="es-ES" sz="1700" b="1" dirty="0"/>
              <a:t> Data in Pandas. </a:t>
            </a:r>
            <a:endParaRPr lang="es-ES" sz="1500" b="1" dirty="0"/>
          </a:p>
          <a:p>
            <a:pPr lvl="2">
              <a:lnSpc>
                <a:spcPct val="110000"/>
              </a:lnSpc>
            </a:pPr>
            <a:r>
              <a:rPr lang="es-ES" sz="1300" b="1" dirty="0"/>
              <a:t>8.1. </a:t>
            </a:r>
            <a:r>
              <a:rPr lang="es-ES" sz="1300" b="1" dirty="0" err="1"/>
              <a:t>Numpy</a:t>
            </a:r>
            <a:r>
              <a:rPr lang="es-ES" sz="1300" b="1" dirty="0"/>
              <a:t> vs. Pandas </a:t>
            </a:r>
            <a:r>
              <a:rPr lang="es-ES" sz="1300" b="1" dirty="0" err="1"/>
              <a:t>Aggregation</a:t>
            </a:r>
            <a:endParaRPr lang="es-ES" sz="1300" b="1" dirty="0"/>
          </a:p>
          <a:p>
            <a:pPr lvl="2">
              <a:lnSpc>
                <a:spcPct val="110000"/>
              </a:lnSpc>
            </a:pPr>
            <a:r>
              <a:rPr lang="es-ES" sz="1300" b="1" dirty="0"/>
              <a:t>8.2. Split, </a:t>
            </a:r>
            <a:r>
              <a:rPr lang="es-ES" sz="1300" b="1" dirty="0" err="1"/>
              <a:t>Apply</a:t>
            </a:r>
            <a:r>
              <a:rPr lang="es-ES" sz="1300" b="1" dirty="0"/>
              <a:t>, Combine. </a:t>
            </a:r>
            <a:r>
              <a:rPr lang="es-ES" sz="1300" b="1" dirty="0" err="1"/>
              <a:t>The</a:t>
            </a:r>
            <a:r>
              <a:rPr lang="es-ES" sz="1300" b="1" dirty="0"/>
              <a:t> </a:t>
            </a:r>
            <a:r>
              <a:rPr lang="es-ES" sz="1300" b="1" dirty="0" err="1"/>
              <a:t>groupby</a:t>
            </a:r>
            <a:r>
              <a:rPr lang="es-ES" sz="1300" b="1" dirty="0"/>
              <a:t>() </a:t>
            </a:r>
            <a:r>
              <a:rPr lang="es-ES" sz="1300" b="1" dirty="0" err="1"/>
              <a:t>function</a:t>
            </a:r>
            <a:endParaRPr lang="es-ES" sz="1300" b="1" dirty="0"/>
          </a:p>
          <a:p>
            <a:pPr lvl="2">
              <a:lnSpc>
                <a:spcPct val="110000"/>
              </a:lnSpc>
            </a:pPr>
            <a:r>
              <a:rPr lang="es-ES" sz="1200" b="1" dirty="0"/>
              <a:t>8.3. </a:t>
            </a:r>
            <a:r>
              <a:rPr lang="es-ES" sz="1200" b="1" dirty="0" err="1"/>
              <a:t>Aggregate</a:t>
            </a:r>
            <a:r>
              <a:rPr lang="es-ES" sz="1200" b="1" dirty="0"/>
              <a:t> and </a:t>
            </a:r>
            <a:r>
              <a:rPr lang="es-ES" sz="1200" b="1" dirty="0" err="1"/>
              <a:t>Apply</a:t>
            </a:r>
            <a:endParaRPr lang="es-ES" sz="1200" b="1" dirty="0"/>
          </a:p>
          <a:p>
            <a:pPr>
              <a:lnSpc>
                <a:spcPct val="110000"/>
              </a:lnSpc>
            </a:pPr>
            <a:r>
              <a:rPr lang="es-ES" sz="1600" b="1" dirty="0"/>
              <a:t>9. </a:t>
            </a:r>
            <a:r>
              <a:rPr lang="es-ES" sz="1600" b="1" dirty="0" err="1"/>
              <a:t>Merging</a:t>
            </a:r>
            <a:r>
              <a:rPr lang="es-ES" sz="1600" b="1" dirty="0"/>
              <a:t> </a:t>
            </a:r>
            <a:r>
              <a:rPr lang="es-ES" sz="1600" b="1" dirty="0" err="1"/>
              <a:t>dataframes</a:t>
            </a:r>
            <a:r>
              <a:rPr lang="es-ES" sz="1600" b="1" dirty="0"/>
              <a:t>. </a:t>
            </a:r>
            <a:r>
              <a:rPr lang="es-ES" sz="1600" b="1" dirty="0" err="1"/>
              <a:t>Concat</a:t>
            </a:r>
            <a:r>
              <a:rPr lang="es-ES" sz="1600" b="1" dirty="0"/>
              <a:t> and </a:t>
            </a:r>
            <a:r>
              <a:rPr lang="es-ES" sz="1600" b="1" dirty="0" err="1"/>
              <a:t>Merge</a:t>
            </a:r>
            <a:endParaRPr lang="es-ES" sz="1600" b="1" dirty="0"/>
          </a:p>
        </p:txBody>
      </p:sp>
      <p:pic>
        <p:nvPicPr>
          <p:cNvPr id="5" name="Picture 4" descr="Script de ordenador en una pantalla">
            <a:extLst>
              <a:ext uri="{FF2B5EF4-FFF2-40B4-BE49-F238E27FC236}">
                <a16:creationId xmlns:a16="http://schemas.microsoft.com/office/drawing/2014/main" id="{75AF6A7C-B71E-8E24-BFEA-8417CFFBEEB4}"/>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180851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F84FE-388E-F0DC-8130-EAD8AE2683FD}"/>
              </a:ext>
            </a:extLst>
          </p:cNvPr>
          <p:cNvSpPr>
            <a:spLocks noGrp="1"/>
          </p:cNvSpPr>
          <p:nvPr>
            <p:ph type="title"/>
          </p:nvPr>
        </p:nvSpPr>
        <p:spPr/>
        <p:txBody>
          <a:bodyPr/>
          <a:lstStyle/>
          <a:p>
            <a:r>
              <a:rPr lang="es-ES" dirty="0"/>
              <a:t>1. Pandas: THE Data </a:t>
            </a:r>
            <a:r>
              <a:rPr lang="es-ES" dirty="0" err="1"/>
              <a:t>Science</a:t>
            </a:r>
            <a:r>
              <a:rPr lang="es-ES" dirty="0"/>
              <a:t> Library</a:t>
            </a:r>
          </a:p>
        </p:txBody>
      </p:sp>
      <p:sp>
        <p:nvSpPr>
          <p:cNvPr id="3" name="Marcador de contenido 2">
            <a:extLst>
              <a:ext uri="{FF2B5EF4-FFF2-40B4-BE49-F238E27FC236}">
                <a16:creationId xmlns:a16="http://schemas.microsoft.com/office/drawing/2014/main" id="{FAD23503-85D1-25BD-8389-E3C2A7A56274}"/>
              </a:ext>
            </a:extLst>
          </p:cNvPr>
          <p:cNvSpPr>
            <a:spLocks noGrp="1"/>
          </p:cNvSpPr>
          <p:nvPr>
            <p:ph idx="1"/>
          </p:nvPr>
        </p:nvSpPr>
        <p:spPr/>
        <p:txBody>
          <a:bodyPr/>
          <a:lstStyle/>
          <a:p>
            <a:r>
              <a:rPr lang="es-ES" dirty="0"/>
              <a:t>Pandas </a:t>
            </a:r>
            <a:r>
              <a:rPr lang="es-ES" dirty="0" err="1"/>
              <a:t>is</a:t>
            </a:r>
            <a:r>
              <a:rPr lang="es-ES" dirty="0"/>
              <a:t> </a:t>
            </a:r>
            <a:r>
              <a:rPr lang="es-ES" dirty="0" err="1"/>
              <a:t>one</a:t>
            </a:r>
            <a:r>
              <a:rPr lang="es-ES" dirty="0"/>
              <a:t> </a:t>
            </a:r>
            <a:r>
              <a:rPr lang="es-ES" dirty="0" err="1"/>
              <a:t>of</a:t>
            </a:r>
            <a:r>
              <a:rPr lang="es-ES" dirty="0"/>
              <a:t> </a:t>
            </a:r>
            <a:r>
              <a:rPr lang="es-ES" dirty="0" err="1"/>
              <a:t>the</a:t>
            </a:r>
            <a:r>
              <a:rPr lang="es-ES" dirty="0"/>
              <a:t> </a:t>
            </a:r>
            <a:r>
              <a:rPr lang="es-ES" dirty="0" err="1"/>
              <a:t>most</a:t>
            </a:r>
            <a:r>
              <a:rPr lang="es-ES" dirty="0"/>
              <a:t> Python </a:t>
            </a:r>
            <a:r>
              <a:rPr lang="es-ES" dirty="0" err="1"/>
              <a:t>Libraries</a:t>
            </a:r>
            <a:r>
              <a:rPr lang="es-ES" dirty="0"/>
              <a:t> </a:t>
            </a:r>
            <a:r>
              <a:rPr lang="es-ES" dirty="0" err="1"/>
              <a:t>out</a:t>
            </a:r>
            <a:r>
              <a:rPr lang="es-ES" dirty="0"/>
              <a:t> </a:t>
            </a:r>
            <a:r>
              <a:rPr lang="es-ES" dirty="0" err="1"/>
              <a:t>there</a:t>
            </a:r>
            <a:r>
              <a:rPr lang="es-ES" dirty="0"/>
              <a:t>.</a:t>
            </a:r>
          </a:p>
          <a:p>
            <a:r>
              <a:rPr lang="es-ES" dirty="0" err="1"/>
              <a:t>It</a:t>
            </a:r>
            <a:r>
              <a:rPr lang="es-ES" dirty="0"/>
              <a:t> </a:t>
            </a:r>
            <a:r>
              <a:rPr lang="es-ES" dirty="0" err="1"/>
              <a:t>is</a:t>
            </a:r>
            <a:r>
              <a:rPr lang="es-ES" dirty="0"/>
              <a:t> </a:t>
            </a:r>
            <a:r>
              <a:rPr lang="es-ES" dirty="0" err="1"/>
              <a:t>particularly</a:t>
            </a:r>
            <a:r>
              <a:rPr lang="es-ES" dirty="0"/>
              <a:t> </a:t>
            </a:r>
            <a:r>
              <a:rPr lang="es-ES" dirty="0" err="1"/>
              <a:t>useful</a:t>
            </a:r>
            <a:r>
              <a:rPr lang="es-ES" dirty="0"/>
              <a:t> </a:t>
            </a:r>
            <a:r>
              <a:rPr lang="es-ES" dirty="0" err="1"/>
              <a:t>to</a:t>
            </a:r>
            <a:r>
              <a:rPr lang="es-ES" dirty="0"/>
              <a:t> </a:t>
            </a:r>
            <a:r>
              <a:rPr lang="es-ES" dirty="0" err="1"/>
              <a:t>create</a:t>
            </a:r>
            <a:r>
              <a:rPr lang="es-ES" dirty="0"/>
              <a:t>, </a:t>
            </a:r>
            <a:r>
              <a:rPr lang="es-ES" dirty="0" err="1"/>
              <a:t>manipulate</a:t>
            </a:r>
            <a:r>
              <a:rPr lang="es-ES" dirty="0"/>
              <a:t>, and store CSV (</a:t>
            </a:r>
            <a:r>
              <a:rPr lang="es-ES" dirty="0" err="1"/>
              <a:t>Comma</a:t>
            </a:r>
            <a:r>
              <a:rPr lang="es-ES" dirty="0"/>
              <a:t> </a:t>
            </a:r>
            <a:r>
              <a:rPr lang="es-ES" dirty="0" err="1"/>
              <a:t>Separated</a:t>
            </a:r>
            <a:r>
              <a:rPr lang="es-ES" dirty="0"/>
              <a:t> </a:t>
            </a:r>
            <a:r>
              <a:rPr lang="es-ES" dirty="0" err="1"/>
              <a:t>Value</a:t>
            </a:r>
            <a:r>
              <a:rPr lang="es-ES" dirty="0"/>
              <a:t>) </a:t>
            </a:r>
            <a:r>
              <a:rPr lang="es-ES" dirty="0" err="1"/>
              <a:t>Dataframes</a:t>
            </a:r>
            <a:r>
              <a:rPr lang="es-ES" dirty="0"/>
              <a:t>. </a:t>
            </a:r>
            <a:r>
              <a:rPr lang="es-ES" dirty="0" err="1"/>
              <a:t>Therefore</a:t>
            </a:r>
            <a:r>
              <a:rPr lang="es-ES" dirty="0"/>
              <a:t>, </a:t>
            </a:r>
            <a:r>
              <a:rPr lang="es-ES" dirty="0" err="1"/>
              <a:t>it</a:t>
            </a:r>
            <a:r>
              <a:rPr lang="es-ES" dirty="0"/>
              <a:t> </a:t>
            </a:r>
            <a:r>
              <a:rPr lang="es-ES" dirty="0" err="1"/>
              <a:t>is</a:t>
            </a:r>
            <a:r>
              <a:rPr lang="es-ES" dirty="0"/>
              <a:t> </a:t>
            </a:r>
            <a:r>
              <a:rPr lang="es-ES" dirty="0" err="1"/>
              <a:t>an</a:t>
            </a:r>
            <a:r>
              <a:rPr lang="es-ES" dirty="0"/>
              <a:t> ideal </a:t>
            </a:r>
            <a:r>
              <a:rPr lang="es-ES" dirty="0" err="1"/>
              <a:t>library</a:t>
            </a:r>
            <a:r>
              <a:rPr lang="es-ES" dirty="0"/>
              <a:t> </a:t>
            </a:r>
            <a:r>
              <a:rPr lang="es-ES" dirty="0" err="1"/>
              <a:t>to</a:t>
            </a:r>
            <a:r>
              <a:rPr lang="es-ES" dirty="0"/>
              <a:t> </a:t>
            </a:r>
            <a:r>
              <a:rPr lang="es-ES" dirty="0" err="1"/>
              <a:t>work</a:t>
            </a:r>
            <a:r>
              <a:rPr lang="es-ES" dirty="0"/>
              <a:t> </a:t>
            </a:r>
            <a:r>
              <a:rPr lang="es-ES" dirty="0" err="1"/>
              <a:t>with</a:t>
            </a:r>
            <a:r>
              <a:rPr lang="es-ES" dirty="0"/>
              <a:t> </a:t>
            </a:r>
            <a:r>
              <a:rPr lang="es-ES" b="1" dirty="0"/>
              <a:t>tabular data</a:t>
            </a:r>
            <a:r>
              <a:rPr lang="es-ES" dirty="0"/>
              <a:t>. </a:t>
            </a:r>
          </a:p>
          <a:p>
            <a:r>
              <a:rPr lang="es-ES" dirty="0" err="1"/>
              <a:t>The</a:t>
            </a:r>
            <a:r>
              <a:rPr lang="es-ES" dirty="0"/>
              <a:t> </a:t>
            </a:r>
            <a:r>
              <a:rPr lang="es-ES" dirty="0" err="1"/>
              <a:t>name</a:t>
            </a:r>
            <a:r>
              <a:rPr lang="es-ES" dirty="0"/>
              <a:t> Pandas comes </a:t>
            </a:r>
            <a:r>
              <a:rPr lang="es-ES" dirty="0" err="1"/>
              <a:t>from</a:t>
            </a:r>
            <a:r>
              <a:rPr lang="es-ES" dirty="0"/>
              <a:t> </a:t>
            </a:r>
            <a:r>
              <a:rPr lang="es-ES" dirty="0" err="1"/>
              <a:t>the</a:t>
            </a:r>
            <a:r>
              <a:rPr lang="es-ES" dirty="0"/>
              <a:t> </a:t>
            </a:r>
            <a:r>
              <a:rPr lang="es-ES" dirty="0" err="1"/>
              <a:t>economics</a:t>
            </a:r>
            <a:r>
              <a:rPr lang="es-ES" dirty="0"/>
              <a:t> </a:t>
            </a:r>
            <a:r>
              <a:rPr lang="es-ES" dirty="0" err="1"/>
              <a:t>term</a:t>
            </a:r>
            <a:r>
              <a:rPr lang="es-ES" dirty="0"/>
              <a:t> </a:t>
            </a:r>
            <a:r>
              <a:rPr lang="es-ES" b="1" dirty="0">
                <a:solidFill>
                  <a:srgbClr val="00B0F0"/>
                </a:solidFill>
              </a:rPr>
              <a:t>Pan</a:t>
            </a:r>
            <a:r>
              <a:rPr lang="es-ES" dirty="0"/>
              <a:t>el </a:t>
            </a:r>
            <a:r>
              <a:rPr lang="es-ES" b="1" dirty="0">
                <a:solidFill>
                  <a:srgbClr val="00B0F0"/>
                </a:solidFill>
              </a:rPr>
              <a:t>Da</a:t>
            </a:r>
            <a:r>
              <a:rPr lang="es-ES" dirty="0"/>
              <a:t>ta (multidimensional data </a:t>
            </a:r>
            <a:r>
              <a:rPr lang="es-ES" dirty="0" err="1"/>
              <a:t>involving</a:t>
            </a:r>
            <a:r>
              <a:rPr lang="es-ES" dirty="0"/>
              <a:t> </a:t>
            </a:r>
            <a:r>
              <a:rPr lang="es-ES" dirty="0" err="1"/>
              <a:t>measurements</a:t>
            </a:r>
            <a:r>
              <a:rPr lang="es-ES" dirty="0"/>
              <a:t> </a:t>
            </a:r>
            <a:r>
              <a:rPr lang="es-ES" dirty="0" err="1"/>
              <a:t>over</a:t>
            </a:r>
            <a:r>
              <a:rPr lang="es-ES" dirty="0"/>
              <a:t> time).</a:t>
            </a:r>
          </a:p>
        </p:txBody>
      </p:sp>
      <p:pic>
        <p:nvPicPr>
          <p:cNvPr id="4" name="Imagen 3">
            <a:extLst>
              <a:ext uri="{FF2B5EF4-FFF2-40B4-BE49-F238E27FC236}">
                <a16:creationId xmlns:a16="http://schemas.microsoft.com/office/drawing/2014/main" id="{D1687806-4710-27F1-7AAC-9CB8BABBF384}"/>
              </a:ext>
            </a:extLst>
          </p:cNvPr>
          <p:cNvPicPr>
            <a:picLocks noChangeAspect="1"/>
          </p:cNvPicPr>
          <p:nvPr/>
        </p:nvPicPr>
        <p:blipFill>
          <a:blip r:embed="rId2"/>
          <a:stretch>
            <a:fillRect/>
          </a:stretch>
        </p:blipFill>
        <p:spPr>
          <a:xfrm>
            <a:off x="8745102" y="4584396"/>
            <a:ext cx="2447906" cy="1473826"/>
          </a:xfrm>
          <a:prstGeom prst="rect">
            <a:avLst/>
          </a:prstGeom>
        </p:spPr>
      </p:pic>
      <p:sp>
        <p:nvSpPr>
          <p:cNvPr id="5" name="CuadroTexto 4">
            <a:extLst>
              <a:ext uri="{FF2B5EF4-FFF2-40B4-BE49-F238E27FC236}">
                <a16:creationId xmlns:a16="http://schemas.microsoft.com/office/drawing/2014/main" id="{5E40EF87-F1BC-7172-A11C-A58581965CD0}"/>
              </a:ext>
            </a:extLst>
          </p:cNvPr>
          <p:cNvSpPr txBox="1"/>
          <p:nvPr/>
        </p:nvSpPr>
        <p:spPr>
          <a:xfrm>
            <a:off x="411597" y="5453536"/>
            <a:ext cx="6510839" cy="523220"/>
          </a:xfrm>
          <a:prstGeom prst="rect">
            <a:avLst/>
          </a:prstGeom>
          <a:noFill/>
        </p:spPr>
        <p:txBody>
          <a:bodyPr wrap="square" rtlCol="0">
            <a:spAutoFit/>
          </a:bodyPr>
          <a:lstStyle/>
          <a:p>
            <a:r>
              <a:rPr lang="es-ES" sz="1400" dirty="0" err="1"/>
              <a:t>Check</a:t>
            </a:r>
            <a:r>
              <a:rPr lang="es-ES" sz="1400" dirty="0"/>
              <a:t> </a:t>
            </a:r>
            <a:r>
              <a:rPr lang="es-ES" sz="1400" dirty="0" err="1"/>
              <a:t>out</a:t>
            </a:r>
            <a:r>
              <a:rPr lang="es-ES" sz="1400" dirty="0"/>
              <a:t> </a:t>
            </a:r>
            <a:r>
              <a:rPr lang="es-ES" sz="1400" dirty="0" err="1"/>
              <a:t>this</a:t>
            </a:r>
            <a:r>
              <a:rPr lang="es-ES" sz="1400" dirty="0"/>
              <a:t> </a:t>
            </a:r>
            <a:r>
              <a:rPr lang="es-ES" sz="1400" dirty="0" err="1"/>
              <a:t>website</a:t>
            </a:r>
            <a:r>
              <a:rPr lang="es-ES" sz="1400" dirty="0"/>
              <a:t> </a:t>
            </a:r>
            <a:r>
              <a:rPr lang="es-ES" sz="1400" dirty="0" err="1"/>
              <a:t>for</a:t>
            </a:r>
            <a:r>
              <a:rPr lang="es-ES" sz="1400" dirty="0"/>
              <a:t> </a:t>
            </a:r>
            <a:r>
              <a:rPr lang="es-ES" sz="1400" dirty="0" err="1"/>
              <a:t>an</a:t>
            </a:r>
            <a:r>
              <a:rPr lang="es-ES" sz="1400" dirty="0"/>
              <a:t> </a:t>
            </a:r>
            <a:r>
              <a:rPr lang="es-ES" sz="1400" dirty="0" err="1"/>
              <a:t>excellent</a:t>
            </a:r>
            <a:r>
              <a:rPr lang="es-ES" sz="1400" dirty="0"/>
              <a:t> Pandas tutorial </a:t>
            </a:r>
            <a:r>
              <a:rPr lang="es-ES" sz="1400" dirty="0" err="1"/>
              <a:t>offered</a:t>
            </a:r>
            <a:r>
              <a:rPr lang="es-ES" sz="1400" dirty="0"/>
              <a:t> </a:t>
            </a:r>
            <a:r>
              <a:rPr lang="es-ES" sz="1400" dirty="0" err="1"/>
              <a:t>by</a:t>
            </a:r>
            <a:r>
              <a:rPr lang="es-ES" sz="1400" dirty="0"/>
              <a:t> Pandas </a:t>
            </a:r>
            <a:r>
              <a:rPr lang="es-ES" sz="1400" dirty="0" err="1"/>
              <a:t>themselves</a:t>
            </a:r>
            <a:r>
              <a:rPr lang="es-ES" sz="1400" dirty="0"/>
              <a:t>: </a:t>
            </a:r>
            <a:r>
              <a:rPr lang="pt-BR" sz="1400" dirty="0">
                <a:hlinkClick r:id="rId3"/>
              </a:rPr>
              <a:t>10 minutes </a:t>
            </a:r>
            <a:r>
              <a:rPr lang="pt-BR" sz="1400" dirty="0" err="1">
                <a:hlinkClick r:id="rId3"/>
              </a:rPr>
              <a:t>to</a:t>
            </a:r>
            <a:r>
              <a:rPr lang="pt-BR" sz="1400" dirty="0">
                <a:hlinkClick r:id="rId3"/>
              </a:rPr>
              <a:t> pandas — pandas 2.3.3 </a:t>
            </a:r>
            <a:r>
              <a:rPr lang="pt-BR" sz="1400" dirty="0" err="1">
                <a:hlinkClick r:id="rId3"/>
              </a:rPr>
              <a:t>documentation</a:t>
            </a:r>
            <a:endParaRPr lang="es-ES" sz="1400" dirty="0"/>
          </a:p>
        </p:txBody>
      </p:sp>
      <p:sp>
        <p:nvSpPr>
          <p:cNvPr id="6" name="Flecha: hacia la izquierda 5">
            <a:extLst>
              <a:ext uri="{FF2B5EF4-FFF2-40B4-BE49-F238E27FC236}">
                <a16:creationId xmlns:a16="http://schemas.microsoft.com/office/drawing/2014/main" id="{AF408300-BDC3-0FC9-EC89-6840117B5004}"/>
              </a:ext>
            </a:extLst>
          </p:cNvPr>
          <p:cNvSpPr/>
          <p:nvPr/>
        </p:nvSpPr>
        <p:spPr>
          <a:xfrm>
            <a:off x="6922436" y="5589339"/>
            <a:ext cx="877580" cy="25161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09563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A4E00A-6365-2602-5284-B261AA5C17E9}"/>
              </a:ext>
            </a:extLst>
          </p:cNvPr>
          <p:cNvSpPr>
            <a:spLocks noGrp="1"/>
          </p:cNvSpPr>
          <p:nvPr>
            <p:ph type="title"/>
          </p:nvPr>
        </p:nvSpPr>
        <p:spPr/>
        <p:txBody>
          <a:bodyPr/>
          <a:lstStyle/>
          <a:p>
            <a:r>
              <a:rPr lang="es-ES" dirty="0"/>
              <a:t>2. Pandas CSV </a:t>
            </a:r>
            <a:r>
              <a:rPr lang="es-ES" dirty="0" err="1"/>
              <a:t>Dataframes</a:t>
            </a:r>
            <a:endParaRPr lang="es-ES" dirty="0"/>
          </a:p>
        </p:txBody>
      </p:sp>
      <p:sp>
        <p:nvSpPr>
          <p:cNvPr id="3" name="Marcador de contenido 2">
            <a:extLst>
              <a:ext uri="{FF2B5EF4-FFF2-40B4-BE49-F238E27FC236}">
                <a16:creationId xmlns:a16="http://schemas.microsoft.com/office/drawing/2014/main" id="{2A5B9B3D-19B9-957C-5CB7-707B7CADBB83}"/>
              </a:ext>
            </a:extLst>
          </p:cNvPr>
          <p:cNvSpPr>
            <a:spLocks noGrp="1"/>
          </p:cNvSpPr>
          <p:nvPr>
            <p:ph idx="1"/>
          </p:nvPr>
        </p:nvSpPr>
        <p:spPr>
          <a:xfrm>
            <a:off x="612647" y="1322770"/>
            <a:ext cx="10653579" cy="4593828"/>
          </a:xfrm>
        </p:spPr>
        <p:txBody>
          <a:bodyPr/>
          <a:lstStyle/>
          <a:p>
            <a:r>
              <a:rPr lang="es-ES" dirty="0"/>
              <a:t>Pandas, as </a:t>
            </a:r>
            <a:r>
              <a:rPr lang="es-ES" dirty="0" err="1"/>
              <a:t>mentioned</a:t>
            </a:r>
            <a:r>
              <a:rPr lang="es-ES" dirty="0"/>
              <a:t>, </a:t>
            </a:r>
            <a:r>
              <a:rPr lang="es-ES" dirty="0" err="1"/>
              <a:t>is</a:t>
            </a:r>
            <a:r>
              <a:rPr lang="es-ES" dirty="0"/>
              <a:t> a </a:t>
            </a:r>
            <a:r>
              <a:rPr lang="es-ES" dirty="0" err="1"/>
              <a:t>great</a:t>
            </a:r>
            <a:r>
              <a:rPr lang="es-ES" dirty="0"/>
              <a:t> </a:t>
            </a:r>
            <a:r>
              <a:rPr lang="es-ES" dirty="0" err="1"/>
              <a:t>library</a:t>
            </a:r>
            <a:r>
              <a:rPr lang="es-ES" dirty="0"/>
              <a:t> </a:t>
            </a:r>
            <a:r>
              <a:rPr lang="es-ES" dirty="0" err="1"/>
              <a:t>for</a:t>
            </a:r>
            <a:r>
              <a:rPr lang="es-ES" dirty="0"/>
              <a:t> </a:t>
            </a:r>
            <a:r>
              <a:rPr lang="es-ES" dirty="0" err="1"/>
              <a:t>reading</a:t>
            </a:r>
            <a:r>
              <a:rPr lang="es-ES" dirty="0"/>
              <a:t> (AKA </a:t>
            </a:r>
            <a:r>
              <a:rPr lang="es-ES" dirty="0" err="1"/>
              <a:t>opening</a:t>
            </a:r>
            <a:r>
              <a:rPr lang="es-ES" dirty="0"/>
              <a:t>), </a:t>
            </a:r>
            <a:r>
              <a:rPr lang="es-ES" dirty="0" err="1"/>
              <a:t>manipulating</a:t>
            </a:r>
            <a:r>
              <a:rPr lang="es-ES" dirty="0"/>
              <a:t>, </a:t>
            </a:r>
            <a:r>
              <a:rPr lang="es-ES" dirty="0" err="1"/>
              <a:t>creating</a:t>
            </a:r>
            <a:r>
              <a:rPr lang="es-ES" dirty="0"/>
              <a:t>, and </a:t>
            </a:r>
            <a:r>
              <a:rPr lang="es-ES" dirty="0" err="1"/>
              <a:t>writing</a:t>
            </a:r>
            <a:r>
              <a:rPr lang="es-ES" dirty="0"/>
              <a:t> (AKA </a:t>
            </a:r>
            <a:r>
              <a:rPr lang="es-ES" dirty="0" err="1"/>
              <a:t>saving</a:t>
            </a:r>
            <a:r>
              <a:rPr lang="es-ES" dirty="0"/>
              <a:t>) tabular data.</a:t>
            </a:r>
          </a:p>
          <a:p>
            <a:r>
              <a:rPr lang="es-ES" dirty="0" err="1"/>
              <a:t>The</a:t>
            </a:r>
            <a:r>
              <a:rPr lang="es-ES" dirty="0"/>
              <a:t> </a:t>
            </a:r>
            <a:r>
              <a:rPr lang="es-ES" dirty="0" err="1"/>
              <a:t>most</a:t>
            </a:r>
            <a:r>
              <a:rPr lang="es-ES" dirty="0"/>
              <a:t> </a:t>
            </a:r>
            <a:r>
              <a:rPr lang="es-ES" dirty="0" err="1"/>
              <a:t>used</a:t>
            </a:r>
            <a:r>
              <a:rPr lang="es-ES" dirty="0"/>
              <a:t> </a:t>
            </a:r>
            <a:r>
              <a:rPr lang="es-ES" dirty="0" err="1"/>
              <a:t>format</a:t>
            </a:r>
            <a:r>
              <a:rPr lang="es-ES" dirty="0"/>
              <a:t> </a:t>
            </a:r>
            <a:r>
              <a:rPr lang="es-ES" dirty="0" err="1"/>
              <a:t>of</a:t>
            </a:r>
            <a:r>
              <a:rPr lang="es-ES" dirty="0"/>
              <a:t> </a:t>
            </a:r>
            <a:r>
              <a:rPr lang="es-ES" b="1" dirty="0">
                <a:solidFill>
                  <a:srgbClr val="00B0F0"/>
                </a:solidFill>
              </a:rPr>
              <a:t>tabular data </a:t>
            </a:r>
            <a:r>
              <a:rPr lang="es-ES" dirty="0"/>
              <a:t>(AKA “table”) </a:t>
            </a:r>
            <a:r>
              <a:rPr lang="es-ES" dirty="0" err="1"/>
              <a:t>is</a:t>
            </a:r>
            <a:r>
              <a:rPr lang="es-ES" dirty="0"/>
              <a:t> </a:t>
            </a:r>
            <a:r>
              <a:rPr lang="es-ES" dirty="0" err="1"/>
              <a:t>something</a:t>
            </a:r>
            <a:r>
              <a:rPr lang="es-ES" dirty="0"/>
              <a:t> </a:t>
            </a:r>
            <a:r>
              <a:rPr lang="es-ES" dirty="0" err="1"/>
              <a:t>called</a:t>
            </a:r>
            <a:r>
              <a:rPr lang="es-ES" dirty="0"/>
              <a:t> </a:t>
            </a:r>
            <a:r>
              <a:rPr lang="es-ES" b="1" dirty="0">
                <a:solidFill>
                  <a:srgbClr val="00B0F0"/>
                </a:solidFill>
              </a:rPr>
              <a:t>CSV</a:t>
            </a:r>
            <a:r>
              <a:rPr lang="es-ES" dirty="0"/>
              <a:t>, </a:t>
            </a:r>
            <a:r>
              <a:rPr lang="es-ES" dirty="0" err="1"/>
              <a:t>that</a:t>
            </a:r>
            <a:r>
              <a:rPr lang="es-ES" dirty="0"/>
              <a:t> stands </a:t>
            </a:r>
            <a:r>
              <a:rPr lang="es-ES" dirty="0" err="1"/>
              <a:t>for</a:t>
            </a:r>
            <a:r>
              <a:rPr lang="es-ES" dirty="0"/>
              <a:t> </a:t>
            </a:r>
            <a:r>
              <a:rPr lang="es-ES" b="1" dirty="0">
                <a:solidFill>
                  <a:srgbClr val="00B0F0"/>
                </a:solidFill>
              </a:rPr>
              <a:t>“</a:t>
            </a:r>
            <a:r>
              <a:rPr lang="es-ES" b="1" dirty="0" err="1">
                <a:solidFill>
                  <a:srgbClr val="00B0F0"/>
                </a:solidFill>
              </a:rPr>
              <a:t>Comma</a:t>
            </a:r>
            <a:r>
              <a:rPr lang="es-ES" b="1" dirty="0">
                <a:solidFill>
                  <a:srgbClr val="00B0F0"/>
                </a:solidFill>
              </a:rPr>
              <a:t> </a:t>
            </a:r>
            <a:r>
              <a:rPr lang="es-ES" b="1" dirty="0" err="1">
                <a:solidFill>
                  <a:srgbClr val="00B0F0"/>
                </a:solidFill>
              </a:rPr>
              <a:t>Separated</a:t>
            </a:r>
            <a:r>
              <a:rPr lang="es-ES" b="1" dirty="0">
                <a:solidFill>
                  <a:srgbClr val="00B0F0"/>
                </a:solidFill>
              </a:rPr>
              <a:t> </a:t>
            </a:r>
            <a:r>
              <a:rPr lang="es-ES" b="1" dirty="0" err="1">
                <a:solidFill>
                  <a:srgbClr val="00B0F0"/>
                </a:solidFill>
              </a:rPr>
              <a:t>Value</a:t>
            </a:r>
            <a:r>
              <a:rPr lang="es-ES" b="1" dirty="0">
                <a:solidFill>
                  <a:srgbClr val="00B0F0"/>
                </a:solidFill>
              </a:rPr>
              <a:t>”. </a:t>
            </a:r>
          </a:p>
          <a:p>
            <a:r>
              <a:rPr lang="es-ES" dirty="0"/>
              <a:t>CSV </a:t>
            </a:r>
            <a:r>
              <a:rPr lang="es-ES" dirty="0" err="1"/>
              <a:t>dataframes</a:t>
            </a:r>
            <a:r>
              <a:rPr lang="es-ES" dirty="0"/>
              <a:t> are </a:t>
            </a:r>
            <a:r>
              <a:rPr lang="es-ES" dirty="0" err="1"/>
              <a:t>the</a:t>
            </a:r>
            <a:r>
              <a:rPr lang="es-ES" dirty="0"/>
              <a:t> </a:t>
            </a:r>
            <a:r>
              <a:rPr lang="es-ES" dirty="0" err="1"/>
              <a:t>same</a:t>
            </a:r>
            <a:r>
              <a:rPr lang="es-ES" dirty="0"/>
              <a:t> </a:t>
            </a:r>
            <a:r>
              <a:rPr lang="es-ES" dirty="0" err="1"/>
              <a:t>complex</a:t>
            </a:r>
            <a:r>
              <a:rPr lang="es-ES" dirty="0"/>
              <a:t> as 2-n </a:t>
            </a:r>
            <a:r>
              <a:rPr lang="es-ES" dirty="0" err="1"/>
              <a:t>Numpy</a:t>
            </a:r>
            <a:r>
              <a:rPr lang="es-ES" dirty="0"/>
              <a:t> </a:t>
            </a:r>
            <a:r>
              <a:rPr lang="es-ES" dirty="0" err="1"/>
              <a:t>Arrays</a:t>
            </a:r>
            <a:r>
              <a:rPr lang="es-ES" dirty="0"/>
              <a:t>: </a:t>
            </a:r>
            <a:r>
              <a:rPr lang="es-ES" dirty="0" err="1"/>
              <a:t>Matrixes</a:t>
            </a:r>
            <a:r>
              <a:rPr lang="es-ES" dirty="0"/>
              <a:t>. </a:t>
            </a:r>
            <a:r>
              <a:rPr lang="es-ES" dirty="0" err="1"/>
              <a:t>They</a:t>
            </a:r>
            <a:r>
              <a:rPr lang="es-ES" dirty="0"/>
              <a:t> </a:t>
            </a:r>
            <a:r>
              <a:rPr lang="es-ES" dirty="0" err="1"/>
              <a:t>consist</a:t>
            </a:r>
            <a:r>
              <a:rPr lang="es-ES" dirty="0"/>
              <a:t> </a:t>
            </a:r>
            <a:r>
              <a:rPr lang="es-ES" dirty="0" err="1"/>
              <a:t>of</a:t>
            </a:r>
            <a:r>
              <a:rPr lang="es-ES" dirty="0"/>
              <a:t> </a:t>
            </a:r>
            <a:r>
              <a:rPr lang="es-ES" dirty="0" err="1"/>
              <a:t>rows</a:t>
            </a:r>
            <a:r>
              <a:rPr lang="es-ES" dirty="0"/>
              <a:t> and </a:t>
            </a:r>
            <a:r>
              <a:rPr lang="es-ES" dirty="0" err="1"/>
              <a:t>columns</a:t>
            </a:r>
            <a:r>
              <a:rPr lang="es-ES" dirty="0"/>
              <a:t>, and </a:t>
            </a:r>
            <a:r>
              <a:rPr lang="es-ES" dirty="0" err="1"/>
              <a:t>they</a:t>
            </a:r>
            <a:r>
              <a:rPr lang="es-ES" dirty="0"/>
              <a:t> </a:t>
            </a:r>
            <a:r>
              <a:rPr lang="es-ES" dirty="0" err="1"/>
              <a:t>have</a:t>
            </a:r>
            <a:r>
              <a:rPr lang="es-ES" dirty="0"/>
              <a:t> x-y </a:t>
            </a:r>
            <a:r>
              <a:rPr lang="es-ES" dirty="0" err="1"/>
              <a:t>coordinates</a:t>
            </a:r>
            <a:r>
              <a:rPr lang="es-ES" dirty="0"/>
              <a:t>.</a:t>
            </a:r>
          </a:p>
        </p:txBody>
      </p:sp>
      <p:pic>
        <p:nvPicPr>
          <p:cNvPr id="5" name="Imagen 4">
            <a:extLst>
              <a:ext uri="{FF2B5EF4-FFF2-40B4-BE49-F238E27FC236}">
                <a16:creationId xmlns:a16="http://schemas.microsoft.com/office/drawing/2014/main" id="{EB641F9B-1A8F-4027-5928-F7BB29221E1B}"/>
              </a:ext>
            </a:extLst>
          </p:cNvPr>
          <p:cNvPicPr>
            <a:picLocks noChangeAspect="1"/>
          </p:cNvPicPr>
          <p:nvPr/>
        </p:nvPicPr>
        <p:blipFill>
          <a:blip r:embed="rId2"/>
          <a:stretch>
            <a:fillRect/>
          </a:stretch>
        </p:blipFill>
        <p:spPr>
          <a:xfrm>
            <a:off x="741674" y="4364773"/>
            <a:ext cx="3124361" cy="1816193"/>
          </a:xfrm>
          <a:prstGeom prst="rect">
            <a:avLst/>
          </a:prstGeom>
        </p:spPr>
      </p:pic>
      <p:sp>
        <p:nvSpPr>
          <p:cNvPr id="8" name="Flecha: a la derecha 7">
            <a:extLst>
              <a:ext uri="{FF2B5EF4-FFF2-40B4-BE49-F238E27FC236}">
                <a16:creationId xmlns:a16="http://schemas.microsoft.com/office/drawing/2014/main" id="{DD7566AE-FAF6-1463-CC23-D616D95E5EBE}"/>
              </a:ext>
            </a:extLst>
          </p:cNvPr>
          <p:cNvSpPr/>
          <p:nvPr/>
        </p:nvSpPr>
        <p:spPr>
          <a:xfrm>
            <a:off x="4169389" y="5156465"/>
            <a:ext cx="670307" cy="2328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546ABFD3-D3E6-6E5D-52F1-073666C5034F}"/>
              </a:ext>
            </a:extLst>
          </p:cNvPr>
          <p:cNvPicPr>
            <a:picLocks noChangeAspect="1"/>
          </p:cNvPicPr>
          <p:nvPr/>
        </p:nvPicPr>
        <p:blipFill>
          <a:blip r:embed="rId3"/>
          <a:stretch>
            <a:fillRect/>
          </a:stretch>
        </p:blipFill>
        <p:spPr>
          <a:xfrm>
            <a:off x="5065597" y="4171917"/>
            <a:ext cx="6426530" cy="2273417"/>
          </a:xfrm>
          <a:prstGeom prst="rect">
            <a:avLst/>
          </a:prstGeom>
        </p:spPr>
      </p:pic>
      <p:pic>
        <p:nvPicPr>
          <p:cNvPr id="11" name="Imagen 10">
            <a:extLst>
              <a:ext uri="{FF2B5EF4-FFF2-40B4-BE49-F238E27FC236}">
                <a16:creationId xmlns:a16="http://schemas.microsoft.com/office/drawing/2014/main" id="{FBC21873-67A5-5897-DC83-A88CF1B8C7DB}"/>
              </a:ext>
            </a:extLst>
          </p:cNvPr>
          <p:cNvPicPr>
            <a:picLocks noChangeAspect="1"/>
          </p:cNvPicPr>
          <p:nvPr/>
        </p:nvPicPr>
        <p:blipFill>
          <a:blip r:embed="rId4"/>
          <a:stretch>
            <a:fillRect/>
          </a:stretch>
        </p:blipFill>
        <p:spPr>
          <a:xfrm>
            <a:off x="9856815" y="441487"/>
            <a:ext cx="1566808" cy="499915"/>
          </a:xfrm>
          <a:prstGeom prst="rect">
            <a:avLst/>
          </a:prstGeom>
        </p:spPr>
      </p:pic>
    </p:spTree>
    <p:extLst>
      <p:ext uri="{BB962C8B-B14F-4D97-AF65-F5344CB8AC3E}">
        <p14:creationId xmlns:p14="http://schemas.microsoft.com/office/powerpoint/2010/main" val="7943524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D161AC7-73A0-B717-CA5A-B3DFB611A035}"/>
              </a:ext>
            </a:extLst>
          </p:cNvPr>
          <p:cNvSpPr>
            <a:spLocks noGrp="1"/>
          </p:cNvSpPr>
          <p:nvPr>
            <p:ph type="title"/>
          </p:nvPr>
        </p:nvSpPr>
        <p:spPr>
          <a:xfrm>
            <a:off x="612648" y="1114923"/>
            <a:ext cx="4621553" cy="1360728"/>
          </a:xfrm>
        </p:spPr>
        <p:txBody>
          <a:bodyPr anchor="b">
            <a:normAutofit/>
          </a:bodyPr>
          <a:lstStyle/>
          <a:p>
            <a:r>
              <a:rPr lang="es-ES" dirty="0"/>
              <a:t>2. Pandas Series</a:t>
            </a:r>
          </a:p>
        </p:txBody>
      </p:sp>
      <p:sp>
        <p:nvSpPr>
          <p:cNvPr id="3" name="Marcador de contenido 2">
            <a:extLst>
              <a:ext uri="{FF2B5EF4-FFF2-40B4-BE49-F238E27FC236}">
                <a16:creationId xmlns:a16="http://schemas.microsoft.com/office/drawing/2014/main" id="{063E3F41-A53D-53FC-0592-F7154B057281}"/>
              </a:ext>
            </a:extLst>
          </p:cNvPr>
          <p:cNvSpPr>
            <a:spLocks noGrp="1"/>
          </p:cNvSpPr>
          <p:nvPr>
            <p:ph idx="1"/>
          </p:nvPr>
        </p:nvSpPr>
        <p:spPr>
          <a:xfrm>
            <a:off x="612648" y="2584058"/>
            <a:ext cx="4621553" cy="3159018"/>
          </a:xfrm>
        </p:spPr>
        <p:txBody>
          <a:bodyPr>
            <a:normAutofit/>
          </a:bodyPr>
          <a:lstStyle/>
          <a:p>
            <a:r>
              <a:rPr lang="es-ES" sz="1800" dirty="0" err="1"/>
              <a:t>Each</a:t>
            </a:r>
            <a:r>
              <a:rPr lang="es-ES" sz="1800" dirty="0"/>
              <a:t> Pandas </a:t>
            </a:r>
            <a:r>
              <a:rPr lang="es-ES" sz="1800" dirty="0" err="1"/>
              <a:t>Dataframe</a:t>
            </a:r>
            <a:r>
              <a:rPr lang="es-ES" sz="1800" dirty="0"/>
              <a:t> </a:t>
            </a:r>
            <a:r>
              <a:rPr lang="es-ES" sz="1800" dirty="0" err="1"/>
              <a:t>consists</a:t>
            </a:r>
            <a:r>
              <a:rPr lang="es-ES" sz="1800" dirty="0"/>
              <a:t> </a:t>
            </a:r>
            <a:r>
              <a:rPr lang="es-ES" sz="1800" dirty="0" err="1"/>
              <a:t>of</a:t>
            </a:r>
            <a:r>
              <a:rPr lang="es-ES" sz="1800" dirty="0"/>
              <a:t> </a:t>
            </a:r>
            <a:r>
              <a:rPr lang="es-ES" sz="1800" dirty="0" err="1"/>
              <a:t>columns</a:t>
            </a:r>
            <a:r>
              <a:rPr lang="es-ES" sz="1800" dirty="0"/>
              <a:t> and </a:t>
            </a:r>
            <a:r>
              <a:rPr lang="es-ES" sz="1800" dirty="0" err="1"/>
              <a:t>rows</a:t>
            </a:r>
            <a:r>
              <a:rPr lang="es-ES" sz="1800" dirty="0"/>
              <a:t>. </a:t>
            </a:r>
            <a:r>
              <a:rPr lang="es-ES" sz="1800" dirty="0" err="1"/>
              <a:t>We</a:t>
            </a:r>
            <a:r>
              <a:rPr lang="es-ES" sz="1800" dirty="0"/>
              <a:t> </a:t>
            </a:r>
            <a:r>
              <a:rPr lang="es-ES" sz="1800" dirty="0" err="1"/>
              <a:t>mentioned</a:t>
            </a:r>
            <a:r>
              <a:rPr lang="es-ES" sz="1800" dirty="0"/>
              <a:t> </a:t>
            </a:r>
            <a:r>
              <a:rPr lang="es-ES" sz="1800" dirty="0" err="1"/>
              <a:t>that</a:t>
            </a:r>
            <a:r>
              <a:rPr lang="es-ES" sz="1800" dirty="0"/>
              <a:t> </a:t>
            </a:r>
            <a:r>
              <a:rPr lang="es-ES" sz="1800" dirty="0" err="1"/>
              <a:t>Numpy</a:t>
            </a:r>
            <a:r>
              <a:rPr lang="es-ES" sz="1800" dirty="0"/>
              <a:t> </a:t>
            </a:r>
            <a:r>
              <a:rPr lang="es-ES" sz="1800" dirty="0" err="1"/>
              <a:t>Arrays</a:t>
            </a:r>
            <a:r>
              <a:rPr lang="es-ES" sz="1800" dirty="0"/>
              <a:t> (</a:t>
            </a:r>
            <a:r>
              <a:rPr lang="es-ES" sz="1800" dirty="0" err="1"/>
              <a:t>or</a:t>
            </a:r>
            <a:r>
              <a:rPr lang="es-ES" sz="1800" dirty="0"/>
              <a:t> </a:t>
            </a:r>
            <a:r>
              <a:rPr lang="es-ES" sz="1800" dirty="0" err="1"/>
              <a:t>Matrixes</a:t>
            </a:r>
            <a:r>
              <a:rPr lang="es-ES" sz="1800" dirty="0"/>
              <a:t>) </a:t>
            </a:r>
            <a:r>
              <a:rPr lang="es-ES" sz="1800" dirty="0" err="1"/>
              <a:t>tend</a:t>
            </a:r>
            <a:r>
              <a:rPr lang="es-ES" sz="1800" dirty="0"/>
              <a:t> </a:t>
            </a:r>
            <a:r>
              <a:rPr lang="es-ES" sz="1800" dirty="0" err="1"/>
              <a:t>to</a:t>
            </a:r>
            <a:r>
              <a:rPr lang="es-ES" sz="1800" dirty="0"/>
              <a:t> </a:t>
            </a:r>
            <a:r>
              <a:rPr lang="es-ES" sz="1800" dirty="0" err="1"/>
              <a:t>display</a:t>
            </a:r>
            <a:r>
              <a:rPr lang="es-ES" sz="1800" dirty="0"/>
              <a:t> data </a:t>
            </a:r>
            <a:r>
              <a:rPr lang="es-ES" sz="1800" dirty="0" err="1"/>
              <a:t>horizontally</a:t>
            </a:r>
            <a:r>
              <a:rPr lang="es-ES" sz="1800" dirty="0"/>
              <a:t> (so, </a:t>
            </a:r>
            <a:r>
              <a:rPr lang="es-ES" sz="1800" dirty="0" err="1"/>
              <a:t>focusing</a:t>
            </a:r>
            <a:r>
              <a:rPr lang="es-ES" sz="1800" dirty="0"/>
              <a:t> </a:t>
            </a:r>
            <a:r>
              <a:rPr lang="es-ES" sz="1800" dirty="0" err="1"/>
              <a:t>on</a:t>
            </a:r>
            <a:r>
              <a:rPr lang="es-ES" sz="1800" dirty="0"/>
              <a:t> </a:t>
            </a:r>
            <a:r>
              <a:rPr lang="es-ES" sz="1800" dirty="0" err="1"/>
              <a:t>rows</a:t>
            </a:r>
            <a:r>
              <a:rPr lang="es-ES" sz="1800" dirty="0"/>
              <a:t>) and Pandas </a:t>
            </a:r>
            <a:r>
              <a:rPr lang="es-ES" sz="1800" dirty="0" err="1"/>
              <a:t>DataFrames</a:t>
            </a:r>
            <a:r>
              <a:rPr lang="es-ES" sz="1800" dirty="0"/>
              <a:t> </a:t>
            </a:r>
            <a:r>
              <a:rPr lang="es-ES" sz="1800" dirty="0" err="1"/>
              <a:t>tend</a:t>
            </a:r>
            <a:r>
              <a:rPr lang="es-ES" sz="1800" dirty="0"/>
              <a:t> </a:t>
            </a:r>
            <a:r>
              <a:rPr lang="es-ES" sz="1800" dirty="0" err="1"/>
              <a:t>to</a:t>
            </a:r>
            <a:r>
              <a:rPr lang="es-ES" sz="1800" dirty="0"/>
              <a:t> </a:t>
            </a:r>
            <a:r>
              <a:rPr lang="es-ES" sz="1800" dirty="0" err="1"/>
              <a:t>display</a:t>
            </a:r>
            <a:r>
              <a:rPr lang="es-ES" sz="1800" dirty="0"/>
              <a:t> data </a:t>
            </a:r>
            <a:r>
              <a:rPr lang="es-ES" sz="1800" dirty="0" err="1"/>
              <a:t>vertically</a:t>
            </a:r>
            <a:r>
              <a:rPr lang="es-ES" sz="1800" dirty="0"/>
              <a:t> (so, </a:t>
            </a:r>
            <a:r>
              <a:rPr lang="es-ES" sz="1800" dirty="0" err="1"/>
              <a:t>focusing</a:t>
            </a:r>
            <a:r>
              <a:rPr lang="es-ES" sz="1800" dirty="0"/>
              <a:t> </a:t>
            </a:r>
            <a:r>
              <a:rPr lang="es-ES" sz="1800" dirty="0" err="1"/>
              <a:t>on</a:t>
            </a:r>
            <a:r>
              <a:rPr lang="es-ES" sz="1800" dirty="0"/>
              <a:t> </a:t>
            </a:r>
            <a:r>
              <a:rPr lang="es-ES" sz="1800" dirty="0" err="1"/>
              <a:t>columns</a:t>
            </a:r>
            <a:r>
              <a:rPr lang="es-ES" sz="1800" dirty="0"/>
              <a:t>). </a:t>
            </a:r>
            <a:r>
              <a:rPr lang="es-ES" sz="1800" dirty="0" err="1"/>
              <a:t>This</a:t>
            </a:r>
            <a:r>
              <a:rPr lang="es-ES" sz="1800" dirty="0"/>
              <a:t> </a:t>
            </a:r>
            <a:r>
              <a:rPr lang="es-ES" sz="1800" dirty="0" err="1"/>
              <a:t>is</a:t>
            </a:r>
            <a:r>
              <a:rPr lang="es-ES" sz="1800" dirty="0"/>
              <a:t> “Day 2. </a:t>
            </a:r>
            <a:r>
              <a:rPr lang="es-ES" sz="1800" dirty="0" err="1"/>
              <a:t>Activity</a:t>
            </a:r>
            <a:r>
              <a:rPr lang="es-ES" sz="1800" dirty="0"/>
              <a:t> 2” (</a:t>
            </a:r>
            <a:r>
              <a:rPr lang="es-ES" sz="1800" dirty="0" err="1"/>
              <a:t>we</a:t>
            </a:r>
            <a:r>
              <a:rPr lang="es-ES" sz="1800" dirty="0"/>
              <a:t> </a:t>
            </a:r>
            <a:r>
              <a:rPr lang="es-ES" sz="1800" dirty="0" err="1"/>
              <a:t>saw</a:t>
            </a:r>
            <a:r>
              <a:rPr lang="es-ES" sz="1800" dirty="0"/>
              <a:t> </a:t>
            </a:r>
            <a:r>
              <a:rPr lang="es-ES" sz="1800" dirty="0" err="1"/>
              <a:t>this</a:t>
            </a:r>
            <a:r>
              <a:rPr lang="es-ES" sz="1800" dirty="0"/>
              <a:t> </a:t>
            </a:r>
            <a:r>
              <a:rPr lang="es-ES" sz="1800" dirty="0" err="1"/>
              <a:t>together</a:t>
            </a:r>
            <a:r>
              <a:rPr lang="es-ES" sz="1800" dirty="0"/>
              <a:t> in </a:t>
            </a:r>
            <a:r>
              <a:rPr lang="es-ES" sz="1800" dirty="0" err="1"/>
              <a:t>class</a:t>
            </a:r>
            <a:r>
              <a:rPr lang="es-ES" sz="1800" dirty="0"/>
              <a:t> </a:t>
            </a:r>
            <a:r>
              <a:rPr lang="es-ES" sz="1800" dirty="0" err="1"/>
              <a:t>last</a:t>
            </a:r>
            <a:r>
              <a:rPr lang="es-ES" sz="1800" dirty="0"/>
              <a:t> </a:t>
            </a:r>
            <a:r>
              <a:rPr lang="es-ES" sz="1800" dirty="0" err="1"/>
              <a:t>week</a:t>
            </a:r>
            <a:r>
              <a:rPr lang="es-ES" sz="1800" dirty="0"/>
              <a:t>!): </a:t>
            </a:r>
          </a:p>
        </p:txBody>
      </p:sp>
      <p:pic>
        <p:nvPicPr>
          <p:cNvPr id="5" name="Imagen 4">
            <a:extLst>
              <a:ext uri="{FF2B5EF4-FFF2-40B4-BE49-F238E27FC236}">
                <a16:creationId xmlns:a16="http://schemas.microsoft.com/office/drawing/2014/main" id="{90D3F988-5487-FEC7-100D-C812C73B650B}"/>
              </a:ext>
            </a:extLst>
          </p:cNvPr>
          <p:cNvPicPr>
            <a:picLocks noChangeAspect="1"/>
          </p:cNvPicPr>
          <p:nvPr/>
        </p:nvPicPr>
        <p:blipFill>
          <a:blip r:embed="rId3"/>
          <a:stretch>
            <a:fillRect/>
          </a:stretch>
        </p:blipFill>
        <p:spPr>
          <a:xfrm>
            <a:off x="5292274" y="287113"/>
            <a:ext cx="6899726" cy="6433994"/>
          </a:xfrm>
          <a:prstGeom prst="rect">
            <a:avLst/>
          </a:prstGeom>
        </p:spPr>
      </p:pic>
    </p:spTree>
    <p:extLst>
      <p:ext uri="{BB962C8B-B14F-4D97-AF65-F5344CB8AC3E}">
        <p14:creationId xmlns:p14="http://schemas.microsoft.com/office/powerpoint/2010/main" val="320719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654BEC-01D8-D415-0DEC-B17C79E931A6}"/>
              </a:ext>
            </a:extLst>
          </p:cNvPr>
          <p:cNvSpPr>
            <a:spLocks noGrp="1"/>
          </p:cNvSpPr>
          <p:nvPr>
            <p:ph type="title"/>
          </p:nvPr>
        </p:nvSpPr>
        <p:spPr>
          <a:xfrm>
            <a:off x="612648" y="1114923"/>
            <a:ext cx="4621553" cy="1360728"/>
          </a:xfrm>
        </p:spPr>
        <p:txBody>
          <a:bodyPr anchor="b">
            <a:normAutofit/>
          </a:bodyPr>
          <a:lstStyle/>
          <a:p>
            <a:r>
              <a:rPr lang="es-ES" dirty="0"/>
              <a:t>2. Pandas Series</a:t>
            </a:r>
          </a:p>
        </p:txBody>
      </p:sp>
      <p:sp>
        <p:nvSpPr>
          <p:cNvPr id="3" name="Marcador de contenido 2">
            <a:extLst>
              <a:ext uri="{FF2B5EF4-FFF2-40B4-BE49-F238E27FC236}">
                <a16:creationId xmlns:a16="http://schemas.microsoft.com/office/drawing/2014/main" id="{367D767B-A466-8044-45F4-B8E8B8703F0A}"/>
              </a:ext>
            </a:extLst>
          </p:cNvPr>
          <p:cNvSpPr>
            <a:spLocks noGrp="1"/>
          </p:cNvSpPr>
          <p:nvPr>
            <p:ph idx="1"/>
          </p:nvPr>
        </p:nvSpPr>
        <p:spPr>
          <a:xfrm>
            <a:off x="612648" y="2584058"/>
            <a:ext cx="4621553" cy="3159018"/>
          </a:xfrm>
        </p:spPr>
        <p:txBody>
          <a:bodyPr>
            <a:normAutofit/>
          </a:bodyPr>
          <a:lstStyle/>
          <a:p>
            <a:r>
              <a:rPr lang="es-ES" sz="1800" dirty="0" err="1"/>
              <a:t>If</a:t>
            </a:r>
            <a:r>
              <a:rPr lang="es-ES" sz="1800" dirty="0"/>
              <a:t> </a:t>
            </a:r>
            <a:r>
              <a:rPr lang="es-ES" sz="1800" dirty="0" err="1"/>
              <a:t>we</a:t>
            </a:r>
            <a:r>
              <a:rPr lang="es-ES" sz="1800" dirty="0"/>
              <a:t> </a:t>
            </a:r>
            <a:r>
              <a:rPr lang="es-ES" sz="1800" dirty="0" err="1"/>
              <a:t>select</a:t>
            </a:r>
            <a:r>
              <a:rPr lang="es-ES" sz="1800" dirty="0"/>
              <a:t> a </a:t>
            </a:r>
            <a:r>
              <a:rPr lang="es-ES" sz="1800" dirty="0" err="1"/>
              <a:t>column</a:t>
            </a:r>
            <a:r>
              <a:rPr lang="es-ES" sz="1800" dirty="0"/>
              <a:t> in a </a:t>
            </a:r>
            <a:r>
              <a:rPr lang="es-ES" sz="1800" dirty="0" err="1"/>
              <a:t>dataframe</a:t>
            </a:r>
            <a:r>
              <a:rPr lang="es-ES" sz="1800" dirty="0"/>
              <a:t>, </a:t>
            </a:r>
            <a:r>
              <a:rPr lang="es-ES" sz="1800" dirty="0" err="1"/>
              <a:t>we</a:t>
            </a:r>
            <a:r>
              <a:rPr lang="es-ES" sz="1800" dirty="0"/>
              <a:t> </a:t>
            </a:r>
            <a:r>
              <a:rPr lang="es-ES" sz="1800" dirty="0" err="1"/>
              <a:t>will</a:t>
            </a:r>
            <a:r>
              <a:rPr lang="es-ES" sz="1800" dirty="0"/>
              <a:t> </a:t>
            </a:r>
            <a:r>
              <a:rPr lang="es-ES" sz="1800" dirty="0" err="1"/>
              <a:t>get</a:t>
            </a:r>
            <a:r>
              <a:rPr lang="es-ES" sz="1800" dirty="0"/>
              <a:t> a Pandas Series, </a:t>
            </a:r>
            <a:r>
              <a:rPr lang="es-ES" sz="1800" dirty="0" err="1"/>
              <a:t>the</a:t>
            </a:r>
            <a:r>
              <a:rPr lang="es-ES" sz="1800" dirty="0"/>
              <a:t> Pandas </a:t>
            </a:r>
            <a:r>
              <a:rPr lang="es-ES" sz="1800" dirty="0" err="1"/>
              <a:t>Numpy</a:t>
            </a:r>
            <a:r>
              <a:rPr lang="es-ES" sz="1800" dirty="0"/>
              <a:t> Array </a:t>
            </a:r>
            <a:r>
              <a:rPr lang="es-ES" sz="1800" dirty="0" err="1"/>
              <a:t>equivalent</a:t>
            </a:r>
            <a:r>
              <a:rPr lang="es-ES" sz="1800" dirty="0"/>
              <a:t>.</a:t>
            </a:r>
          </a:p>
        </p:txBody>
      </p:sp>
      <p:pic>
        <p:nvPicPr>
          <p:cNvPr id="5" name="Imagen 4">
            <a:extLst>
              <a:ext uri="{FF2B5EF4-FFF2-40B4-BE49-F238E27FC236}">
                <a16:creationId xmlns:a16="http://schemas.microsoft.com/office/drawing/2014/main" id="{D4AAF5C5-65AD-6CA9-23F8-017C23C8509C}"/>
              </a:ext>
            </a:extLst>
          </p:cNvPr>
          <p:cNvPicPr>
            <a:picLocks noChangeAspect="1"/>
          </p:cNvPicPr>
          <p:nvPr/>
        </p:nvPicPr>
        <p:blipFill>
          <a:blip r:embed="rId2"/>
          <a:stretch>
            <a:fillRect/>
          </a:stretch>
        </p:blipFill>
        <p:spPr>
          <a:xfrm>
            <a:off x="5234201" y="1555591"/>
            <a:ext cx="6697479" cy="4470566"/>
          </a:xfrm>
          <a:prstGeom prst="rect">
            <a:avLst/>
          </a:prstGeom>
        </p:spPr>
      </p:pic>
      <p:pic>
        <p:nvPicPr>
          <p:cNvPr id="6" name="Imagen 5">
            <a:extLst>
              <a:ext uri="{FF2B5EF4-FFF2-40B4-BE49-F238E27FC236}">
                <a16:creationId xmlns:a16="http://schemas.microsoft.com/office/drawing/2014/main" id="{D579D67B-AB13-595A-A58B-8F1B8397CF88}"/>
              </a:ext>
            </a:extLst>
          </p:cNvPr>
          <p:cNvPicPr>
            <a:picLocks noChangeAspect="1"/>
          </p:cNvPicPr>
          <p:nvPr/>
        </p:nvPicPr>
        <p:blipFill>
          <a:blip r:embed="rId3"/>
          <a:stretch>
            <a:fillRect/>
          </a:stretch>
        </p:blipFill>
        <p:spPr>
          <a:xfrm>
            <a:off x="9789360" y="473790"/>
            <a:ext cx="1566808" cy="499915"/>
          </a:xfrm>
          <a:prstGeom prst="rect">
            <a:avLst/>
          </a:prstGeom>
        </p:spPr>
      </p:pic>
    </p:spTree>
    <p:extLst>
      <p:ext uri="{BB962C8B-B14F-4D97-AF65-F5344CB8AC3E}">
        <p14:creationId xmlns:p14="http://schemas.microsoft.com/office/powerpoint/2010/main" val="28449528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B9DD55-194F-E6AE-870A-0EAE5173C8D8}"/>
              </a:ext>
            </a:extLst>
          </p:cNvPr>
          <p:cNvSpPr>
            <a:spLocks noGrp="1"/>
          </p:cNvSpPr>
          <p:nvPr>
            <p:ph type="title"/>
          </p:nvPr>
        </p:nvSpPr>
        <p:spPr/>
        <p:txBody>
          <a:bodyPr/>
          <a:lstStyle/>
          <a:p>
            <a:r>
              <a:rPr lang="es-ES" dirty="0"/>
              <a:t>2. Pandas Series</a:t>
            </a:r>
          </a:p>
        </p:txBody>
      </p:sp>
      <p:sp>
        <p:nvSpPr>
          <p:cNvPr id="3" name="Marcador de contenido 2">
            <a:extLst>
              <a:ext uri="{FF2B5EF4-FFF2-40B4-BE49-F238E27FC236}">
                <a16:creationId xmlns:a16="http://schemas.microsoft.com/office/drawing/2014/main" id="{398654E0-20DB-CBB9-353C-78BE105717AC}"/>
              </a:ext>
            </a:extLst>
          </p:cNvPr>
          <p:cNvSpPr>
            <a:spLocks noGrp="1"/>
          </p:cNvSpPr>
          <p:nvPr>
            <p:ph idx="1"/>
          </p:nvPr>
        </p:nvSpPr>
        <p:spPr>
          <a:xfrm>
            <a:off x="612648" y="1680898"/>
            <a:ext cx="10653579" cy="4593828"/>
          </a:xfrm>
        </p:spPr>
        <p:txBody>
          <a:bodyPr/>
          <a:lstStyle/>
          <a:p>
            <a:r>
              <a:rPr lang="es-ES" dirty="0"/>
              <a:t>A Pandas Series </a:t>
            </a:r>
            <a:r>
              <a:rPr lang="es-ES" dirty="0" err="1"/>
              <a:t>is</a:t>
            </a:r>
            <a:r>
              <a:rPr lang="es-ES" dirty="0"/>
              <a:t> a </a:t>
            </a:r>
            <a:r>
              <a:rPr lang="es-ES" dirty="0" err="1"/>
              <a:t>one</a:t>
            </a:r>
            <a:r>
              <a:rPr lang="es-ES" dirty="0"/>
              <a:t>-dimensional array </a:t>
            </a:r>
            <a:r>
              <a:rPr lang="es-ES" dirty="0" err="1"/>
              <a:t>of</a:t>
            </a:r>
            <a:r>
              <a:rPr lang="es-ES" dirty="0"/>
              <a:t> </a:t>
            </a:r>
            <a:r>
              <a:rPr lang="es-ES" dirty="0" err="1"/>
              <a:t>indexed</a:t>
            </a:r>
            <a:r>
              <a:rPr lang="es-ES" dirty="0"/>
              <a:t> data. </a:t>
            </a:r>
          </a:p>
          <a:p>
            <a:r>
              <a:rPr lang="es-ES" dirty="0" err="1"/>
              <a:t>The</a:t>
            </a:r>
            <a:r>
              <a:rPr lang="es-ES" dirty="0"/>
              <a:t> </a:t>
            </a:r>
            <a:r>
              <a:rPr lang="es-ES" dirty="0" err="1"/>
              <a:t>main</a:t>
            </a:r>
            <a:r>
              <a:rPr lang="es-ES" dirty="0"/>
              <a:t> </a:t>
            </a:r>
            <a:r>
              <a:rPr lang="es-ES" dirty="0" err="1"/>
              <a:t>difference</a:t>
            </a:r>
            <a:r>
              <a:rPr lang="es-ES" dirty="0"/>
              <a:t> </a:t>
            </a:r>
            <a:r>
              <a:rPr lang="es-ES" dirty="0" err="1"/>
              <a:t>with</a:t>
            </a:r>
            <a:r>
              <a:rPr lang="es-ES" dirty="0"/>
              <a:t> </a:t>
            </a:r>
            <a:r>
              <a:rPr lang="es-ES" dirty="0" err="1"/>
              <a:t>numpy</a:t>
            </a:r>
            <a:r>
              <a:rPr lang="es-ES" dirty="0"/>
              <a:t> </a:t>
            </a:r>
            <a:r>
              <a:rPr lang="es-ES" dirty="0" err="1"/>
              <a:t>arrays</a:t>
            </a:r>
            <a:r>
              <a:rPr lang="es-ES" dirty="0"/>
              <a:t> </a:t>
            </a:r>
            <a:r>
              <a:rPr lang="es-ES" dirty="0" err="1"/>
              <a:t>is</a:t>
            </a:r>
            <a:r>
              <a:rPr lang="es-ES" dirty="0"/>
              <a:t> </a:t>
            </a:r>
            <a:r>
              <a:rPr lang="es-ES" dirty="0" err="1"/>
              <a:t>that</a:t>
            </a:r>
            <a:r>
              <a:rPr lang="es-ES" dirty="0"/>
              <a:t> Pandas Series are </a:t>
            </a:r>
            <a:r>
              <a:rPr lang="es-ES" b="1" dirty="0" err="1"/>
              <a:t>indexed</a:t>
            </a:r>
            <a:r>
              <a:rPr lang="es-ES" b="1" dirty="0"/>
              <a:t>. </a:t>
            </a:r>
            <a:r>
              <a:rPr lang="es-ES" dirty="0" err="1"/>
              <a:t>That</a:t>
            </a:r>
            <a:r>
              <a:rPr lang="es-ES" dirty="0"/>
              <a:t> </a:t>
            </a:r>
            <a:r>
              <a:rPr lang="es-ES" dirty="0" err="1"/>
              <a:t>means</a:t>
            </a:r>
            <a:r>
              <a:rPr lang="es-ES" dirty="0"/>
              <a:t> </a:t>
            </a:r>
            <a:r>
              <a:rPr lang="es-ES" dirty="0" err="1"/>
              <a:t>that</a:t>
            </a:r>
            <a:r>
              <a:rPr lang="es-ES" dirty="0"/>
              <a:t> </a:t>
            </a:r>
            <a:r>
              <a:rPr lang="es-ES" dirty="0" err="1"/>
              <a:t>even</a:t>
            </a:r>
            <a:r>
              <a:rPr lang="es-ES" dirty="0"/>
              <a:t> </a:t>
            </a:r>
            <a:r>
              <a:rPr lang="es-ES" dirty="0" err="1"/>
              <a:t>if</a:t>
            </a:r>
            <a:r>
              <a:rPr lang="es-ES" dirty="0"/>
              <a:t> </a:t>
            </a:r>
            <a:r>
              <a:rPr lang="es-ES" dirty="0" err="1"/>
              <a:t>it</a:t>
            </a:r>
            <a:r>
              <a:rPr lang="es-ES" dirty="0"/>
              <a:t> </a:t>
            </a:r>
            <a:r>
              <a:rPr lang="es-ES" dirty="0" err="1"/>
              <a:t>is</a:t>
            </a:r>
            <a:r>
              <a:rPr lang="es-ES" dirty="0"/>
              <a:t> </a:t>
            </a:r>
            <a:r>
              <a:rPr lang="es-ES" dirty="0" err="1"/>
              <a:t>just</a:t>
            </a:r>
            <a:r>
              <a:rPr lang="es-ES" dirty="0"/>
              <a:t> </a:t>
            </a:r>
            <a:r>
              <a:rPr lang="es-ES" dirty="0" err="1"/>
              <a:t>one-dimension</a:t>
            </a:r>
            <a:r>
              <a:rPr lang="es-ES" dirty="0"/>
              <a:t> (</a:t>
            </a:r>
            <a:r>
              <a:rPr lang="es-ES" dirty="0" err="1"/>
              <a:t>the</a:t>
            </a:r>
            <a:r>
              <a:rPr lang="es-ES" dirty="0"/>
              <a:t> </a:t>
            </a:r>
            <a:r>
              <a:rPr lang="es-ES" dirty="0" err="1"/>
              <a:t>index</a:t>
            </a:r>
            <a:r>
              <a:rPr lang="es-ES" dirty="0"/>
              <a:t> </a:t>
            </a:r>
            <a:r>
              <a:rPr lang="es-ES" dirty="0" err="1"/>
              <a:t>does</a:t>
            </a:r>
            <a:r>
              <a:rPr lang="es-ES" dirty="0"/>
              <a:t> </a:t>
            </a:r>
            <a:r>
              <a:rPr lang="es-ES" dirty="0" err="1"/>
              <a:t>not</a:t>
            </a:r>
            <a:r>
              <a:rPr lang="es-ES" dirty="0"/>
              <a:t> </a:t>
            </a:r>
            <a:r>
              <a:rPr lang="es-ES" dirty="0" err="1"/>
              <a:t>count</a:t>
            </a:r>
            <a:r>
              <a:rPr lang="es-ES" dirty="0"/>
              <a:t> as a columna, so </a:t>
            </a:r>
            <a:r>
              <a:rPr lang="es-ES" dirty="0" err="1"/>
              <a:t>it</a:t>
            </a:r>
            <a:r>
              <a:rPr lang="es-ES" dirty="0"/>
              <a:t> </a:t>
            </a:r>
            <a:r>
              <a:rPr lang="es-ES" dirty="0" err="1"/>
              <a:t>is</a:t>
            </a:r>
            <a:r>
              <a:rPr lang="es-ES" dirty="0"/>
              <a:t> 1-n, </a:t>
            </a:r>
            <a:r>
              <a:rPr lang="es-ES" dirty="0" err="1"/>
              <a:t>not</a:t>
            </a:r>
            <a:r>
              <a:rPr lang="es-ES" dirty="0"/>
              <a:t> a 2-n </a:t>
            </a:r>
            <a:r>
              <a:rPr lang="es-ES" dirty="0" err="1"/>
              <a:t>matrix</a:t>
            </a:r>
            <a:r>
              <a:rPr lang="es-ES" dirty="0"/>
              <a:t>), </a:t>
            </a:r>
            <a:r>
              <a:rPr lang="es-ES" dirty="0" err="1"/>
              <a:t>we</a:t>
            </a:r>
            <a:r>
              <a:rPr lang="es-ES" dirty="0"/>
              <a:t> are </a:t>
            </a:r>
            <a:r>
              <a:rPr lang="es-ES" dirty="0" err="1"/>
              <a:t>going</a:t>
            </a:r>
            <a:r>
              <a:rPr lang="es-ES" dirty="0"/>
              <a:t> </a:t>
            </a:r>
            <a:r>
              <a:rPr lang="es-ES" dirty="0" err="1"/>
              <a:t>to</a:t>
            </a:r>
            <a:r>
              <a:rPr lang="es-ES" dirty="0"/>
              <a:t> </a:t>
            </a:r>
            <a:r>
              <a:rPr lang="es-ES" dirty="0" err="1"/>
              <a:t>see</a:t>
            </a:r>
            <a:r>
              <a:rPr lang="es-ES" dirty="0"/>
              <a:t> </a:t>
            </a:r>
            <a:r>
              <a:rPr lang="es-ES" dirty="0" err="1"/>
              <a:t>the</a:t>
            </a:r>
            <a:r>
              <a:rPr lang="es-ES" dirty="0"/>
              <a:t> </a:t>
            </a:r>
            <a:r>
              <a:rPr lang="es-ES" dirty="0" err="1"/>
              <a:t>index</a:t>
            </a:r>
            <a:r>
              <a:rPr lang="es-ES" dirty="0"/>
              <a:t> </a:t>
            </a:r>
            <a:r>
              <a:rPr lang="es-ES" dirty="0" err="1"/>
              <a:t>when</a:t>
            </a:r>
            <a:r>
              <a:rPr lang="es-ES" dirty="0"/>
              <a:t> </a:t>
            </a:r>
            <a:r>
              <a:rPr lang="es-ES" dirty="0" err="1"/>
              <a:t>we</a:t>
            </a:r>
            <a:r>
              <a:rPr lang="es-ES" dirty="0"/>
              <a:t> </a:t>
            </a:r>
            <a:r>
              <a:rPr lang="es-ES" dirty="0" err="1"/>
              <a:t>check</a:t>
            </a:r>
            <a:r>
              <a:rPr lang="es-ES" dirty="0"/>
              <a:t> </a:t>
            </a:r>
            <a:r>
              <a:rPr lang="es-ES" dirty="0" err="1"/>
              <a:t>our</a:t>
            </a:r>
            <a:r>
              <a:rPr lang="es-ES" dirty="0"/>
              <a:t> variable.</a:t>
            </a:r>
          </a:p>
          <a:p>
            <a:endParaRPr lang="es-ES" b="1" dirty="0"/>
          </a:p>
          <a:p>
            <a:endParaRPr lang="es-ES" b="1" dirty="0"/>
          </a:p>
          <a:p>
            <a:endParaRPr lang="es-ES" b="1" dirty="0"/>
          </a:p>
          <a:p>
            <a:endParaRPr lang="es-ES" b="1" dirty="0"/>
          </a:p>
        </p:txBody>
      </p:sp>
      <p:pic>
        <p:nvPicPr>
          <p:cNvPr id="5" name="Imagen 4">
            <a:extLst>
              <a:ext uri="{FF2B5EF4-FFF2-40B4-BE49-F238E27FC236}">
                <a16:creationId xmlns:a16="http://schemas.microsoft.com/office/drawing/2014/main" id="{194145DE-1D9E-1F09-C86C-DD259C01843A}"/>
              </a:ext>
            </a:extLst>
          </p:cNvPr>
          <p:cNvPicPr>
            <a:picLocks noChangeAspect="1"/>
          </p:cNvPicPr>
          <p:nvPr/>
        </p:nvPicPr>
        <p:blipFill>
          <a:blip r:embed="rId2"/>
          <a:stretch>
            <a:fillRect/>
          </a:stretch>
        </p:blipFill>
        <p:spPr>
          <a:xfrm>
            <a:off x="763267" y="3735649"/>
            <a:ext cx="10502959" cy="1615840"/>
          </a:xfrm>
          <a:prstGeom prst="rect">
            <a:avLst/>
          </a:prstGeom>
        </p:spPr>
      </p:pic>
      <p:pic>
        <p:nvPicPr>
          <p:cNvPr id="6" name="Imagen 5">
            <a:extLst>
              <a:ext uri="{FF2B5EF4-FFF2-40B4-BE49-F238E27FC236}">
                <a16:creationId xmlns:a16="http://schemas.microsoft.com/office/drawing/2014/main" id="{AF0E4FD1-6AB2-125E-BB19-DD1DB857117B}"/>
              </a:ext>
            </a:extLst>
          </p:cNvPr>
          <p:cNvPicPr>
            <a:picLocks noChangeAspect="1"/>
          </p:cNvPicPr>
          <p:nvPr/>
        </p:nvPicPr>
        <p:blipFill>
          <a:blip r:embed="rId3"/>
          <a:stretch>
            <a:fillRect/>
          </a:stretch>
        </p:blipFill>
        <p:spPr>
          <a:xfrm>
            <a:off x="9789360" y="473790"/>
            <a:ext cx="1566808" cy="499915"/>
          </a:xfrm>
          <a:prstGeom prst="rect">
            <a:avLst/>
          </a:prstGeom>
        </p:spPr>
      </p:pic>
      <p:sp>
        <p:nvSpPr>
          <p:cNvPr id="7" name="Flecha: a la derecha 6">
            <a:extLst>
              <a:ext uri="{FF2B5EF4-FFF2-40B4-BE49-F238E27FC236}">
                <a16:creationId xmlns:a16="http://schemas.microsoft.com/office/drawing/2014/main" id="{52B7451E-D228-9556-113C-B6C891C38750}"/>
              </a:ext>
            </a:extLst>
          </p:cNvPr>
          <p:cNvSpPr/>
          <p:nvPr/>
        </p:nvSpPr>
        <p:spPr>
          <a:xfrm>
            <a:off x="247338" y="4676931"/>
            <a:ext cx="515928" cy="2023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FC77C95E-F839-3F0C-056E-F6742D271190}"/>
              </a:ext>
            </a:extLst>
          </p:cNvPr>
          <p:cNvSpPr txBox="1"/>
          <p:nvPr/>
        </p:nvSpPr>
        <p:spPr>
          <a:xfrm>
            <a:off x="172030" y="4451783"/>
            <a:ext cx="515928" cy="246221"/>
          </a:xfrm>
          <a:prstGeom prst="rect">
            <a:avLst/>
          </a:prstGeom>
          <a:noFill/>
        </p:spPr>
        <p:txBody>
          <a:bodyPr wrap="square" rtlCol="0">
            <a:spAutoFit/>
          </a:bodyPr>
          <a:lstStyle/>
          <a:p>
            <a:r>
              <a:rPr lang="es-ES" sz="1000" dirty="0" err="1"/>
              <a:t>index</a:t>
            </a:r>
            <a:endParaRPr lang="es-ES" sz="1000" dirty="0"/>
          </a:p>
        </p:txBody>
      </p:sp>
      <p:sp>
        <p:nvSpPr>
          <p:cNvPr id="9" name="Flecha: hacia la izquierda 8">
            <a:extLst>
              <a:ext uri="{FF2B5EF4-FFF2-40B4-BE49-F238E27FC236}">
                <a16:creationId xmlns:a16="http://schemas.microsoft.com/office/drawing/2014/main" id="{1E99E8CC-ABBD-82D5-8DBB-5BC4D1A49001}"/>
              </a:ext>
            </a:extLst>
          </p:cNvPr>
          <p:cNvSpPr/>
          <p:nvPr/>
        </p:nvSpPr>
        <p:spPr>
          <a:xfrm>
            <a:off x="2006770" y="5060450"/>
            <a:ext cx="589144" cy="217295"/>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E92D90DE-2E75-197A-3C11-5F4DD06C7ECD}"/>
              </a:ext>
            </a:extLst>
          </p:cNvPr>
          <p:cNvSpPr txBox="1"/>
          <p:nvPr/>
        </p:nvSpPr>
        <p:spPr>
          <a:xfrm>
            <a:off x="2671223" y="5029765"/>
            <a:ext cx="1086234" cy="276999"/>
          </a:xfrm>
          <a:prstGeom prst="rect">
            <a:avLst/>
          </a:prstGeom>
          <a:noFill/>
        </p:spPr>
        <p:txBody>
          <a:bodyPr wrap="square" rtlCol="0">
            <a:spAutoFit/>
          </a:bodyPr>
          <a:lstStyle/>
          <a:p>
            <a:r>
              <a:rPr lang="es-ES" sz="1200" dirty="0"/>
              <a:t>Data </a:t>
            </a:r>
            <a:r>
              <a:rPr lang="es-ES" sz="1200" dirty="0" err="1"/>
              <a:t>type</a:t>
            </a:r>
            <a:endParaRPr lang="es-ES" sz="1200" dirty="0"/>
          </a:p>
        </p:txBody>
      </p:sp>
    </p:spTree>
    <p:extLst>
      <p:ext uri="{BB962C8B-B14F-4D97-AF65-F5344CB8AC3E}">
        <p14:creationId xmlns:p14="http://schemas.microsoft.com/office/powerpoint/2010/main" val="2489879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FCE70-11B8-C2AF-7727-F603746D05CA}"/>
              </a:ext>
            </a:extLst>
          </p:cNvPr>
          <p:cNvSpPr>
            <a:spLocks noGrp="1"/>
          </p:cNvSpPr>
          <p:nvPr>
            <p:ph type="title"/>
          </p:nvPr>
        </p:nvSpPr>
        <p:spPr/>
        <p:txBody>
          <a:bodyPr/>
          <a:lstStyle/>
          <a:p>
            <a:r>
              <a:rPr lang="es-ES" dirty="0"/>
              <a:t>2. Pandas Series</a:t>
            </a:r>
          </a:p>
        </p:txBody>
      </p:sp>
      <p:sp>
        <p:nvSpPr>
          <p:cNvPr id="3" name="Marcador de contenido 2">
            <a:extLst>
              <a:ext uri="{FF2B5EF4-FFF2-40B4-BE49-F238E27FC236}">
                <a16:creationId xmlns:a16="http://schemas.microsoft.com/office/drawing/2014/main" id="{BA775A35-F39D-D25E-4905-39E3E5A40382}"/>
              </a:ext>
            </a:extLst>
          </p:cNvPr>
          <p:cNvSpPr>
            <a:spLocks noGrp="1"/>
          </p:cNvSpPr>
          <p:nvPr>
            <p:ph idx="1"/>
          </p:nvPr>
        </p:nvSpPr>
        <p:spPr/>
        <p:txBody>
          <a:bodyPr/>
          <a:lstStyle/>
          <a:p>
            <a:r>
              <a:rPr lang="es-ES" dirty="0" err="1"/>
              <a:t>We</a:t>
            </a:r>
            <a:r>
              <a:rPr lang="es-ES" dirty="0"/>
              <a:t> can </a:t>
            </a:r>
            <a:r>
              <a:rPr lang="es-ES" dirty="0" err="1"/>
              <a:t>explicity</a:t>
            </a:r>
            <a:r>
              <a:rPr lang="es-ES" dirty="0"/>
              <a:t> </a:t>
            </a:r>
            <a:r>
              <a:rPr lang="es-ES" dirty="0" err="1"/>
              <a:t>indicate</a:t>
            </a:r>
            <a:r>
              <a:rPr lang="es-ES" dirty="0"/>
              <a:t> </a:t>
            </a:r>
            <a:r>
              <a:rPr lang="es-ES" dirty="0" err="1"/>
              <a:t>an</a:t>
            </a:r>
            <a:r>
              <a:rPr lang="es-ES" dirty="0"/>
              <a:t> </a:t>
            </a:r>
            <a:r>
              <a:rPr lang="es-ES" dirty="0" err="1"/>
              <a:t>index</a:t>
            </a:r>
            <a:r>
              <a:rPr lang="es-ES" dirty="0"/>
              <a:t> </a:t>
            </a:r>
            <a:r>
              <a:rPr lang="es-ES" dirty="0" err="1"/>
              <a:t>if</a:t>
            </a:r>
            <a:r>
              <a:rPr lang="es-ES" dirty="0"/>
              <a:t> </a:t>
            </a:r>
            <a:r>
              <a:rPr lang="es-ES" dirty="0" err="1"/>
              <a:t>we</a:t>
            </a:r>
            <a:r>
              <a:rPr lang="es-ES" dirty="0"/>
              <a:t> </a:t>
            </a:r>
            <a:r>
              <a:rPr lang="es-ES" dirty="0" err="1"/>
              <a:t>would</a:t>
            </a:r>
            <a:r>
              <a:rPr lang="es-ES" dirty="0"/>
              <a:t> </a:t>
            </a:r>
            <a:r>
              <a:rPr lang="es-ES" dirty="0" err="1"/>
              <a:t>like</a:t>
            </a:r>
            <a:r>
              <a:rPr lang="es-ES" dirty="0"/>
              <a:t> </a:t>
            </a:r>
            <a:r>
              <a:rPr lang="es-ES" dirty="0" err="1"/>
              <a:t>that</a:t>
            </a:r>
            <a:r>
              <a:rPr lang="es-ES" dirty="0"/>
              <a:t>.</a:t>
            </a:r>
          </a:p>
        </p:txBody>
      </p:sp>
      <p:pic>
        <p:nvPicPr>
          <p:cNvPr id="5" name="Imagen 4">
            <a:extLst>
              <a:ext uri="{FF2B5EF4-FFF2-40B4-BE49-F238E27FC236}">
                <a16:creationId xmlns:a16="http://schemas.microsoft.com/office/drawing/2014/main" id="{29AAC4CC-E47E-AD2A-C3CB-4859EF59DAF9}"/>
              </a:ext>
            </a:extLst>
          </p:cNvPr>
          <p:cNvPicPr>
            <a:picLocks noChangeAspect="1"/>
          </p:cNvPicPr>
          <p:nvPr/>
        </p:nvPicPr>
        <p:blipFill>
          <a:blip r:embed="rId2"/>
          <a:stretch>
            <a:fillRect/>
          </a:stretch>
        </p:blipFill>
        <p:spPr>
          <a:xfrm>
            <a:off x="838607" y="2435174"/>
            <a:ext cx="9038732" cy="2803888"/>
          </a:xfrm>
          <a:prstGeom prst="rect">
            <a:avLst/>
          </a:prstGeom>
        </p:spPr>
      </p:pic>
      <p:pic>
        <p:nvPicPr>
          <p:cNvPr id="6" name="Imagen 5">
            <a:extLst>
              <a:ext uri="{FF2B5EF4-FFF2-40B4-BE49-F238E27FC236}">
                <a16:creationId xmlns:a16="http://schemas.microsoft.com/office/drawing/2014/main" id="{FC980C27-F724-3AF1-3950-3F8B15ECF57B}"/>
              </a:ext>
            </a:extLst>
          </p:cNvPr>
          <p:cNvPicPr>
            <a:picLocks noChangeAspect="1"/>
          </p:cNvPicPr>
          <p:nvPr/>
        </p:nvPicPr>
        <p:blipFill>
          <a:blip r:embed="rId3"/>
          <a:stretch>
            <a:fillRect/>
          </a:stretch>
        </p:blipFill>
        <p:spPr>
          <a:xfrm>
            <a:off x="9444586" y="514006"/>
            <a:ext cx="1566808" cy="499915"/>
          </a:xfrm>
          <a:prstGeom prst="rect">
            <a:avLst/>
          </a:prstGeom>
        </p:spPr>
      </p:pic>
    </p:spTree>
    <p:extLst>
      <p:ext uri="{BB962C8B-B14F-4D97-AF65-F5344CB8AC3E}">
        <p14:creationId xmlns:p14="http://schemas.microsoft.com/office/powerpoint/2010/main" val="27597906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50391-7DCC-2781-EF1F-B7EF6A2C731A}"/>
              </a:ext>
            </a:extLst>
          </p:cNvPr>
          <p:cNvSpPr>
            <a:spLocks noGrp="1"/>
          </p:cNvSpPr>
          <p:nvPr>
            <p:ph type="title"/>
          </p:nvPr>
        </p:nvSpPr>
        <p:spPr/>
        <p:txBody>
          <a:bodyPr/>
          <a:lstStyle/>
          <a:p>
            <a:r>
              <a:rPr lang="es-ES" dirty="0"/>
              <a:t>2. Pandas Series</a:t>
            </a:r>
          </a:p>
        </p:txBody>
      </p:sp>
      <p:sp>
        <p:nvSpPr>
          <p:cNvPr id="3" name="Marcador de contenido 2">
            <a:extLst>
              <a:ext uri="{FF2B5EF4-FFF2-40B4-BE49-F238E27FC236}">
                <a16:creationId xmlns:a16="http://schemas.microsoft.com/office/drawing/2014/main" id="{8B70B673-5141-7A43-CC11-8CFBD5172183}"/>
              </a:ext>
            </a:extLst>
          </p:cNvPr>
          <p:cNvSpPr>
            <a:spLocks noGrp="1"/>
          </p:cNvSpPr>
          <p:nvPr>
            <p:ph idx="1"/>
          </p:nvPr>
        </p:nvSpPr>
        <p:spPr/>
        <p:txBody>
          <a:bodyPr/>
          <a:lstStyle/>
          <a:p>
            <a:r>
              <a:rPr lang="es-ES" dirty="0"/>
              <a:t>And </a:t>
            </a:r>
            <a:r>
              <a:rPr lang="es-ES" dirty="0" err="1"/>
              <a:t>we</a:t>
            </a:r>
            <a:r>
              <a:rPr lang="es-ES" dirty="0"/>
              <a:t> can </a:t>
            </a:r>
            <a:r>
              <a:rPr lang="es-ES" dirty="0" err="1"/>
              <a:t>also</a:t>
            </a:r>
            <a:r>
              <a:rPr lang="es-ES" dirty="0"/>
              <a:t> </a:t>
            </a:r>
            <a:r>
              <a:rPr lang="es-ES" dirty="0" err="1"/>
              <a:t>check</a:t>
            </a:r>
            <a:r>
              <a:rPr lang="es-ES" dirty="0"/>
              <a:t> </a:t>
            </a:r>
            <a:r>
              <a:rPr lang="es-ES" dirty="0" err="1"/>
              <a:t>the</a:t>
            </a:r>
            <a:r>
              <a:rPr lang="es-ES" dirty="0"/>
              <a:t> </a:t>
            </a:r>
            <a:r>
              <a:rPr lang="es-ES" dirty="0" err="1"/>
              <a:t>index</a:t>
            </a:r>
            <a:r>
              <a:rPr lang="es-ES" dirty="0"/>
              <a:t> </a:t>
            </a:r>
            <a:r>
              <a:rPr lang="es-ES" dirty="0" err="1"/>
              <a:t>using</a:t>
            </a:r>
            <a:r>
              <a:rPr lang="es-ES" dirty="0"/>
              <a:t> </a:t>
            </a:r>
            <a:r>
              <a:rPr lang="es-ES" dirty="0" err="1"/>
              <a:t>the</a:t>
            </a:r>
            <a:r>
              <a:rPr lang="es-ES" dirty="0"/>
              <a:t> pandas </a:t>
            </a:r>
            <a:r>
              <a:rPr lang="es-ES" dirty="0" err="1"/>
              <a:t>attribute</a:t>
            </a:r>
            <a:r>
              <a:rPr lang="es-ES" dirty="0"/>
              <a:t> </a:t>
            </a:r>
            <a:r>
              <a:rPr lang="es-ES" b="1" dirty="0" err="1">
                <a:solidFill>
                  <a:srgbClr val="00B0F0"/>
                </a:solidFill>
              </a:rPr>
              <a:t>index</a:t>
            </a:r>
            <a:r>
              <a:rPr lang="es-ES" dirty="0"/>
              <a:t>.</a:t>
            </a:r>
          </a:p>
        </p:txBody>
      </p:sp>
      <p:pic>
        <p:nvPicPr>
          <p:cNvPr id="5" name="Imagen 4">
            <a:extLst>
              <a:ext uri="{FF2B5EF4-FFF2-40B4-BE49-F238E27FC236}">
                <a16:creationId xmlns:a16="http://schemas.microsoft.com/office/drawing/2014/main" id="{3F8E7FC9-9D12-D30C-297E-97AFEAC62C10}"/>
              </a:ext>
            </a:extLst>
          </p:cNvPr>
          <p:cNvPicPr>
            <a:picLocks noChangeAspect="1"/>
          </p:cNvPicPr>
          <p:nvPr/>
        </p:nvPicPr>
        <p:blipFill>
          <a:blip r:embed="rId2"/>
          <a:stretch>
            <a:fillRect/>
          </a:stretch>
        </p:blipFill>
        <p:spPr>
          <a:xfrm>
            <a:off x="1040975" y="2403138"/>
            <a:ext cx="8949969" cy="4080263"/>
          </a:xfrm>
          <a:prstGeom prst="rect">
            <a:avLst/>
          </a:prstGeom>
        </p:spPr>
      </p:pic>
      <p:pic>
        <p:nvPicPr>
          <p:cNvPr id="6" name="Imagen 5">
            <a:extLst>
              <a:ext uri="{FF2B5EF4-FFF2-40B4-BE49-F238E27FC236}">
                <a16:creationId xmlns:a16="http://schemas.microsoft.com/office/drawing/2014/main" id="{C3194D56-7299-DF97-B73A-AE1B7D4E687F}"/>
              </a:ext>
            </a:extLst>
          </p:cNvPr>
          <p:cNvPicPr>
            <a:picLocks noChangeAspect="1"/>
          </p:cNvPicPr>
          <p:nvPr/>
        </p:nvPicPr>
        <p:blipFill>
          <a:blip r:embed="rId3"/>
          <a:stretch>
            <a:fillRect/>
          </a:stretch>
        </p:blipFill>
        <p:spPr>
          <a:xfrm>
            <a:off x="9444586" y="514006"/>
            <a:ext cx="1566808" cy="499915"/>
          </a:xfrm>
          <a:prstGeom prst="rect">
            <a:avLst/>
          </a:prstGeom>
        </p:spPr>
      </p:pic>
    </p:spTree>
    <p:extLst>
      <p:ext uri="{BB962C8B-B14F-4D97-AF65-F5344CB8AC3E}">
        <p14:creationId xmlns:p14="http://schemas.microsoft.com/office/powerpoint/2010/main" val="18559659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90E01A-9A85-5C5F-73BB-A42C25574FD6}"/>
              </a:ext>
            </a:extLst>
          </p:cNvPr>
          <p:cNvSpPr>
            <a:spLocks noGrp="1"/>
          </p:cNvSpPr>
          <p:nvPr>
            <p:ph type="title"/>
          </p:nvPr>
        </p:nvSpPr>
        <p:spPr/>
        <p:txBody>
          <a:bodyPr/>
          <a:lstStyle/>
          <a:p>
            <a:r>
              <a:rPr lang="es-ES" dirty="0"/>
              <a:t>2. Pandas Series</a:t>
            </a:r>
          </a:p>
        </p:txBody>
      </p:sp>
      <p:sp>
        <p:nvSpPr>
          <p:cNvPr id="3" name="Marcador de contenido 2">
            <a:extLst>
              <a:ext uri="{FF2B5EF4-FFF2-40B4-BE49-F238E27FC236}">
                <a16:creationId xmlns:a16="http://schemas.microsoft.com/office/drawing/2014/main" id="{73A72CA4-C949-AD54-0E41-9A48F1756926}"/>
              </a:ext>
            </a:extLst>
          </p:cNvPr>
          <p:cNvSpPr>
            <a:spLocks noGrp="1"/>
          </p:cNvSpPr>
          <p:nvPr>
            <p:ph idx="1"/>
          </p:nvPr>
        </p:nvSpPr>
        <p:spPr/>
        <p:txBody>
          <a:bodyPr/>
          <a:lstStyle/>
          <a:p>
            <a:r>
              <a:rPr lang="es-ES" dirty="0"/>
              <a:t>And </a:t>
            </a:r>
            <a:r>
              <a:rPr lang="es-ES" dirty="0" err="1"/>
              <a:t>that</a:t>
            </a:r>
            <a:r>
              <a:rPr lang="es-ES" dirty="0"/>
              <a:t> </a:t>
            </a:r>
            <a:r>
              <a:rPr lang="es-ES" dirty="0" err="1"/>
              <a:t>is</a:t>
            </a:r>
            <a:r>
              <a:rPr lang="es-ES" dirty="0"/>
              <a:t> </a:t>
            </a:r>
            <a:r>
              <a:rPr lang="es-ES" dirty="0" err="1"/>
              <a:t>why</a:t>
            </a:r>
            <a:r>
              <a:rPr lang="es-ES" dirty="0"/>
              <a:t> </a:t>
            </a:r>
            <a:r>
              <a:rPr lang="es-ES" dirty="0" err="1"/>
              <a:t>we</a:t>
            </a:r>
            <a:r>
              <a:rPr lang="es-ES" dirty="0"/>
              <a:t> can </a:t>
            </a:r>
            <a:r>
              <a:rPr lang="es-ES" dirty="0" err="1"/>
              <a:t>build</a:t>
            </a:r>
            <a:r>
              <a:rPr lang="es-ES" dirty="0"/>
              <a:t> a Pandas Series </a:t>
            </a:r>
            <a:r>
              <a:rPr lang="es-ES" dirty="0" err="1"/>
              <a:t>from</a:t>
            </a:r>
            <a:r>
              <a:rPr lang="es-ES" dirty="0"/>
              <a:t> a </a:t>
            </a:r>
            <a:r>
              <a:rPr lang="es-ES" dirty="0" err="1"/>
              <a:t>dictionary</a:t>
            </a:r>
            <a:r>
              <a:rPr lang="es-ES" dirty="0"/>
              <a:t>. </a:t>
            </a:r>
            <a:r>
              <a:rPr lang="es-ES" dirty="0" err="1"/>
              <a:t>The</a:t>
            </a:r>
            <a:r>
              <a:rPr lang="es-ES" dirty="0"/>
              <a:t> </a:t>
            </a:r>
            <a:r>
              <a:rPr lang="es-ES" dirty="0" err="1"/>
              <a:t>keys</a:t>
            </a:r>
            <a:r>
              <a:rPr lang="es-ES" dirty="0"/>
              <a:t> </a:t>
            </a:r>
            <a:r>
              <a:rPr lang="es-ES" dirty="0" err="1"/>
              <a:t>will</a:t>
            </a:r>
            <a:r>
              <a:rPr lang="es-ES" dirty="0"/>
              <a:t> </a:t>
            </a:r>
            <a:r>
              <a:rPr lang="es-ES" dirty="0" err="1"/>
              <a:t>now</a:t>
            </a:r>
            <a:r>
              <a:rPr lang="es-ES" dirty="0"/>
              <a:t> </a:t>
            </a:r>
            <a:r>
              <a:rPr lang="es-ES" dirty="0" err="1"/>
              <a:t>become</a:t>
            </a:r>
            <a:r>
              <a:rPr lang="es-ES" dirty="0"/>
              <a:t> indexes, and </a:t>
            </a:r>
            <a:r>
              <a:rPr lang="es-ES" dirty="0" err="1"/>
              <a:t>the</a:t>
            </a:r>
            <a:r>
              <a:rPr lang="es-ES" dirty="0"/>
              <a:t> </a:t>
            </a:r>
            <a:r>
              <a:rPr lang="es-ES" dirty="0" err="1"/>
              <a:t>values</a:t>
            </a:r>
            <a:r>
              <a:rPr lang="es-ES" dirty="0"/>
              <a:t> </a:t>
            </a:r>
            <a:r>
              <a:rPr lang="es-ES" dirty="0" err="1"/>
              <a:t>will</a:t>
            </a:r>
            <a:r>
              <a:rPr lang="es-ES" dirty="0"/>
              <a:t> </a:t>
            </a:r>
            <a:r>
              <a:rPr lang="es-ES" dirty="0" err="1"/>
              <a:t>become</a:t>
            </a:r>
            <a:r>
              <a:rPr lang="es-ES" dirty="0"/>
              <a:t> </a:t>
            </a:r>
            <a:r>
              <a:rPr lang="es-ES" dirty="0" err="1"/>
              <a:t>the</a:t>
            </a:r>
            <a:r>
              <a:rPr lang="es-ES" dirty="0"/>
              <a:t> </a:t>
            </a:r>
            <a:r>
              <a:rPr lang="es-ES" dirty="0" err="1"/>
              <a:t>main</a:t>
            </a:r>
            <a:r>
              <a:rPr lang="es-ES" dirty="0"/>
              <a:t> </a:t>
            </a:r>
            <a:r>
              <a:rPr lang="es-ES" dirty="0" err="1"/>
              <a:t>values</a:t>
            </a:r>
            <a:r>
              <a:rPr lang="es-ES" dirty="0"/>
              <a:t>. </a:t>
            </a:r>
          </a:p>
        </p:txBody>
      </p:sp>
      <p:pic>
        <p:nvPicPr>
          <p:cNvPr id="5" name="Imagen 4">
            <a:extLst>
              <a:ext uri="{FF2B5EF4-FFF2-40B4-BE49-F238E27FC236}">
                <a16:creationId xmlns:a16="http://schemas.microsoft.com/office/drawing/2014/main" id="{C9C5EAE1-4A5E-3879-5097-967F076DBB0D}"/>
              </a:ext>
            </a:extLst>
          </p:cNvPr>
          <p:cNvPicPr>
            <a:picLocks noChangeAspect="1"/>
          </p:cNvPicPr>
          <p:nvPr/>
        </p:nvPicPr>
        <p:blipFill>
          <a:blip r:embed="rId2"/>
          <a:stretch>
            <a:fillRect/>
          </a:stretch>
        </p:blipFill>
        <p:spPr>
          <a:xfrm>
            <a:off x="919670" y="2879413"/>
            <a:ext cx="10039531" cy="3084494"/>
          </a:xfrm>
          <a:prstGeom prst="rect">
            <a:avLst/>
          </a:prstGeom>
        </p:spPr>
      </p:pic>
      <p:pic>
        <p:nvPicPr>
          <p:cNvPr id="6" name="Imagen 5">
            <a:extLst>
              <a:ext uri="{FF2B5EF4-FFF2-40B4-BE49-F238E27FC236}">
                <a16:creationId xmlns:a16="http://schemas.microsoft.com/office/drawing/2014/main" id="{AE946674-110C-5B60-421A-F4C7C73AE6C5}"/>
              </a:ext>
            </a:extLst>
          </p:cNvPr>
          <p:cNvPicPr>
            <a:picLocks noChangeAspect="1"/>
          </p:cNvPicPr>
          <p:nvPr/>
        </p:nvPicPr>
        <p:blipFill>
          <a:blip r:embed="rId3"/>
          <a:stretch>
            <a:fillRect/>
          </a:stretch>
        </p:blipFill>
        <p:spPr>
          <a:xfrm>
            <a:off x="9548957" y="544079"/>
            <a:ext cx="1566808" cy="499915"/>
          </a:xfrm>
          <a:prstGeom prst="rect">
            <a:avLst/>
          </a:prstGeom>
        </p:spPr>
      </p:pic>
    </p:spTree>
    <p:extLst>
      <p:ext uri="{BB962C8B-B14F-4D97-AF65-F5344CB8AC3E}">
        <p14:creationId xmlns:p14="http://schemas.microsoft.com/office/powerpoint/2010/main" val="32220364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9573B-B4A2-36D1-C94B-4174F54F3BFB}"/>
              </a:ext>
            </a:extLst>
          </p:cNvPr>
          <p:cNvSpPr>
            <a:spLocks noGrp="1"/>
          </p:cNvSpPr>
          <p:nvPr>
            <p:ph type="title"/>
          </p:nvPr>
        </p:nvSpPr>
        <p:spPr/>
        <p:txBody>
          <a:bodyPr/>
          <a:lstStyle/>
          <a:p>
            <a:r>
              <a:rPr lang="es-ES" dirty="0"/>
              <a:t>2. Pandas Series</a:t>
            </a:r>
          </a:p>
        </p:txBody>
      </p:sp>
      <p:sp>
        <p:nvSpPr>
          <p:cNvPr id="3" name="Marcador de contenido 2">
            <a:extLst>
              <a:ext uri="{FF2B5EF4-FFF2-40B4-BE49-F238E27FC236}">
                <a16:creationId xmlns:a16="http://schemas.microsoft.com/office/drawing/2014/main" id="{1489FAA3-D2F6-9495-E157-BA772A443CB7}"/>
              </a:ext>
            </a:extLst>
          </p:cNvPr>
          <p:cNvSpPr>
            <a:spLocks noGrp="1"/>
          </p:cNvSpPr>
          <p:nvPr>
            <p:ph idx="1"/>
          </p:nvPr>
        </p:nvSpPr>
        <p:spPr/>
        <p:txBody>
          <a:bodyPr/>
          <a:lstStyle/>
          <a:p>
            <a:r>
              <a:rPr lang="es-ES" dirty="0" err="1"/>
              <a:t>But</a:t>
            </a:r>
            <a:r>
              <a:rPr lang="es-ES" dirty="0"/>
              <a:t>, </a:t>
            </a:r>
            <a:r>
              <a:rPr lang="es-ES" dirty="0" err="1"/>
              <a:t>we</a:t>
            </a:r>
            <a:r>
              <a:rPr lang="es-ES" dirty="0"/>
              <a:t> can </a:t>
            </a:r>
            <a:r>
              <a:rPr lang="es-ES" dirty="0" err="1"/>
              <a:t>loop</a:t>
            </a:r>
            <a:r>
              <a:rPr lang="es-ES" dirty="0"/>
              <a:t> </a:t>
            </a:r>
            <a:r>
              <a:rPr lang="es-ES" dirty="0" err="1"/>
              <a:t>over</a:t>
            </a:r>
            <a:r>
              <a:rPr lang="es-ES" dirty="0"/>
              <a:t> a Pandas Series </a:t>
            </a:r>
            <a:r>
              <a:rPr lang="es-ES" dirty="0" err="1"/>
              <a:t>just</a:t>
            </a:r>
            <a:r>
              <a:rPr lang="es-ES" dirty="0"/>
              <a:t> as </a:t>
            </a:r>
            <a:r>
              <a:rPr lang="es-ES" dirty="0" err="1"/>
              <a:t>we</a:t>
            </a:r>
            <a:r>
              <a:rPr lang="es-ES" dirty="0"/>
              <a:t> do </a:t>
            </a:r>
            <a:r>
              <a:rPr lang="es-ES" dirty="0" err="1"/>
              <a:t>with</a:t>
            </a:r>
            <a:r>
              <a:rPr lang="es-ES" dirty="0"/>
              <a:t> a </a:t>
            </a:r>
            <a:r>
              <a:rPr lang="es-ES" dirty="0" err="1"/>
              <a:t>list</a:t>
            </a:r>
            <a:r>
              <a:rPr lang="es-ES" dirty="0"/>
              <a:t>.</a:t>
            </a:r>
          </a:p>
        </p:txBody>
      </p:sp>
      <p:pic>
        <p:nvPicPr>
          <p:cNvPr id="5" name="Imagen 4">
            <a:extLst>
              <a:ext uri="{FF2B5EF4-FFF2-40B4-BE49-F238E27FC236}">
                <a16:creationId xmlns:a16="http://schemas.microsoft.com/office/drawing/2014/main" id="{959A6CD5-9A5D-93D0-EC7B-8FFABE5501D9}"/>
              </a:ext>
            </a:extLst>
          </p:cNvPr>
          <p:cNvPicPr>
            <a:picLocks noChangeAspect="1"/>
          </p:cNvPicPr>
          <p:nvPr/>
        </p:nvPicPr>
        <p:blipFill>
          <a:blip r:embed="rId2"/>
          <a:stretch>
            <a:fillRect/>
          </a:stretch>
        </p:blipFill>
        <p:spPr>
          <a:xfrm>
            <a:off x="969942" y="2481161"/>
            <a:ext cx="10543040" cy="1446262"/>
          </a:xfrm>
          <a:prstGeom prst="rect">
            <a:avLst/>
          </a:prstGeom>
        </p:spPr>
      </p:pic>
      <p:pic>
        <p:nvPicPr>
          <p:cNvPr id="6" name="Imagen 5">
            <a:extLst>
              <a:ext uri="{FF2B5EF4-FFF2-40B4-BE49-F238E27FC236}">
                <a16:creationId xmlns:a16="http://schemas.microsoft.com/office/drawing/2014/main" id="{B136FE78-8AA5-07D8-57D3-A6AD0CE51F68}"/>
              </a:ext>
            </a:extLst>
          </p:cNvPr>
          <p:cNvPicPr>
            <a:picLocks noChangeAspect="1"/>
          </p:cNvPicPr>
          <p:nvPr/>
        </p:nvPicPr>
        <p:blipFill>
          <a:blip r:embed="rId3"/>
          <a:stretch>
            <a:fillRect/>
          </a:stretch>
        </p:blipFill>
        <p:spPr>
          <a:xfrm>
            <a:off x="9601199" y="548640"/>
            <a:ext cx="1566808" cy="499915"/>
          </a:xfrm>
          <a:prstGeom prst="rect">
            <a:avLst/>
          </a:prstGeom>
        </p:spPr>
      </p:pic>
    </p:spTree>
    <p:extLst>
      <p:ext uri="{BB962C8B-B14F-4D97-AF65-F5344CB8AC3E}">
        <p14:creationId xmlns:p14="http://schemas.microsoft.com/office/powerpoint/2010/main" val="955214739"/>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8573</TotalTime>
  <Words>6058</Words>
  <Application>Microsoft Office PowerPoint</Application>
  <PresentationFormat>Panorámica</PresentationFormat>
  <Paragraphs>687</Paragraphs>
  <Slides>146</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146</vt:i4>
      </vt:variant>
    </vt:vector>
  </HeadingPairs>
  <TitlesOfParts>
    <vt:vector size="151" baseType="lpstr">
      <vt:lpstr>Aptos</vt:lpstr>
      <vt:lpstr>Arial</vt:lpstr>
      <vt:lpstr>Neue Haas Grotesk Text Pro</vt:lpstr>
      <vt:lpstr>Wingdings</vt:lpstr>
      <vt:lpstr>VanillaVTI</vt:lpstr>
      <vt:lpstr>Python: Data Analysis Essentials</vt:lpstr>
      <vt:lpstr>Course Content</vt:lpstr>
      <vt:lpstr>Day 1. Python review</vt:lpstr>
      <vt:lpstr>1. General Introduction </vt:lpstr>
      <vt:lpstr>Presentación de PowerPoint</vt:lpstr>
      <vt:lpstr>2. Course Introduction</vt:lpstr>
      <vt:lpstr>Digital Humanities Dataset</vt:lpstr>
      <vt:lpstr>Research question</vt:lpstr>
      <vt:lpstr>3. Introduction to Programming: Python Programming Language</vt:lpstr>
      <vt:lpstr>Programming languages also have syntax</vt:lpstr>
      <vt:lpstr>Why Python?</vt:lpstr>
      <vt:lpstr>4. Introduction to Jupyter Notebooks</vt:lpstr>
      <vt:lpstr>Let’s do a test on writing a script</vt:lpstr>
      <vt:lpstr>5. Python Basics: Data Types </vt:lpstr>
      <vt:lpstr>Presentación de PowerPoint</vt:lpstr>
      <vt:lpstr>Question for the class</vt:lpstr>
      <vt:lpstr>5. Python Basics: Variables </vt:lpstr>
      <vt:lpstr>5. Python Basics: Data Structures.   </vt:lpstr>
      <vt:lpstr>Presentación de PowerPoint</vt:lpstr>
      <vt:lpstr>5. Python Basics. Data Structures. Lists[]</vt:lpstr>
      <vt:lpstr>Presentación de PowerPoint</vt:lpstr>
      <vt:lpstr>Presentación de PowerPoint</vt:lpstr>
      <vt:lpstr>5. Python Basics. Data Structures. Tuples()</vt:lpstr>
      <vt:lpstr>Presentación de PowerPoint</vt:lpstr>
      <vt:lpstr>Presentación de PowerPoint</vt:lpstr>
      <vt:lpstr>5. Python Basics: Data Structures. Dictionaries {}</vt:lpstr>
      <vt:lpstr>Presentación de PowerPoint</vt:lpstr>
      <vt:lpstr>5. Python Basics. Methods (list methods)</vt:lpstr>
      <vt:lpstr>What is a method?</vt:lpstr>
      <vt:lpstr>Presentación de PowerPoint</vt:lpstr>
      <vt:lpstr>Presentación de PowerPoint</vt:lpstr>
      <vt:lpstr>5. Python Basics. Functions</vt:lpstr>
      <vt:lpstr>User Defined Functions. Print and Return</vt:lpstr>
      <vt:lpstr>Presentación de PowerPoint</vt:lpstr>
      <vt:lpstr>Wrapping up the day</vt:lpstr>
      <vt:lpstr>Day 2. Numpy</vt:lpstr>
      <vt:lpstr>1. What is a Python Library?</vt:lpstr>
      <vt:lpstr>Presentación de PowerPoint</vt:lpstr>
      <vt:lpstr>2. Numpy Arrays</vt:lpstr>
      <vt:lpstr>Presentación de PowerPoint</vt:lpstr>
      <vt:lpstr>Presentación de PowerPoint</vt:lpstr>
      <vt:lpstr>3. Numpy Data Types</vt:lpstr>
      <vt:lpstr>Numpy Data Types</vt:lpstr>
      <vt:lpstr>What happens with other data types of numpy arrays?</vt:lpstr>
      <vt:lpstr>And what happens when we create a numpy array with different data types?</vt:lpstr>
      <vt:lpstr>Numpy Data Types: Summary</vt:lpstr>
      <vt:lpstr>Extra hint</vt:lpstr>
      <vt:lpstr>Differences between Python Lists and Numpy Arrays in terms of data types</vt:lpstr>
      <vt:lpstr>Differences between Python Lists and Numpy Arrays in terms of data types</vt:lpstr>
      <vt:lpstr>Presentación de PowerPoint</vt:lpstr>
      <vt:lpstr>Numpy Data Conversion</vt:lpstr>
      <vt:lpstr>6. Numpy Arrays:  Dimensionality</vt:lpstr>
      <vt:lpstr>6. Numpy Arrays. Dimensionality</vt:lpstr>
      <vt:lpstr>Presentación de PowerPoint</vt:lpstr>
      <vt:lpstr>Presentación de PowerPoint</vt:lpstr>
      <vt:lpstr>7. Numpy Array Methods/Attributes</vt:lpstr>
      <vt:lpstr>Presentación de PowerPoint</vt:lpstr>
      <vt:lpstr>Presentación de PowerPoint</vt:lpstr>
      <vt:lpstr>Presentación de PowerPoint</vt:lpstr>
      <vt:lpstr>Presentación de PowerPoint</vt:lpstr>
      <vt:lpstr>8. Numpy Array Slicing</vt:lpstr>
      <vt:lpstr>Presentación de PowerPoint</vt:lpstr>
      <vt:lpstr>Presentación de PowerPoint</vt:lpstr>
      <vt:lpstr>Presentación de PowerPoint</vt:lpstr>
      <vt:lpstr>Presentación de PowerPoint</vt:lpstr>
      <vt:lpstr>Presentación de PowerPoint</vt:lpstr>
      <vt:lpstr>9. Array Concatenation and Splitting</vt:lpstr>
      <vt:lpstr>Presentación de PowerPoint</vt:lpstr>
      <vt:lpstr>10. Universal Functions</vt:lpstr>
      <vt:lpstr>Presentación de PowerPoint</vt:lpstr>
      <vt:lpstr>Presentación de PowerPoint</vt:lpstr>
      <vt:lpstr>Presentación de PowerPoint</vt:lpstr>
      <vt:lpstr>Presentación de PowerPoint</vt:lpstr>
      <vt:lpstr>11. Aggregations</vt:lpstr>
      <vt:lpstr>Aggregations</vt:lpstr>
      <vt:lpstr>Presentación de PowerPoint</vt:lpstr>
      <vt:lpstr>Presentación de PowerPoint</vt:lpstr>
      <vt:lpstr>12. The Boolean Data Type and Comparison Operators</vt:lpstr>
      <vt:lpstr>Comparison Operators as Ufunc</vt:lpstr>
      <vt:lpstr>Presentación de PowerPoint</vt:lpstr>
      <vt:lpstr>Presentación de PowerPoint</vt:lpstr>
      <vt:lpstr>Presentación de PowerPoint</vt:lpstr>
      <vt:lpstr>Presentación de PowerPoint</vt:lpstr>
      <vt:lpstr>13. Reading and writing data with Numpy. A) CSV Files</vt:lpstr>
      <vt:lpstr>Presentación de PowerPoint</vt:lpstr>
      <vt:lpstr>Presentación de PowerPoint</vt:lpstr>
      <vt:lpstr>Reading and writing data. B) Numpy Data</vt:lpstr>
      <vt:lpstr>Presentación de PowerPoint</vt:lpstr>
      <vt:lpstr>Presentación de PowerPoint</vt:lpstr>
      <vt:lpstr>Day 3. Pandas</vt:lpstr>
      <vt:lpstr>1. Pandas: THE Data Science Library</vt:lpstr>
      <vt:lpstr>2. Pandas CSV Dataframes</vt:lpstr>
      <vt:lpstr>2. Pandas Series</vt:lpstr>
      <vt:lpstr>2. Pandas Series</vt:lpstr>
      <vt:lpstr>2. Pandas Series</vt:lpstr>
      <vt:lpstr>2. Pandas Series</vt:lpstr>
      <vt:lpstr>2. Pandas Series</vt:lpstr>
      <vt:lpstr>2. Pandas Series</vt:lpstr>
      <vt:lpstr>2. Pandas Series</vt:lpstr>
      <vt:lpstr>2. Pandas CSV Dataframes and Pandas Series</vt:lpstr>
      <vt:lpstr>3. Creating Pandas CSV Dataframes</vt:lpstr>
      <vt:lpstr>Presentación de PowerPoint</vt:lpstr>
      <vt:lpstr>Presentación de PowerPoint</vt:lpstr>
      <vt:lpstr>Presentación de PowerPoint</vt:lpstr>
      <vt:lpstr>Presentación de PowerPoint</vt:lpstr>
      <vt:lpstr>4. Slicing Pandas Series</vt:lpstr>
      <vt:lpstr>Presentación de PowerPoint</vt:lpstr>
      <vt:lpstr>5. Slicing Pandas Dataframes</vt:lpstr>
      <vt:lpstr>Presentación de PowerPoint</vt:lpstr>
      <vt:lpstr>Loc and Iloc. Slice both columns and rows</vt:lpstr>
      <vt:lpstr>Iloc. Integer-location</vt:lpstr>
      <vt:lpstr>Presentación de PowerPoint</vt:lpstr>
      <vt:lpstr>Loc. Location (text labels for columns)</vt:lpstr>
      <vt:lpstr>6. Missing Values: NaN</vt:lpstr>
      <vt:lpstr>7. Reading and Writing Files in Pandas</vt:lpstr>
      <vt:lpstr>7.2. Bash</vt:lpstr>
      <vt:lpstr>7.2. Bash</vt:lpstr>
      <vt:lpstr>Presentación de PowerPoint</vt:lpstr>
      <vt:lpstr>7.3. Reading Files with Pandas</vt:lpstr>
      <vt:lpstr>7.3. Reading Files with Pandas</vt:lpstr>
      <vt:lpstr>7.3. Writing Files with Pandas</vt:lpstr>
      <vt:lpstr>7.3. Writing Files with Pandas</vt:lpstr>
      <vt:lpstr>7.4. Some Interesting Data Sources</vt:lpstr>
      <vt:lpstr>8. Aggregating and Grouping Data in Pandas</vt:lpstr>
      <vt:lpstr>Presentación de PowerPoint</vt:lpstr>
      <vt:lpstr>Presentación de PowerPoint</vt:lpstr>
      <vt:lpstr>Presentación de PowerPoint</vt:lpstr>
      <vt:lpstr>Presentación de PowerPoint</vt:lpstr>
      <vt:lpstr>Presentación de PowerPoint</vt:lpstr>
      <vt:lpstr>Presentación de PowerPoint</vt:lpstr>
      <vt:lpstr>8.3. Aggregate and Apply</vt:lpstr>
      <vt:lpstr>Presentación de PowerPoint</vt:lpstr>
      <vt:lpstr>9. Merging dataframes. Concat and Merge</vt:lpstr>
      <vt:lpstr>Presentación de PowerPoint</vt:lpstr>
      <vt:lpstr>Presentación de PowerPoint</vt:lpstr>
      <vt:lpstr>Presentación de PowerPoint</vt:lpstr>
      <vt:lpstr>Appendix: Working with Files in Python</vt:lpstr>
      <vt:lpstr>1. Opening files with the Open() Function</vt:lpstr>
      <vt:lpstr>Presentación de PowerPoint</vt:lpstr>
      <vt:lpstr>1. Opening files with the Open() Function</vt:lpstr>
      <vt:lpstr>2. The CSV library</vt:lpstr>
      <vt:lpstr>Presentación de PowerPoint</vt:lpstr>
      <vt:lpstr>Presentación de PowerPoint</vt:lpstr>
      <vt:lpstr>Day 4. Seaborn</vt:lpstr>
      <vt:lpstr>1. Seaborn. Visualizing Things.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Elena Fernandez Fernandez</dc:creator>
  <cp:lastModifiedBy>Elena Fernandez Fernandez</cp:lastModifiedBy>
  <cp:revision>60</cp:revision>
  <dcterms:created xsi:type="dcterms:W3CDTF">2025-11-17T15:55:56Z</dcterms:created>
  <dcterms:modified xsi:type="dcterms:W3CDTF">2025-12-05T07:56:35Z</dcterms:modified>
</cp:coreProperties>
</file>